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57" r:id="rId12"/>
    <p:sldId id="258" r:id="rId13"/>
    <p:sldId id="259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2473" autoAdjust="0"/>
  </p:normalViewPr>
  <p:slideViewPr>
    <p:cSldViewPr>
      <p:cViewPr varScale="1">
        <p:scale>
          <a:sx n="67" d="100"/>
          <a:sy n="67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46AB1-3B3A-41B5-9D58-3AD1AE403D3C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F1770-A26B-49E6-BF61-E35E824FBB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1E2EFB1-FD1D-4D77-A68C-987EBBC9E074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741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DE87DD-D784-4FA8-B6B8-B964D768743E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84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E0052BB-3162-41EB-9BB7-E0B195155F40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1946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064250-2830-414A-9A4F-CB8CE025C4CD}" type="slidenum">
              <a:rPr lang="en-US"/>
              <a:pPr/>
              <a:t>7</a:t>
            </a:fld>
            <a:endParaRPr lang="en-US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2253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6361" y="4342535"/>
            <a:ext cx="5483879" cy="411162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F1770-A26B-49E6-BF61-E35E824FBB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579577-63AC-4961-9DE2-E057CDB52AC1}" type="datetimeFigureOut">
              <a:rPr lang="en-US" smtClean="0"/>
              <a:pPr/>
              <a:t>4/21/2010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3A3F55F-CB68-4346-8691-8E7151525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3352800"/>
            <a:ext cx="7876736" cy="131064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Nuclear Terrorism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876800"/>
            <a:ext cx="6781800" cy="762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James </a:t>
            </a:r>
            <a:r>
              <a:rPr lang="en-US" sz="2400" b="1" dirty="0" err="1" smtClean="0"/>
              <a:t>Zino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Tye</a:t>
            </a:r>
            <a:r>
              <a:rPr lang="en-US" sz="2400" b="1" dirty="0" smtClean="0"/>
              <a:t> Johnson, </a:t>
            </a:r>
            <a:endParaRPr lang="en-US" sz="2400" b="1" dirty="0" smtClean="0"/>
          </a:p>
          <a:p>
            <a:r>
              <a:rPr lang="en-US" sz="2400" b="1" dirty="0" smtClean="0"/>
              <a:t>Jeffery </a:t>
            </a:r>
            <a:r>
              <a:rPr lang="en-US" sz="2400" b="1" dirty="0" err="1" smtClean="0"/>
              <a:t>Terrillion</a:t>
            </a:r>
            <a:r>
              <a:rPr lang="en-US" sz="2400" b="1" dirty="0" smtClean="0"/>
              <a:t>, </a:t>
            </a:r>
            <a:r>
              <a:rPr lang="en-US" sz="2400" b="1" dirty="0" smtClean="0"/>
              <a:t>Steven  </a:t>
            </a:r>
            <a:r>
              <a:rPr lang="en-US" sz="2400" b="1" dirty="0" err="1" smtClean="0"/>
              <a:t>McIlveen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Enrichment so Hard?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Enrichment requires expensive equipment and time</a:t>
            </a:r>
          </a:p>
          <a:p>
            <a:r>
              <a:rPr lang="en-US" dirty="0" smtClean="0"/>
              <a:t>Need to separate isotopes</a:t>
            </a:r>
          </a:p>
          <a:p>
            <a:pPr lvl="1"/>
            <a:r>
              <a:rPr lang="en-US" dirty="0" smtClean="0"/>
              <a:t>Thermal Diffusion - </a:t>
            </a:r>
            <a:r>
              <a:rPr lang="en-US" dirty="0" smtClean="0"/>
              <a:t>Outdated</a:t>
            </a:r>
          </a:p>
          <a:p>
            <a:pPr lvl="1"/>
            <a:r>
              <a:rPr lang="en-US" dirty="0" smtClean="0"/>
              <a:t>Gaseous Diffusion - Outdated</a:t>
            </a:r>
          </a:p>
          <a:p>
            <a:pPr lvl="1"/>
            <a:r>
              <a:rPr lang="en-US" dirty="0" smtClean="0"/>
              <a:t>Centrifugal Enrichment</a:t>
            </a:r>
          </a:p>
          <a:p>
            <a:pPr lvl="1"/>
            <a:r>
              <a:rPr lang="en-US" sz="2400" dirty="0" smtClean="0"/>
              <a:t>Atomic vapor laser isotope </a:t>
            </a:r>
            <a:r>
              <a:rPr lang="en-US" sz="2400" dirty="0" smtClean="0"/>
              <a:t>separation</a:t>
            </a:r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 </a:t>
            </a:r>
            <a:r>
              <a:rPr lang="en-US" sz="2400" dirty="0" smtClean="0"/>
              <a:t>(AVLIS</a:t>
            </a:r>
            <a:r>
              <a:rPr lang="en-US" sz="2400" dirty="0" smtClean="0"/>
              <a:t>) – Ionization of U-235</a:t>
            </a:r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4150" y="2209800"/>
            <a:ext cx="2228850" cy="381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53200" y="60198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Zippe</a:t>
            </a:r>
            <a:r>
              <a:rPr lang="en-US" b="1" dirty="0" smtClean="0"/>
              <a:t> Centrifuge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Electromagnetic Pulse (EMP)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 of the nuclear effects of a weapon, another side effect is the creation of an EMP.</a:t>
            </a:r>
          </a:p>
          <a:p>
            <a:r>
              <a:rPr lang="en-US" dirty="0" smtClean="0"/>
              <a:t>First known occurrence: Starfish Prime Test – 1962</a:t>
            </a:r>
          </a:p>
          <a:p>
            <a:pPr lvl="1"/>
            <a:r>
              <a:rPr lang="en-US" dirty="0" smtClean="0"/>
              <a:t>400KM above Mid-Pacific  Ocean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Does an EMP Work? What controls how effective it 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41148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Theory is based on the Compton Effect</a:t>
            </a:r>
          </a:p>
          <a:p>
            <a:r>
              <a:rPr lang="en-US" dirty="0" err="1" smtClean="0"/>
              <a:t>Unrepairable</a:t>
            </a:r>
            <a:endParaRPr lang="en-US" dirty="0" smtClean="0"/>
          </a:p>
          <a:p>
            <a:r>
              <a:rPr lang="en-US" dirty="0" smtClean="0"/>
              <a:t>Also degausses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2164080"/>
            <a:ext cx="4114800" cy="43891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altitude of the weapon when detonated;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yield and construction details of the weapon;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distance from the weapon when detonated;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Geographical depth or intervening geographical features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local strength of the Earth's magnetic field.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this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terrorist group managed to use a 1 – 10 megaton bomb, an EMP would most likely occur.</a:t>
            </a:r>
          </a:p>
          <a:p>
            <a:r>
              <a:rPr lang="en-US" dirty="0" smtClean="0"/>
              <a:t>No electricity, no phone, radio signals disrupted.</a:t>
            </a:r>
          </a:p>
          <a:p>
            <a:r>
              <a:rPr lang="en-US" dirty="0" smtClean="0"/>
              <a:t>Start from scratch, or dig up old technology.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2146"/>
          <a:lstStyle/>
          <a:p>
            <a:r>
              <a:rPr lang="en-US"/>
              <a:t>Incidents in Pakistan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64291" tIns="32146" rIns="64291" bIns="32146"/>
          <a:lstStyle/>
          <a:p>
            <a:pPr>
              <a:spcBef>
                <a:spcPct val="0"/>
              </a:spcBef>
              <a:buFont typeface="Helvetica Neue Light" charset="0"/>
              <a:buBlip>
                <a:blip r:embed="rId2"/>
              </a:buBlip>
            </a:pPr>
            <a:r>
              <a:rPr lang="en-US" sz="1900" dirty="0"/>
              <a:t>“There is a greater possibility of a nuclear meltdown in Pakistan than anywhere else in the world” - Rolf </a:t>
            </a:r>
            <a:r>
              <a:rPr lang="en-US" sz="1900" dirty="0" err="1"/>
              <a:t>Mowatt-Larssen</a:t>
            </a:r>
            <a:endParaRPr lang="en-US" sz="1900" dirty="0"/>
          </a:p>
          <a:p>
            <a:pPr>
              <a:spcBef>
                <a:spcPts val="1266"/>
              </a:spcBef>
              <a:buBlip>
                <a:blip r:embed="rId2"/>
              </a:buBlip>
            </a:pPr>
            <a:r>
              <a:rPr lang="en-US" sz="1900" dirty="0"/>
              <a:t>In the past 2 years, terrorists have attacked 3 Pakistani  nuclear military facilities</a:t>
            </a:r>
          </a:p>
          <a:p>
            <a:pPr marL="598268" lvl="1">
              <a:spcBef>
                <a:spcPts val="1266"/>
              </a:spcBef>
              <a:buBlip>
                <a:blip r:embed="rId2"/>
              </a:buBlip>
            </a:pPr>
            <a:r>
              <a:rPr lang="en-US" sz="1900" dirty="0" err="1"/>
              <a:t>Wah</a:t>
            </a:r>
            <a:r>
              <a:rPr lang="en-US" sz="1900" dirty="0"/>
              <a:t> Cantonment Ordinance Complex</a:t>
            </a:r>
          </a:p>
          <a:p>
            <a:pPr marL="598268" lvl="1">
              <a:spcBef>
                <a:spcPts val="1266"/>
              </a:spcBef>
              <a:buBlip>
                <a:blip r:embed="rId2"/>
              </a:buBlip>
            </a:pPr>
            <a:r>
              <a:rPr lang="en-US" sz="1900" dirty="0"/>
              <a:t>Sargodha nuclear missile storage facility</a:t>
            </a:r>
          </a:p>
          <a:p>
            <a:pPr marL="598268" lvl="1">
              <a:spcBef>
                <a:spcPts val="1266"/>
              </a:spcBef>
              <a:buBlip>
                <a:blip r:embed="rId2"/>
              </a:buBlip>
            </a:pPr>
            <a:r>
              <a:rPr lang="en-US" sz="1900" dirty="0" err="1"/>
              <a:t>Kamra</a:t>
            </a:r>
            <a:r>
              <a:rPr lang="en-US" sz="1900" dirty="0"/>
              <a:t> nuclear airbase</a:t>
            </a:r>
          </a:p>
          <a:p>
            <a:pPr>
              <a:spcBef>
                <a:spcPts val="1266"/>
              </a:spcBef>
              <a:buBlip>
                <a:blip r:embed="rId2"/>
              </a:buBlip>
            </a:pPr>
            <a:r>
              <a:rPr lang="en-US" sz="1900" dirty="0"/>
              <a:t>Pakistan is estimated to have between 70-90 nuclear warheads</a:t>
            </a:r>
          </a:p>
          <a:p>
            <a:pPr>
              <a:spcBef>
                <a:spcPts val="1266"/>
              </a:spcBef>
              <a:buBlip>
                <a:blip r:embed="rId2"/>
              </a:buBlip>
            </a:pPr>
            <a:r>
              <a:rPr lang="en-US" sz="1900" dirty="0"/>
              <a:t>Two senior Pakistan Atomic Energy Commission scientists, met with Osama Bin Laden twice in 2000 and 2001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32146"/>
          <a:lstStyle/>
          <a:p>
            <a:r>
              <a:rPr lang="en-US"/>
              <a:t>Incidents Elsewhere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53641" y="1902024"/>
            <a:ext cx="8036719" cy="4213697"/>
          </a:xfrm>
          <a:ln/>
        </p:spPr>
        <p:txBody>
          <a:bodyPr lIns="64291" tIns="32146" rIns="64291" bIns="32146">
            <a:normAutofit lnSpcReduction="10000"/>
          </a:bodyPr>
          <a:lstStyle/>
          <a:p>
            <a:pPr>
              <a:buFont typeface="Helvetica Neue Light" charset="0"/>
              <a:buBlip>
                <a:blip r:embed="rId2"/>
              </a:buBlip>
            </a:pPr>
            <a:endParaRPr lang="en-US"/>
          </a:p>
          <a:p>
            <a:pPr>
              <a:buFont typeface="Helvetica Neue Light" charset="0"/>
              <a:buBlip>
                <a:blip r:embed="rId2"/>
              </a:buBlip>
            </a:pPr>
            <a:endParaRPr lang="en-US"/>
          </a:p>
          <a:p>
            <a:pPr>
              <a:buFont typeface="Helvetica Neue Light" charset="0"/>
              <a:buBlip>
                <a:blip r:embed="rId2"/>
              </a:buBlip>
            </a:pPr>
            <a:endParaRPr lang="en-US"/>
          </a:p>
          <a:p>
            <a:pPr>
              <a:buFont typeface="Helvetica Neue Light" charset="0"/>
              <a:buBlip>
                <a:blip r:embed="rId2"/>
              </a:buBlip>
            </a:pPr>
            <a:r>
              <a:rPr lang="en-US"/>
              <a:t>In 2007 4 armed men broke into the Pelindaba Nuclear facility in South Africa, but escaped without acquiring any uranium</a:t>
            </a:r>
          </a:p>
          <a:p>
            <a:pPr>
              <a:buFont typeface="Helvetica Neue Light" charset="0"/>
              <a:buBlip>
                <a:blip r:embed="rId2"/>
              </a:buBlip>
            </a:pPr>
            <a:r>
              <a:rPr lang="en-US"/>
              <a:t>Between 1993 and 2006 the IAEA confirmed 1080 illicit trafficking incidents reported by participating countries</a:t>
            </a: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634" y="1447800"/>
            <a:ext cx="3991570" cy="186630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ln/>
        </p:spPr>
        <p:txBody>
          <a:bodyPr tIns="32146"/>
          <a:lstStyle/>
          <a:p>
            <a:r>
              <a:rPr lang="en-US"/>
              <a:t>Nuclear Weapon Detection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53641" y="1705570"/>
            <a:ext cx="4884539" cy="4705945"/>
          </a:xfrm>
          <a:ln/>
        </p:spPr>
        <p:txBody>
          <a:bodyPr lIns="64291" tIns="32146" rIns="64291" bIns="32146">
            <a:normAutofit lnSpcReduction="10000"/>
          </a:bodyPr>
          <a:lstStyle/>
          <a:p>
            <a:pPr>
              <a:buFont typeface="Helvetica Neue Light" charset="0"/>
              <a:buBlip>
                <a:blip r:embed="rId2"/>
              </a:buBlip>
            </a:pPr>
            <a:r>
              <a:rPr lang="en-US"/>
              <a:t>Radiation Portal Monitors (RPM) are passive radiation detectors, most commonly used on vehicles or other cross border vectors such as trains, mail, and planes</a:t>
            </a:r>
          </a:p>
          <a:p>
            <a:pPr>
              <a:buFont typeface="Helvetica Neue Light" charset="0"/>
              <a:buBlip>
                <a:blip r:embed="rId2"/>
              </a:buBlip>
            </a:pPr>
            <a:r>
              <a:rPr lang="en-US"/>
              <a:t>RPMs are also used at nuclear facilities to prevent theft of radioactive material</a:t>
            </a:r>
          </a:p>
        </p:txBody>
      </p:sp>
      <p:pic>
        <p:nvPicPr>
          <p:cNvPr id="163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48" y="2433340"/>
            <a:ext cx="2857500" cy="303162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ln/>
        </p:spPr>
        <p:txBody>
          <a:bodyPr tIns="32146"/>
          <a:lstStyle/>
          <a:p>
            <a:r>
              <a:rPr lang="en-US"/>
              <a:t>Nuclear Weapon Detection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553641" y="1315641"/>
            <a:ext cx="8036719" cy="4018359"/>
          </a:xfrm>
          <a:ln/>
        </p:spPr>
        <p:txBody>
          <a:bodyPr lIns="64291" tIns="32146" rIns="64291" bIns="32146"/>
          <a:lstStyle/>
          <a:p>
            <a:pPr marL="598268" lvl="1">
              <a:buBlip>
                <a:blip r:embed="rId2"/>
              </a:buBlip>
            </a:pPr>
            <a:r>
              <a:rPr lang="en-US" sz="2100" dirty="0"/>
              <a:t>The newest and best performing RPM are He-3 RPMs which are used to detect thermal neutrons</a:t>
            </a:r>
          </a:p>
          <a:p>
            <a:pPr marL="598268" lvl="1">
              <a:buBlip>
                <a:blip r:embed="rId2"/>
              </a:buBlip>
            </a:pPr>
            <a:r>
              <a:rPr lang="en-US" sz="2100" dirty="0"/>
              <a:t>He-3 RPMs consist of He-3 tubes surrounded by neutron moderators, such as graphite or heavy water</a:t>
            </a:r>
          </a:p>
          <a:p>
            <a:pPr marL="910796" lvl="2">
              <a:buBlip>
                <a:blip r:embed="rId2"/>
              </a:buBlip>
            </a:pPr>
            <a:r>
              <a:rPr lang="en-US" dirty="0"/>
              <a:t>He-3 is produced when the tritium (H-3) in Hydrogen bombs decays into He-3.  Because of tritium’s half life of 12.33, every few years the tritium in these bombs has to be removed, purified by removing the He-3, and replenished</a:t>
            </a:r>
          </a:p>
        </p:txBody>
      </p:sp>
      <p:pic>
        <p:nvPicPr>
          <p:cNvPr id="1741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2439" y="4848820"/>
            <a:ext cx="3689077" cy="15984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0"/>
            <a:ext cx="8036719" cy="2071688"/>
          </a:xfrm>
          <a:ln/>
        </p:spPr>
        <p:txBody>
          <a:bodyPr tIns="32146"/>
          <a:lstStyle/>
          <a:p>
            <a:r>
              <a:rPr lang="en-US"/>
              <a:t>Nuclear Weapon Detection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553641" y="2839641"/>
            <a:ext cx="8036719" cy="4018359"/>
          </a:xfrm>
          <a:ln/>
        </p:spPr>
        <p:txBody>
          <a:bodyPr lIns="64291" tIns="32146" rIns="64291" bIns="32146"/>
          <a:lstStyle/>
          <a:p>
            <a:pPr>
              <a:buFont typeface="Helvetica Neue Light" charset="0"/>
              <a:buBlip>
                <a:blip r:embed="rId2"/>
              </a:buBlip>
            </a:pPr>
            <a:r>
              <a:rPr lang="en-US" sz="2400" dirty="0"/>
              <a:t>Gamma-ray radiography</a:t>
            </a:r>
          </a:p>
          <a:p>
            <a:pPr marL="598268" lvl="1">
              <a:buBlip>
                <a:blip r:embed="rId2"/>
              </a:buBlip>
            </a:pPr>
            <a:r>
              <a:rPr lang="en-US" dirty="0"/>
              <a:t>These systems usually use Cobalt-60 or Caesium-137 in one tower, and gamma detectors in another</a:t>
            </a:r>
          </a:p>
          <a:p>
            <a:pPr>
              <a:buFont typeface="Helvetica Neue Light" charset="0"/>
              <a:buBlip>
                <a:blip r:embed="rId2"/>
              </a:buBlip>
            </a:pPr>
            <a:r>
              <a:rPr lang="en-US" sz="2400" dirty="0"/>
              <a:t>X-ray radiography</a:t>
            </a:r>
          </a:p>
          <a:p>
            <a:pPr marL="598268" lvl="1">
              <a:buBlip>
                <a:blip r:embed="rId2"/>
              </a:buBlip>
            </a:pPr>
            <a:r>
              <a:rPr lang="en-US" dirty="0"/>
              <a:t>These systems use a high energy </a:t>
            </a:r>
            <a:r>
              <a:rPr lang="en-US" dirty="0" err="1"/>
              <a:t>Bremsstrahung</a:t>
            </a:r>
            <a:r>
              <a:rPr lang="en-US" dirty="0"/>
              <a:t> spectrum with an energy of 5-10 </a:t>
            </a:r>
            <a:r>
              <a:rPr lang="en-US" dirty="0" err="1"/>
              <a:t>MeV</a:t>
            </a:r>
            <a:r>
              <a:rPr lang="en-US" dirty="0"/>
              <a:t> created by a linear particle accelerator.</a:t>
            </a:r>
          </a:p>
        </p:txBody>
      </p:sp>
      <p:pic>
        <p:nvPicPr>
          <p:cNvPr id="184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1719" y="1371600"/>
            <a:ext cx="4500563" cy="150911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/>
          <a:lstStyle/>
          <a:p>
            <a:r>
              <a:rPr lang="en-US" dirty="0" smtClean="0"/>
              <a:t>Nuclear-Weapon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Geiger Counter – Usually detect Beta, Gamma particles.</a:t>
            </a:r>
          </a:p>
          <a:p>
            <a:pPr lvl="1"/>
            <a:r>
              <a:rPr lang="en-US" dirty="0" smtClean="0"/>
              <a:t>Tube of H – conducts electricity when nuclear particle or proton comes in contact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13308"/>
            <a:ext cx="4199040" cy="35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515638"/>
            <a:ext cx="8229600" cy="1160762"/>
          </a:xfrm>
        </p:spPr>
        <p:txBody>
          <a:bodyPr tIns="35268">
            <a:noAutofit/>
          </a:bodyPr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sz="3500" dirty="0" smtClean="0">
                <a:solidFill>
                  <a:schemeClr val="tx2">
                    <a:satMod val="200000"/>
                  </a:schemeClr>
                </a:solidFill>
              </a:rPr>
              <a:t>The History of Nuclear </a:t>
            </a:r>
            <a:r>
              <a:rPr lang="en-US" sz="3500" dirty="0">
                <a:solidFill>
                  <a:schemeClr val="tx2">
                    <a:satMod val="200000"/>
                  </a:schemeClr>
                </a:solidFill>
              </a:rPr>
              <a:t>Terrorism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>
          <a:xfrm>
            <a:off x="424800" y="1599720"/>
            <a:ext cx="4071000" cy="4572480"/>
          </a:xfrm>
        </p:spPr>
        <p:txBody>
          <a:bodyPr tIns="41473" bIns="41473">
            <a:normAutofit/>
          </a:bodyPr>
          <a:lstStyle/>
          <a:p>
            <a:pPr marL="388806" indent="-293764">
              <a:buSzPct val="45000"/>
              <a:buFont typeface="Wingdings" pitchFamily="2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500" dirty="0" smtClean="0"/>
              <a:t>Since the mid 1900s, nuclear warfare and terrorism have become  a universal fear around the world</a:t>
            </a:r>
          </a:p>
          <a:p>
            <a:pPr marL="388806" indent="-293764">
              <a:buSzPct val="45000"/>
              <a:buFont typeface="Wingdings" pitchFamily="2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500" dirty="0" smtClean="0"/>
              <a:t>Although the only nuclear bombs that have ever been dropped were detonated over 4 decades ago, the fear of nuclear war remains</a:t>
            </a:r>
          </a:p>
          <a:p>
            <a:pPr marL="388806" indent="-293764"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endParaRPr lang="en-US" sz="25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1062832"/>
          </a:xfrm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Hiroshima &amp; Nagasaki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493921" y="1270693"/>
            <a:ext cx="8228160" cy="4444307"/>
          </a:xfrm>
        </p:spPr>
        <p:txBody>
          <a:bodyPr lIns="82945" tIns="22532" rIns="82945" bIns="41473"/>
          <a:lstStyle/>
          <a:p>
            <a:pPr marL="388806" indent="-293764">
              <a:buSzPct val="45000"/>
              <a:buFont typeface="Wingdings" pitchFamily="2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500" dirty="0" smtClean="0"/>
              <a:t>In early August 1945 the United States dropped the worlds first nuclear bombs on the Japanese cities Hiroshima and Nagasaki </a:t>
            </a:r>
          </a:p>
          <a:p>
            <a:pPr marL="388806" indent="-293764">
              <a:buSzPct val="45000"/>
              <a:buFont typeface="Wingdings" pitchFamily="2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500" dirty="0" smtClean="0"/>
              <a:t>Over 70,000 people died immediately from the blasts</a:t>
            </a:r>
          </a:p>
          <a:p>
            <a:pPr marL="388806" indent="-293764">
              <a:buSzPct val="45000"/>
              <a:buFont typeface="Wingdings" pitchFamily="2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500" dirty="0" smtClean="0"/>
              <a:t>Nearly everything within a half mile from the points of detonation was leveled</a:t>
            </a:r>
          </a:p>
          <a:p>
            <a:pPr marL="388806" indent="-293764">
              <a:buSzPct val="45000"/>
              <a:buFont typeface="Wingdings" pitchFamily="2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500" dirty="0" smtClean="0"/>
              <a:t>Flammable materials such as paper burst into flames as far as 10, 000 ft away from the blasts</a:t>
            </a:r>
          </a:p>
          <a:p>
            <a:pPr marL="388806" indent="-293764">
              <a:buSzPct val="45000"/>
              <a:buFont typeface="Wingdings" pitchFamily="2" charset="2"/>
              <a:buChar char=""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r>
              <a:rPr lang="en-US" sz="2500" dirty="0" smtClean="0"/>
              <a:t>The bombs were each equivalent to 20,000 tons of dynamite</a:t>
            </a:r>
          </a:p>
          <a:p>
            <a:pPr marL="388806" indent="-293764">
              <a:buClrTx/>
              <a:buSzTx/>
              <a:buNone/>
              <a:tabLst>
                <a:tab pos="388806" algn="l"/>
                <a:tab pos="491048" algn="l"/>
                <a:tab pos="905774" algn="l"/>
                <a:tab pos="1320500" algn="l"/>
                <a:tab pos="1735226" algn="l"/>
                <a:tab pos="2149952" algn="l"/>
                <a:tab pos="2564678" algn="l"/>
                <a:tab pos="2979404" algn="l"/>
                <a:tab pos="3394131" algn="l"/>
                <a:tab pos="3808857" algn="l"/>
                <a:tab pos="4223583" algn="l"/>
                <a:tab pos="4638309" algn="l"/>
                <a:tab pos="5053035" algn="l"/>
                <a:tab pos="5467761" algn="l"/>
                <a:tab pos="5882487" algn="l"/>
                <a:tab pos="6297213" algn="l"/>
                <a:tab pos="6711939" algn="l"/>
                <a:tab pos="7126666" algn="l"/>
                <a:tab pos="7541392" algn="l"/>
                <a:tab pos="7956118" algn="l"/>
                <a:tab pos="8370844" algn="l"/>
              </a:tabLst>
            </a:pPr>
            <a:endParaRPr lang="en-US" sz="2500" dirty="0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5040" y="0"/>
            <a:ext cx="1668960" cy="11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2480" y="5433691"/>
            <a:ext cx="6635520" cy="118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6520" y="736493"/>
            <a:ext cx="7771680" cy="63510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Bombs Themselves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Text Placeholder 9"/>
          <p:cNvSpPr>
            <a:spLocks noGrp="1"/>
          </p:cNvSpPr>
          <p:nvPr>
            <p:ph type="body" idx="1"/>
          </p:nvPr>
        </p:nvSpPr>
        <p:spPr>
          <a:xfrm>
            <a:off x="424801" y="1286056"/>
            <a:ext cx="4040640" cy="639427"/>
          </a:xfrm>
        </p:spPr>
        <p:txBody>
          <a:bodyPr/>
          <a:lstStyle/>
          <a:p>
            <a:pPr marL="72001" algn="ctr"/>
            <a:r>
              <a:rPr lang="en-US" dirty="0" smtClean="0"/>
              <a:t>“Little Boy”</a:t>
            </a:r>
          </a:p>
        </p:txBody>
      </p:sp>
      <p:sp>
        <p:nvSpPr>
          <p:cNvPr id="10244" name="Text Placeholder 11"/>
          <p:cNvSpPr>
            <a:spLocks noGrp="1"/>
          </p:cNvSpPr>
          <p:nvPr>
            <p:ph type="body" sz="half" idx="3"/>
          </p:nvPr>
        </p:nvSpPr>
        <p:spPr>
          <a:xfrm>
            <a:off x="4641120" y="1286056"/>
            <a:ext cx="4042080" cy="639427"/>
          </a:xfrm>
        </p:spPr>
        <p:txBody>
          <a:bodyPr/>
          <a:lstStyle/>
          <a:p>
            <a:pPr marL="72001" algn="ctr"/>
            <a:r>
              <a:rPr lang="en-US" dirty="0" smtClean="0"/>
              <a:t>“Fat Man”</a:t>
            </a:r>
          </a:p>
        </p:txBody>
      </p:sp>
      <p:sp>
        <p:nvSpPr>
          <p:cNvPr id="10245" name="Content Placeholder 10"/>
          <p:cNvSpPr>
            <a:spLocks noGrp="1"/>
          </p:cNvSpPr>
          <p:nvPr>
            <p:ph sz="quarter" idx="2"/>
          </p:nvPr>
        </p:nvSpPr>
        <p:spPr>
          <a:xfrm>
            <a:off x="456481" y="1839073"/>
            <a:ext cx="4040640" cy="4579681"/>
          </a:xfrm>
        </p:spPr>
        <p:txBody>
          <a:bodyPr lIns="82945" rIns="82945" bIns="41473"/>
          <a:lstStyle/>
          <a:p>
            <a:r>
              <a:rPr lang="en-US" smtClean="0"/>
              <a:t>“Little Boy” was built using an Uranium 235, a rare and radioactive isotope</a:t>
            </a:r>
          </a:p>
          <a:p>
            <a:r>
              <a:rPr lang="en-US" smtClean="0"/>
              <a:t>This bomb was detonated over Hiroshima and caused massive amounts of damage </a:t>
            </a:r>
          </a:p>
        </p:txBody>
      </p:sp>
      <p:sp>
        <p:nvSpPr>
          <p:cNvPr id="10246" name="Content Placeholder 12"/>
          <p:cNvSpPr>
            <a:spLocks noGrp="1"/>
          </p:cNvSpPr>
          <p:nvPr>
            <p:ph sz="quarter" idx="4"/>
          </p:nvPr>
        </p:nvSpPr>
        <p:spPr>
          <a:xfrm>
            <a:off x="4645441" y="1839073"/>
            <a:ext cx="4042080" cy="4579681"/>
          </a:xfrm>
        </p:spPr>
        <p:txBody>
          <a:bodyPr lIns="82945" rIns="82945" bIns="41473"/>
          <a:lstStyle/>
          <a:p>
            <a:r>
              <a:rPr lang="en-US" smtClean="0"/>
              <a:t>“Fat Man” was built using Plutonium 239</a:t>
            </a:r>
          </a:p>
          <a:p>
            <a:r>
              <a:rPr lang="en-US" smtClean="0"/>
              <a:t>After the Japanese did not surrender following the bombing of Hiroshima, “Fat Man” was detonated over Nagasaki</a:t>
            </a: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640" y="5271338"/>
            <a:ext cx="3283200" cy="13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1440" y="5207971"/>
            <a:ext cx="2972160" cy="14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286560" y="387402"/>
            <a:ext cx="4285440" cy="6470599"/>
          </a:xfrm>
        </p:spPr>
        <p:txBody>
          <a:bodyPr lIns="82945" tIns="41473" rIns="82945" bIns="41473">
            <a:normAutofit lnSpcReduction="10000"/>
          </a:bodyPr>
          <a:lstStyle/>
          <a:p>
            <a:r>
              <a:rPr lang="en-US" sz="2400" dirty="0" smtClean="0"/>
              <a:t>Many of the people who survived the blasts died from severe burns, radiation poisoning, and cancer</a:t>
            </a:r>
          </a:p>
          <a:p>
            <a:r>
              <a:rPr lang="en-US" sz="2400" dirty="0" smtClean="0"/>
              <a:t>Thousands of others died due to drinking “black rain”</a:t>
            </a:r>
          </a:p>
          <a:p>
            <a:r>
              <a:rPr lang="en-US" sz="2400" dirty="0" smtClean="0"/>
              <a:t>Many of the survivors’ children were born with terrible birth defects as well as cancer and leukemia</a:t>
            </a:r>
          </a:p>
          <a:p>
            <a:r>
              <a:rPr lang="en-US" sz="2400" dirty="0" smtClean="0"/>
              <a:t>The official death toll from the bombings is over 200,000 , meaning the radiation afterwards killed more people than the initial blasts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240" y="1424310"/>
            <a:ext cx="4095360" cy="449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41" y="512694"/>
            <a:ext cx="7771680" cy="77336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dirty="0" smtClean="0"/>
              <a:t>Today…</a:t>
            </a:r>
          </a:p>
        </p:txBody>
      </p:sp>
      <p:sp>
        <p:nvSpPr>
          <p:cNvPr id="14339" name="Text Placeholder 5"/>
          <p:cNvSpPr>
            <a:spLocks noGrp="1"/>
          </p:cNvSpPr>
          <p:nvPr>
            <p:ph type="body" idx="1"/>
          </p:nvPr>
        </p:nvSpPr>
        <p:spPr>
          <a:xfrm>
            <a:off x="424801" y="1424310"/>
            <a:ext cx="4040640" cy="639427"/>
          </a:xfrm>
        </p:spPr>
        <p:txBody>
          <a:bodyPr>
            <a:normAutofit/>
          </a:bodyPr>
          <a:lstStyle/>
          <a:p>
            <a:pPr marL="72001" algn="ctr"/>
            <a:r>
              <a:rPr lang="en-US" dirty="0" smtClean="0"/>
              <a:t>Hiroshima &amp; Nagasaki</a:t>
            </a:r>
          </a:p>
        </p:txBody>
      </p:sp>
      <p:sp>
        <p:nvSpPr>
          <p:cNvPr id="14341" name="Content Placeholder 6"/>
          <p:cNvSpPr>
            <a:spLocks noGrp="1"/>
          </p:cNvSpPr>
          <p:nvPr>
            <p:ph sz="quarter" idx="2"/>
          </p:nvPr>
        </p:nvSpPr>
        <p:spPr>
          <a:xfrm>
            <a:off x="456481" y="2184710"/>
            <a:ext cx="7917119" cy="4234045"/>
          </a:xfrm>
        </p:spPr>
        <p:txBody>
          <a:bodyPr lIns="82945" rIns="82945" bIns="41473"/>
          <a:lstStyle/>
          <a:p>
            <a:r>
              <a:rPr lang="en-US" dirty="0" smtClean="0"/>
              <a:t>Today both Hiroshima and Nagasaki are thriving</a:t>
            </a:r>
          </a:p>
          <a:p>
            <a:r>
              <a:rPr lang="en-US" dirty="0" smtClean="0"/>
              <a:t>The level of radiation is completely safe</a:t>
            </a:r>
          </a:p>
          <a:p>
            <a:r>
              <a:rPr lang="en-US" dirty="0" smtClean="0"/>
              <a:t>Nagasaki alone has a population of over 440,000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201" y="3854356"/>
            <a:ext cx="5806079" cy="270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24801" y="802165"/>
            <a:ext cx="8228160" cy="4444307"/>
          </a:xfrm>
        </p:spPr>
        <p:txBody>
          <a:bodyPr lIns="82945" tIns="41473" rIns="82945" bIns="41473"/>
          <a:lstStyle/>
          <a:p>
            <a:pPr>
              <a:buSzPct val="45000"/>
              <a:buFont typeface="Wingdings" pitchFamily="2" charset="2"/>
              <a:buChar char=""/>
            </a:pPr>
            <a:r>
              <a:rPr lang="en-US" sz="2500" dirty="0" smtClean="0"/>
              <a:t>Although nuclear weapons are generally viewed negatively, the fear of these weapons has had positive affects</a:t>
            </a:r>
          </a:p>
          <a:p>
            <a:pPr>
              <a:buSzPct val="45000"/>
              <a:buFont typeface="Wingdings" pitchFamily="2" charset="2"/>
              <a:buChar char=""/>
            </a:pPr>
            <a:r>
              <a:rPr lang="en-US" sz="2500" dirty="0" smtClean="0"/>
              <a:t>The fear of nuclear warfare may well have kept the United States and Soviet Union from open war</a:t>
            </a:r>
          </a:p>
          <a:p>
            <a:pPr>
              <a:buSzPct val="45000"/>
              <a:buFont typeface="Wingdings" pitchFamily="2" charset="2"/>
              <a:buChar char=""/>
            </a:pPr>
            <a:r>
              <a:rPr lang="en-US" sz="2500" dirty="0" smtClean="0"/>
              <a:t>Many argue that nuclear weapons although they are never used, protect </a:t>
            </a:r>
            <a:r>
              <a:rPr lang="en-US" sz="2500" dirty="0" smtClean="0"/>
              <a:t>countries from </a:t>
            </a:r>
            <a:r>
              <a:rPr lang="en-US" sz="2500" dirty="0" smtClean="0"/>
              <a:t>attacks by </a:t>
            </a:r>
            <a:r>
              <a:rPr lang="en-US" sz="2500" dirty="0" smtClean="0"/>
              <a:t>hostile </a:t>
            </a:r>
            <a:r>
              <a:rPr lang="en-US" sz="2500" dirty="0" smtClean="0"/>
              <a:t>nations. This is called deterrence.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4081" y="4258528"/>
            <a:ext cx="3136320" cy="22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2480" y="4258528"/>
            <a:ext cx="2626560" cy="22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94686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Seizing a Bomb</a:t>
            </a:r>
          </a:p>
          <a:p>
            <a:endParaRPr lang="en-US" dirty="0"/>
          </a:p>
          <a:p>
            <a:r>
              <a:rPr lang="en-US" dirty="0" smtClean="0"/>
              <a:t>Although it has never happened, one way in which a terrorist group could obtain a nuclear bomb is by stealing one from one of the nine nations that currently report having nuclear weapons. With 20,000 weapons spread throughout the world amongst those nations it is a possibility that one could be stolen. </a:t>
            </a:r>
          </a:p>
          <a:p>
            <a:endParaRPr lang="en-US" dirty="0"/>
          </a:p>
          <a:p>
            <a:r>
              <a:rPr lang="en-US" dirty="0" smtClean="0"/>
              <a:t>However, such an action, would be extremely unlikely with the amount of security and fail-safe devices with each nuclear weapon. That being said, accidents do happen. The Pentagon has reported to losing 11 Hydrogen bombs from 1945 to Present.</a:t>
            </a:r>
          </a:p>
          <a:p>
            <a:endParaRPr lang="en-US" dirty="0" smtClean="0"/>
          </a:p>
          <a:p>
            <a:r>
              <a:rPr lang="en-US" b="1" u="sng" dirty="0" smtClean="0"/>
              <a:t>Seizing Bomb Fuel</a:t>
            </a:r>
          </a:p>
          <a:p>
            <a:endParaRPr lang="en-US" dirty="0" smtClean="0"/>
          </a:p>
          <a:p>
            <a:r>
              <a:rPr lang="en-US" dirty="0" smtClean="0"/>
              <a:t>With 1700 tons of weapons-grade uranium and 500 tons of weapons-grade plutonium spread throughout the world, which is enough to create 60,000 bombs of each kind. </a:t>
            </a: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686520" y="736493"/>
            <a:ext cx="7771680" cy="63510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Could Terrorists Do It?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0668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Making a Bomb</a:t>
            </a:r>
          </a:p>
          <a:p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terrorist group could potentially make a fission or fusion bomb, but the chances are unlikely due to the expensive and intricate enrichment process.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90% of Manhattan Project budget spent on </a:t>
            </a:r>
            <a:r>
              <a:rPr lang="en-US" dirty="0" smtClean="0"/>
              <a:t>enrichment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Gun-Type – Little Boy –easier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Implosion Type- Fat Man - harder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Nuclear dirty bomb is relatively easy  to make, but </a:t>
            </a:r>
            <a:r>
              <a:rPr lang="en-US" dirty="0" smtClean="0"/>
              <a:t>ineffective</a:t>
            </a:r>
            <a:r>
              <a:rPr lang="en-US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1995 Chechen Rebels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771900" y="1638300"/>
            <a:ext cx="14287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1055</Words>
  <Application>Microsoft Office PowerPoint</Application>
  <PresentationFormat>On-screen Show (4:3)</PresentationFormat>
  <Paragraphs>115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Nuclear Terrorism</vt:lpstr>
      <vt:lpstr>The History of Nuclear Terrorism</vt:lpstr>
      <vt:lpstr>Hiroshima &amp; Nagasaki</vt:lpstr>
      <vt:lpstr>The Bombs Themselves</vt:lpstr>
      <vt:lpstr>Slide 5</vt:lpstr>
      <vt:lpstr>Today…</vt:lpstr>
      <vt:lpstr>Slide 7</vt:lpstr>
      <vt:lpstr>Could Terrorists Do It?</vt:lpstr>
      <vt:lpstr>Slide 9</vt:lpstr>
      <vt:lpstr>Why is Enrichment so Hard?</vt:lpstr>
      <vt:lpstr>The Electromagnetic Pulse (EMP)</vt:lpstr>
      <vt:lpstr>How Does an EMP Work? What controls how effective it is?</vt:lpstr>
      <vt:lpstr>What would this mean?</vt:lpstr>
      <vt:lpstr>Incidents in Pakistan</vt:lpstr>
      <vt:lpstr>Incidents Elsewhere</vt:lpstr>
      <vt:lpstr>Nuclear Weapon Detection</vt:lpstr>
      <vt:lpstr>Nuclear Weapon Detection</vt:lpstr>
      <vt:lpstr>Nuclear Weapon Detection</vt:lpstr>
      <vt:lpstr>Nuclear-Weapon Detection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Terrorism</dc:title>
  <dc:creator>James</dc:creator>
  <cp:lastModifiedBy>James</cp:lastModifiedBy>
  <cp:revision>99</cp:revision>
  <dcterms:created xsi:type="dcterms:W3CDTF">2010-04-19T18:24:29Z</dcterms:created>
  <dcterms:modified xsi:type="dcterms:W3CDTF">2010-04-21T17:17:20Z</dcterms:modified>
</cp:coreProperties>
</file>