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02" r:id="rId4"/>
    <p:sldId id="299" r:id="rId5"/>
    <p:sldId id="301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DADFA-53E1-4E75-B69C-C8E8988A8E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9067C8-DF71-4429-B4AC-19D09FFF33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44371A-35DA-4FF0-AF47-32D569C42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7EB0-D0B8-49CB-8FA4-C2D0DDB22BD6}" type="datetimeFigureOut">
              <a:rPr lang="de-DE" smtClean="0"/>
              <a:t>25.09.2020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355D5-976B-4379-96CF-3751E2CA3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B11A0-A892-45B4-8670-8155A6E5E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63B6E-BAA5-4467-A244-ECDFF1D14BE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5210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E0C76-DC25-40D6-9B7C-6A6FB2414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7CFB76-3455-49D7-A376-4ABBB4580A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A82DFE-AA59-4145-BD83-8FCBBF871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7EB0-D0B8-49CB-8FA4-C2D0DDB22BD6}" type="datetimeFigureOut">
              <a:rPr lang="de-DE" smtClean="0"/>
              <a:t>25.09.2020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D5DDBE-0954-4338-B69B-155AB9F88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1F5DED-E174-462D-B8E0-E96B332AE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63B6E-BAA5-4467-A244-ECDFF1D14BE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813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531ADF-E315-418B-B48A-7EA074D691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30E372-AB67-4EFD-8B38-7CA7A85DC3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D15DC6-D7A3-4A0B-BECB-F91AB2994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7EB0-D0B8-49CB-8FA4-C2D0DDB22BD6}" type="datetimeFigureOut">
              <a:rPr lang="de-DE" smtClean="0"/>
              <a:t>25.09.2020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94ECA4-9CBD-4E2D-BF2E-8AD397E46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42329-E375-4029-8B46-7EDC06A10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63B6E-BAA5-4467-A244-ECDFF1D14BE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8819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6BC59-B6BF-41E8-9B3F-CD7902368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B55BE5-506C-42F5-9080-77A934EFC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D32474-C917-4BE6-8E2D-51BA8D74E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7EB0-D0B8-49CB-8FA4-C2D0DDB22BD6}" type="datetimeFigureOut">
              <a:rPr lang="de-DE" smtClean="0"/>
              <a:t>25.09.2020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210F3-9E36-46EE-A0F9-9886FCCF0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314629-3E81-4953-A9E2-78437F510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63B6E-BAA5-4467-A244-ECDFF1D14BE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5850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CF43D-1AFF-45FE-A5EC-04876AF69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FB41A0-3256-4089-9B5A-C5E786E36B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B45B69-0C0F-4708-97C3-4B5F5BAF4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7EB0-D0B8-49CB-8FA4-C2D0DDB22BD6}" type="datetimeFigureOut">
              <a:rPr lang="de-DE" smtClean="0"/>
              <a:t>25.09.2020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8F0B9D-1998-463B-B5BB-A5E897124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65D441-6CB8-4179-8C7D-C3B1FDB47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63B6E-BAA5-4467-A244-ECDFF1D14BE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6507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22F92-1D64-4E9C-889D-64B1790CA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F4237-9592-4711-9988-3E1966D099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ECF1C1-D1F5-4B05-8DF6-53E6A3277B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6AA240-0DE8-47AA-B3FC-4A4D68985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7EB0-D0B8-49CB-8FA4-C2D0DDB22BD6}" type="datetimeFigureOut">
              <a:rPr lang="de-DE" smtClean="0"/>
              <a:t>25.09.2020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D62DD4-CCCE-494A-8552-1B2824294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67BBC2-FA0D-4F70-95E2-B139CEF6D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63B6E-BAA5-4467-A244-ECDFF1D14BE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06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3A055-F6BD-43F3-B109-DAF81EC73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F1ECA7-DEB5-4D9A-8553-1B4AF7CC2B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BB9414-9446-4F25-AEAE-F54A05CC0C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55301A-B3E0-4A7E-AB71-C16A2CD8B5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EA83D4-6B72-4BF8-9AAA-05EF759451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8A68E-99DB-4722-95D4-C9ECAFCB3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7EB0-D0B8-49CB-8FA4-C2D0DDB22BD6}" type="datetimeFigureOut">
              <a:rPr lang="de-DE" smtClean="0"/>
              <a:t>25.09.2020</a:t>
            </a:fld>
            <a:endParaRPr lang="de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06FF68-84B0-443A-9A06-235905903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FB7BB3-886C-4175-B074-6A613262F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63B6E-BAA5-4467-A244-ECDFF1D14BE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6790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CC77D-3774-4D62-BE63-DF83B15A4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A15D50-97C1-4021-9B9C-48F1BB3CD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7EB0-D0B8-49CB-8FA4-C2D0DDB22BD6}" type="datetimeFigureOut">
              <a:rPr lang="de-DE" smtClean="0"/>
              <a:t>25.09.2020</a:t>
            </a:fld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8B3C21-F132-44B5-A31B-79CF32266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6892BE-884F-4784-A3C9-753F9DD13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63B6E-BAA5-4467-A244-ECDFF1D14BE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7572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4D21C6-3F68-4753-808B-1F15B7961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7EB0-D0B8-49CB-8FA4-C2D0DDB22BD6}" type="datetimeFigureOut">
              <a:rPr lang="de-DE" smtClean="0"/>
              <a:t>25.09.2020</a:t>
            </a:fld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A5B676-064C-46CF-8B2A-A1B944506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C51AE7-11C7-402D-A90A-CE9DB9507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63B6E-BAA5-4467-A244-ECDFF1D14BE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5682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7CED9-AC67-440D-A41B-CDCDB27B3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DD855A-B339-4D70-94E4-1A72DD8B0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00C7C4-AF04-4623-8B9B-E5B75FFCC9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83973B-29CC-43F3-B237-08D9B4CD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7EB0-D0B8-49CB-8FA4-C2D0DDB22BD6}" type="datetimeFigureOut">
              <a:rPr lang="de-DE" smtClean="0"/>
              <a:t>25.09.2020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772A16-1E39-4021-B0DC-EC08AB9C0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AC984A-2D43-448C-9386-AA9E551ED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63B6E-BAA5-4467-A244-ECDFF1D14BE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0149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98BCA-4FA3-4350-96A1-D836B201B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30DD18-DBAA-44DA-9E24-AE4810CA92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80C49C-5860-40EB-8F43-5CAA1DEEB9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FED7C9-8786-4F31-9716-38E1A7EED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7EB0-D0B8-49CB-8FA4-C2D0DDB22BD6}" type="datetimeFigureOut">
              <a:rPr lang="de-DE" smtClean="0"/>
              <a:t>25.09.2020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791647-C2BB-47DD-9CA6-396B09BB4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E346E6-F9F5-4070-8BE6-F7CAABA15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63B6E-BAA5-4467-A244-ECDFF1D14BE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9441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FC1EB1-7D04-46A4-8345-AA0EA57FA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C8972D-D363-4226-A03D-228B9521B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66739A-13D0-4D35-A9A8-10CBD43044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B7EB0-D0B8-49CB-8FA4-C2D0DDB22BD6}" type="datetimeFigureOut">
              <a:rPr lang="de-DE" smtClean="0"/>
              <a:t>25.09.2020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0A8CFF-362C-4419-8FA7-BA7E5B82A8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C00AF0-CAA3-4635-A3D8-5CF9A98F1F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63B6E-BAA5-4467-A244-ECDFF1D14BE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9589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E610D-A406-4CBE-BF94-8561AAEB9D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Figures for </a:t>
            </a:r>
            <a:r>
              <a:rPr lang="en-GB" dirty="0" err="1"/>
              <a:t>AstroBEAR</a:t>
            </a:r>
            <a:r>
              <a:rPr lang="en-GB" dirty="0"/>
              <a:t> simulations</a:t>
            </a:r>
            <a:endParaRPr lang="de-D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1262ED-BC8C-42EB-8767-997F8EAAD0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Danny Russell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52143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9E5D6-6E91-4FA8-A0FC-F8D7AAD39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Figure 1.</a:t>
            </a:r>
            <a:endParaRPr lang="de-DE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5CEF0B2-0B95-4F59-82BE-5A13A1F0FD3C}"/>
              </a:ext>
            </a:extLst>
          </p:cNvPr>
          <p:cNvSpPr/>
          <p:nvPr/>
        </p:nvSpPr>
        <p:spPr>
          <a:xfrm>
            <a:off x="3838575" y="1171575"/>
            <a:ext cx="4514850" cy="451485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FC7DDA7C-E155-4B20-BCCE-8161E3DC9FAD}"/>
              </a:ext>
            </a:extLst>
          </p:cNvPr>
          <p:cNvCxnSpPr>
            <a:cxnSpLocks/>
          </p:cNvCxnSpPr>
          <p:nvPr/>
        </p:nvCxnSpPr>
        <p:spPr>
          <a:xfrm>
            <a:off x="8771138" y="1171575"/>
            <a:ext cx="0" cy="451485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1374540-B5E2-4B02-9D89-C8E51D253EB0}"/>
              </a:ext>
            </a:extLst>
          </p:cNvPr>
          <p:cNvCxnSpPr>
            <a:cxnSpLocks/>
          </p:cNvCxnSpPr>
          <p:nvPr/>
        </p:nvCxnSpPr>
        <p:spPr>
          <a:xfrm rot="16200000">
            <a:off x="6096000" y="3774213"/>
            <a:ext cx="0" cy="451485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6783F35F-5663-4CDF-B7EE-C98BED6696F0}"/>
              </a:ext>
            </a:extLst>
          </p:cNvPr>
          <p:cNvSpPr/>
          <p:nvPr/>
        </p:nvSpPr>
        <p:spPr>
          <a:xfrm>
            <a:off x="5772000" y="2374777"/>
            <a:ext cx="648000" cy="64807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D3CF85E-D05B-4700-8354-D92CE72264DA}"/>
              </a:ext>
            </a:extLst>
          </p:cNvPr>
          <p:cNvSpPr/>
          <p:nvPr/>
        </p:nvSpPr>
        <p:spPr>
          <a:xfrm>
            <a:off x="5764834" y="3829297"/>
            <a:ext cx="648000" cy="64807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21799A2-3B77-418A-8470-A3BB082E3B60}"/>
              </a:ext>
            </a:extLst>
          </p:cNvPr>
          <p:cNvCxnSpPr>
            <a:cxnSpLocks/>
            <a:stCxn id="10" idx="1"/>
            <a:endCxn id="10" idx="5"/>
          </p:cNvCxnSpPr>
          <p:nvPr/>
        </p:nvCxnSpPr>
        <p:spPr>
          <a:xfrm>
            <a:off x="5866897" y="2469685"/>
            <a:ext cx="458206" cy="458254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904B9F1-92EF-4E96-8345-90001C5D6E2F}"/>
              </a:ext>
            </a:extLst>
          </p:cNvPr>
          <p:cNvCxnSpPr>
            <a:cxnSpLocks/>
          </p:cNvCxnSpPr>
          <p:nvPr/>
        </p:nvCxnSpPr>
        <p:spPr>
          <a:xfrm>
            <a:off x="5866897" y="3924205"/>
            <a:ext cx="458206" cy="458254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2E325B6-B5F7-4C6B-B3B1-E83992805D42}"/>
              </a:ext>
            </a:extLst>
          </p:cNvPr>
          <p:cNvCxnSpPr>
            <a:cxnSpLocks/>
          </p:cNvCxnSpPr>
          <p:nvPr/>
        </p:nvCxnSpPr>
        <p:spPr>
          <a:xfrm>
            <a:off x="6096000" y="3053133"/>
            <a:ext cx="0" cy="776164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0FC5AB79-003E-434D-8FC1-91AE6306625F}"/>
              </a:ext>
            </a:extLst>
          </p:cNvPr>
          <p:cNvSpPr/>
          <p:nvPr/>
        </p:nvSpPr>
        <p:spPr>
          <a:xfrm>
            <a:off x="1775534" y="1855433"/>
            <a:ext cx="1645328" cy="14115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Wind velocity</a:t>
            </a:r>
            <a:endParaRPr lang="de-DE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BF91B1DC-3721-4983-8BB6-4F770ABF2ACA}"/>
              </a:ext>
            </a:extLst>
          </p:cNvPr>
          <p:cNvSpPr/>
          <p:nvPr/>
        </p:nvSpPr>
        <p:spPr>
          <a:xfrm>
            <a:off x="2144225" y="3829297"/>
            <a:ext cx="648000" cy="648070"/>
          </a:xfrm>
          <a:prstGeom prst="ellipse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accent1"/>
              </a:solidFill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C9A606D-1983-4799-8DCC-3F00E7F2491B}"/>
              </a:ext>
            </a:extLst>
          </p:cNvPr>
          <p:cNvCxnSpPr>
            <a:cxnSpLocks/>
            <a:stCxn id="22" idx="1"/>
            <a:endCxn id="22" idx="5"/>
          </p:cNvCxnSpPr>
          <p:nvPr/>
        </p:nvCxnSpPr>
        <p:spPr>
          <a:xfrm>
            <a:off x="2239122" y="3924205"/>
            <a:ext cx="458206" cy="458254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4146A13-28B7-464F-90DD-DF019BAB322F}"/>
              </a:ext>
            </a:extLst>
          </p:cNvPr>
          <p:cNvCxnSpPr>
            <a:cxnSpLocks/>
          </p:cNvCxnSpPr>
          <p:nvPr/>
        </p:nvCxnSpPr>
        <p:spPr>
          <a:xfrm flipV="1">
            <a:off x="2239122" y="3931984"/>
            <a:ext cx="458206" cy="458254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7A1BC8F9-FF9E-4053-9E08-342FBFEF1B10}"/>
              </a:ext>
            </a:extLst>
          </p:cNvPr>
          <p:cNvSpPr txBox="1"/>
          <p:nvPr/>
        </p:nvSpPr>
        <p:spPr>
          <a:xfrm>
            <a:off x="1682725" y="4572275"/>
            <a:ext cx="1570999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/>
                </a:solidFill>
              </a:rPr>
              <a:t>Wind magnetic field</a:t>
            </a:r>
            <a:endParaRPr lang="de-DE" dirty="0">
              <a:solidFill>
                <a:schemeClr val="accent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3728679-6C5D-427E-82A3-8FF78AB0CFFF}"/>
              </a:ext>
            </a:extLst>
          </p:cNvPr>
          <p:cNvSpPr txBox="1"/>
          <p:nvPr/>
        </p:nvSpPr>
        <p:spPr>
          <a:xfrm>
            <a:off x="6261811" y="4251891"/>
            <a:ext cx="838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0.4cm</a:t>
            </a:r>
            <a:endParaRPr lang="de-DE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BAFA886-5DBF-40B3-BCE7-409A7C56F13A}"/>
              </a:ext>
            </a:extLst>
          </p:cNvPr>
          <p:cNvSpPr txBox="1"/>
          <p:nvPr/>
        </p:nvSpPr>
        <p:spPr>
          <a:xfrm>
            <a:off x="6228323" y="3393806"/>
            <a:ext cx="838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0.5cm</a:t>
            </a:r>
            <a:endParaRPr lang="de-DE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E9F1937-E064-4F22-975A-A072929F68F2}"/>
              </a:ext>
            </a:extLst>
          </p:cNvPr>
          <p:cNvSpPr txBox="1"/>
          <p:nvPr/>
        </p:nvSpPr>
        <p:spPr>
          <a:xfrm>
            <a:off x="6261811" y="2817358"/>
            <a:ext cx="838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0.4cm</a:t>
            </a:r>
            <a:endParaRPr lang="de-DE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EB45E81-C2AB-43FD-9FBA-62948DE54824}"/>
              </a:ext>
            </a:extLst>
          </p:cNvPr>
          <p:cNvSpPr txBox="1"/>
          <p:nvPr/>
        </p:nvSpPr>
        <p:spPr>
          <a:xfrm>
            <a:off x="5842770" y="6014111"/>
            <a:ext cx="838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/>
                </a:solidFill>
              </a:rPr>
              <a:t>2cm</a:t>
            </a:r>
            <a:endParaRPr lang="de-DE" dirty="0">
              <a:solidFill>
                <a:schemeClr val="accent1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43B7A8D-B689-495E-9F53-8688922B9CCD}"/>
              </a:ext>
            </a:extLst>
          </p:cNvPr>
          <p:cNvSpPr txBox="1"/>
          <p:nvPr/>
        </p:nvSpPr>
        <p:spPr>
          <a:xfrm>
            <a:off x="8644055" y="3244334"/>
            <a:ext cx="838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/>
                </a:solidFill>
              </a:rPr>
              <a:t>2cm</a:t>
            </a:r>
            <a:endParaRPr lang="de-DE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47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9F6AF-D741-4B0C-81F8-7AA7C99CA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Future simulations we would like once we have established whether we want to include radiative cooling or not: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8199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295D37D1-F45F-4FBC-AA98-ACBC3B7DE225}"/>
              </a:ext>
            </a:extLst>
          </p:cNvPr>
          <p:cNvSpPr txBox="1">
            <a:spLocks/>
          </p:cNvSpPr>
          <p:nvPr/>
        </p:nvSpPr>
        <p:spPr>
          <a:xfrm>
            <a:off x="115005" y="118282"/>
            <a:ext cx="10515600" cy="7420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Setup 2</a:t>
            </a:r>
            <a:endParaRPr lang="de-DE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6E3B0C55-3B83-4877-8C24-AFED5820A28E}"/>
              </a:ext>
            </a:extLst>
          </p:cNvPr>
          <p:cNvSpPr/>
          <p:nvPr/>
        </p:nvSpPr>
        <p:spPr>
          <a:xfrm>
            <a:off x="7405456" y="2003011"/>
            <a:ext cx="319596" cy="319596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CEA3233-36D6-4B42-8E9A-6028B04F6EB8}"/>
              </a:ext>
            </a:extLst>
          </p:cNvPr>
          <p:cNvSpPr/>
          <p:nvPr/>
        </p:nvSpPr>
        <p:spPr>
          <a:xfrm>
            <a:off x="7405456" y="3696071"/>
            <a:ext cx="319596" cy="319596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D6528D71-44B0-47D1-9E40-DFCED97BE66B}"/>
              </a:ext>
            </a:extLst>
          </p:cNvPr>
          <p:cNvCxnSpPr>
            <a:cxnSpLocks/>
          </p:cNvCxnSpPr>
          <p:nvPr/>
        </p:nvCxnSpPr>
        <p:spPr>
          <a:xfrm>
            <a:off x="3746376" y="2885242"/>
            <a:ext cx="656947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1690E45-E054-4067-BFCE-41CC727B0E69}"/>
              </a:ext>
            </a:extLst>
          </p:cNvPr>
          <p:cNvCxnSpPr>
            <a:cxnSpLocks/>
          </p:cNvCxnSpPr>
          <p:nvPr/>
        </p:nvCxnSpPr>
        <p:spPr>
          <a:xfrm>
            <a:off x="3446015" y="1819922"/>
            <a:ext cx="0" cy="2334828"/>
          </a:xfrm>
          <a:prstGeom prst="straightConnector1">
            <a:avLst/>
          </a:prstGeom>
          <a:ln w="762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60F0ABF-52A9-4C4C-BAC7-6A24E36208FA}"/>
              </a:ext>
            </a:extLst>
          </p:cNvPr>
          <p:cNvCxnSpPr>
            <a:cxnSpLocks/>
          </p:cNvCxnSpPr>
          <p:nvPr/>
        </p:nvCxnSpPr>
        <p:spPr>
          <a:xfrm>
            <a:off x="8168935" y="2162809"/>
            <a:ext cx="0" cy="169306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CF6A2D0-AC39-4A23-85AA-6F059EC271DD}"/>
              </a:ext>
            </a:extLst>
          </p:cNvPr>
          <p:cNvCxnSpPr>
            <a:cxnSpLocks/>
          </p:cNvCxnSpPr>
          <p:nvPr/>
        </p:nvCxnSpPr>
        <p:spPr>
          <a:xfrm flipH="1">
            <a:off x="7297445" y="2283754"/>
            <a:ext cx="159875" cy="166484"/>
          </a:xfrm>
          <a:prstGeom prst="straightConnector1">
            <a:avLst/>
          </a:prstGeom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CF38CB1-FD66-425D-8153-ECA44922BA27}"/>
              </a:ext>
            </a:extLst>
          </p:cNvPr>
          <p:cNvCxnSpPr>
            <a:cxnSpLocks/>
          </p:cNvCxnSpPr>
          <p:nvPr/>
        </p:nvCxnSpPr>
        <p:spPr>
          <a:xfrm rot="10800000" flipH="1">
            <a:off x="7685726" y="1895328"/>
            <a:ext cx="159875" cy="166484"/>
          </a:xfrm>
          <a:prstGeom prst="straightConnector1">
            <a:avLst/>
          </a:prstGeom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25345F71-B0E0-435C-9EFE-1D04F5212EF6}"/>
              </a:ext>
            </a:extLst>
          </p:cNvPr>
          <p:cNvSpPr txBox="1"/>
          <p:nvPr/>
        </p:nvSpPr>
        <p:spPr>
          <a:xfrm>
            <a:off x="2229143" y="1350804"/>
            <a:ext cx="24337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</a:rPr>
              <a:t>B field orientation</a:t>
            </a:r>
            <a:endParaRPr lang="de-DE" sz="2400" dirty="0">
              <a:solidFill>
                <a:schemeClr val="accent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4CB64F8-F63F-4AE7-B251-642B851F2697}"/>
              </a:ext>
            </a:extLst>
          </p:cNvPr>
          <p:cNvSpPr txBox="1"/>
          <p:nvPr/>
        </p:nvSpPr>
        <p:spPr>
          <a:xfrm>
            <a:off x="3603923" y="3091635"/>
            <a:ext cx="19619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Flow direction</a:t>
            </a:r>
            <a:endParaRPr lang="de-DE" sz="2400" dirty="0">
              <a:solidFill>
                <a:srgbClr val="FF000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BBBF679-A006-469A-A7DD-682EE2065A23}"/>
              </a:ext>
            </a:extLst>
          </p:cNvPr>
          <p:cNvSpPr txBox="1"/>
          <p:nvPr/>
        </p:nvSpPr>
        <p:spPr>
          <a:xfrm>
            <a:off x="8314530" y="2756503"/>
            <a:ext cx="11320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7.5 mm</a:t>
            </a:r>
            <a:endParaRPr lang="de-DE" sz="24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807416E-9BFA-4E9D-890F-1DFC7F722EC7}"/>
              </a:ext>
            </a:extLst>
          </p:cNvPr>
          <p:cNvSpPr txBox="1"/>
          <p:nvPr/>
        </p:nvSpPr>
        <p:spPr>
          <a:xfrm>
            <a:off x="6963095" y="1415113"/>
            <a:ext cx="11320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0.5 mm</a:t>
            </a:r>
            <a:endParaRPr lang="de-DE" sz="24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DFA9766-EA57-4375-9283-9A73F23D12E0}"/>
              </a:ext>
            </a:extLst>
          </p:cNvPr>
          <p:cNvSpPr txBox="1"/>
          <p:nvPr/>
        </p:nvSpPr>
        <p:spPr>
          <a:xfrm>
            <a:off x="6912041" y="4136612"/>
            <a:ext cx="13862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accent4">
                    <a:lumMod val="75000"/>
                  </a:schemeClr>
                </a:solidFill>
              </a:rPr>
              <a:t>Obstacles</a:t>
            </a:r>
            <a:endParaRPr lang="de-DE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7C17E10-DC42-4414-AFEF-FD5FA50BF9D3}"/>
              </a:ext>
            </a:extLst>
          </p:cNvPr>
          <p:cNvSpPr txBox="1"/>
          <p:nvPr/>
        </p:nvSpPr>
        <p:spPr>
          <a:xfrm>
            <a:off x="680621" y="4681507"/>
            <a:ext cx="1083075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Setup:</a:t>
            </a:r>
          </a:p>
          <a:p>
            <a:r>
              <a:rPr lang="en-GB" sz="2000" dirty="0">
                <a:solidFill>
                  <a:schemeClr val="accent4">
                    <a:lumMod val="75000"/>
                  </a:schemeClr>
                </a:solidFill>
              </a:rPr>
              <a:t>2 cylindrical brass obstacles </a:t>
            </a:r>
            <a:r>
              <a:rPr lang="en-GB" sz="2000" dirty="0"/>
              <a:t>(0.5mm diameter with 7.5mm core-to-core spacing). The obstacles are extended into the page. The </a:t>
            </a:r>
            <a:r>
              <a:rPr lang="en-GB" sz="2000" dirty="0">
                <a:solidFill>
                  <a:schemeClr val="accent1"/>
                </a:solidFill>
              </a:rPr>
              <a:t>magnetic field </a:t>
            </a:r>
            <a:r>
              <a:rPr lang="en-GB" sz="2000" dirty="0"/>
              <a:t>is </a:t>
            </a:r>
            <a:r>
              <a:rPr lang="en-GB" sz="2000" b="1" dirty="0"/>
              <a:t>perpendicular</a:t>
            </a:r>
            <a:r>
              <a:rPr lang="en-GB" sz="2000" dirty="0"/>
              <a:t> to both the </a:t>
            </a:r>
            <a:r>
              <a:rPr lang="en-GB" sz="2000" dirty="0">
                <a:solidFill>
                  <a:srgbClr val="FF0000"/>
                </a:solidFill>
              </a:rPr>
              <a:t>flow direction </a:t>
            </a:r>
            <a:r>
              <a:rPr lang="en-GB" sz="2000" dirty="0"/>
              <a:t>and the </a:t>
            </a:r>
            <a:r>
              <a:rPr lang="en-GB" sz="2000" dirty="0">
                <a:solidFill>
                  <a:schemeClr val="accent4">
                    <a:lumMod val="75000"/>
                  </a:schemeClr>
                </a:solidFill>
              </a:rPr>
              <a:t>axis of the obstacles</a:t>
            </a:r>
            <a:r>
              <a:rPr lang="en-GB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61871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295D37D1-F45F-4FBC-AA98-ACBC3B7DE225}"/>
              </a:ext>
            </a:extLst>
          </p:cNvPr>
          <p:cNvSpPr txBox="1">
            <a:spLocks/>
          </p:cNvSpPr>
          <p:nvPr/>
        </p:nvSpPr>
        <p:spPr>
          <a:xfrm>
            <a:off x="115005" y="118282"/>
            <a:ext cx="10515600" cy="7420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Setup 3</a:t>
            </a:r>
            <a:endParaRPr lang="de-DE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6E3B0C55-3B83-4877-8C24-AFED5820A28E}"/>
              </a:ext>
            </a:extLst>
          </p:cNvPr>
          <p:cNvSpPr/>
          <p:nvPr/>
        </p:nvSpPr>
        <p:spPr>
          <a:xfrm>
            <a:off x="7405456" y="2384752"/>
            <a:ext cx="319596" cy="319596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CEA3233-36D6-4B42-8E9A-6028B04F6EB8}"/>
              </a:ext>
            </a:extLst>
          </p:cNvPr>
          <p:cNvSpPr/>
          <p:nvPr/>
        </p:nvSpPr>
        <p:spPr>
          <a:xfrm>
            <a:off x="7405456" y="3163410"/>
            <a:ext cx="319596" cy="319596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D6528D71-44B0-47D1-9E40-DFCED97BE66B}"/>
              </a:ext>
            </a:extLst>
          </p:cNvPr>
          <p:cNvCxnSpPr>
            <a:cxnSpLocks/>
          </p:cNvCxnSpPr>
          <p:nvPr/>
        </p:nvCxnSpPr>
        <p:spPr>
          <a:xfrm>
            <a:off x="3746376" y="2885242"/>
            <a:ext cx="656947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60F0ABF-52A9-4C4C-BAC7-6A24E36208FA}"/>
              </a:ext>
            </a:extLst>
          </p:cNvPr>
          <p:cNvCxnSpPr>
            <a:cxnSpLocks/>
          </p:cNvCxnSpPr>
          <p:nvPr/>
        </p:nvCxnSpPr>
        <p:spPr>
          <a:xfrm>
            <a:off x="8168935" y="2556769"/>
            <a:ext cx="0" cy="872231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CF6A2D0-AC39-4A23-85AA-6F059EC271DD}"/>
              </a:ext>
            </a:extLst>
          </p:cNvPr>
          <p:cNvCxnSpPr>
            <a:cxnSpLocks/>
          </p:cNvCxnSpPr>
          <p:nvPr/>
        </p:nvCxnSpPr>
        <p:spPr>
          <a:xfrm flipH="1">
            <a:off x="7297445" y="2665495"/>
            <a:ext cx="159875" cy="166484"/>
          </a:xfrm>
          <a:prstGeom prst="straightConnector1">
            <a:avLst/>
          </a:prstGeom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CF38CB1-FD66-425D-8153-ECA44922BA27}"/>
              </a:ext>
            </a:extLst>
          </p:cNvPr>
          <p:cNvCxnSpPr>
            <a:cxnSpLocks/>
          </p:cNvCxnSpPr>
          <p:nvPr/>
        </p:nvCxnSpPr>
        <p:spPr>
          <a:xfrm rot="10800000" flipH="1">
            <a:off x="7685726" y="2277069"/>
            <a:ext cx="159875" cy="166484"/>
          </a:xfrm>
          <a:prstGeom prst="straightConnector1">
            <a:avLst/>
          </a:prstGeom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25345F71-B0E0-435C-9EFE-1D04F5212EF6}"/>
              </a:ext>
            </a:extLst>
          </p:cNvPr>
          <p:cNvSpPr txBox="1"/>
          <p:nvPr/>
        </p:nvSpPr>
        <p:spPr>
          <a:xfrm>
            <a:off x="2229143" y="1350804"/>
            <a:ext cx="24337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</a:rPr>
              <a:t>B field orientation</a:t>
            </a:r>
            <a:endParaRPr lang="de-DE" sz="2400" dirty="0">
              <a:solidFill>
                <a:schemeClr val="accent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4CB64F8-F63F-4AE7-B251-642B851F2697}"/>
              </a:ext>
            </a:extLst>
          </p:cNvPr>
          <p:cNvSpPr txBox="1"/>
          <p:nvPr/>
        </p:nvSpPr>
        <p:spPr>
          <a:xfrm>
            <a:off x="3603923" y="3091635"/>
            <a:ext cx="19619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Flow direction</a:t>
            </a:r>
            <a:endParaRPr lang="de-DE" sz="2400" dirty="0">
              <a:solidFill>
                <a:srgbClr val="FF000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BBBF679-A006-469A-A7DD-682EE2065A23}"/>
              </a:ext>
            </a:extLst>
          </p:cNvPr>
          <p:cNvSpPr txBox="1"/>
          <p:nvPr/>
        </p:nvSpPr>
        <p:spPr>
          <a:xfrm>
            <a:off x="8314530" y="2756503"/>
            <a:ext cx="8996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3 mm</a:t>
            </a:r>
            <a:endParaRPr lang="de-DE" sz="24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807416E-9BFA-4E9D-890F-1DFC7F722EC7}"/>
              </a:ext>
            </a:extLst>
          </p:cNvPr>
          <p:cNvSpPr txBox="1"/>
          <p:nvPr/>
        </p:nvSpPr>
        <p:spPr>
          <a:xfrm>
            <a:off x="6963095" y="1796854"/>
            <a:ext cx="11320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0.5 mm</a:t>
            </a:r>
            <a:endParaRPr lang="de-DE" sz="24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DFA9766-EA57-4375-9283-9A73F23D12E0}"/>
              </a:ext>
            </a:extLst>
          </p:cNvPr>
          <p:cNvSpPr txBox="1"/>
          <p:nvPr/>
        </p:nvSpPr>
        <p:spPr>
          <a:xfrm>
            <a:off x="6912041" y="4136612"/>
            <a:ext cx="13862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accent4">
                    <a:lumMod val="75000"/>
                  </a:schemeClr>
                </a:solidFill>
              </a:rPr>
              <a:t>Obstacles</a:t>
            </a:r>
            <a:endParaRPr lang="de-DE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7C17E10-DC42-4414-AFEF-FD5FA50BF9D3}"/>
              </a:ext>
            </a:extLst>
          </p:cNvPr>
          <p:cNvSpPr txBox="1"/>
          <p:nvPr/>
        </p:nvSpPr>
        <p:spPr>
          <a:xfrm>
            <a:off x="680621" y="4681507"/>
            <a:ext cx="1083075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Setup:</a:t>
            </a:r>
          </a:p>
          <a:p>
            <a:r>
              <a:rPr lang="en-GB" sz="2000" dirty="0">
                <a:solidFill>
                  <a:schemeClr val="accent4">
                    <a:lumMod val="75000"/>
                  </a:schemeClr>
                </a:solidFill>
              </a:rPr>
              <a:t>2 cylindrical brass obstacles </a:t>
            </a:r>
            <a:r>
              <a:rPr lang="en-GB" sz="2000" dirty="0"/>
              <a:t>(0.5mm diameter with 3mm core-to-core spacing). The obstacles are extended into the page. The </a:t>
            </a:r>
            <a:r>
              <a:rPr lang="en-GB" sz="2000" dirty="0">
                <a:solidFill>
                  <a:schemeClr val="accent1"/>
                </a:solidFill>
              </a:rPr>
              <a:t>magnetic field </a:t>
            </a:r>
            <a:r>
              <a:rPr lang="en-GB" sz="2000" dirty="0"/>
              <a:t>is </a:t>
            </a:r>
            <a:r>
              <a:rPr lang="en-GB" sz="2000" b="1" dirty="0"/>
              <a:t>perpendicular</a:t>
            </a:r>
            <a:r>
              <a:rPr lang="en-GB" sz="2000" dirty="0"/>
              <a:t> to the </a:t>
            </a:r>
            <a:r>
              <a:rPr lang="en-GB" sz="2000" dirty="0">
                <a:solidFill>
                  <a:srgbClr val="FF0000"/>
                </a:solidFill>
              </a:rPr>
              <a:t>flow direction </a:t>
            </a:r>
            <a:r>
              <a:rPr lang="en-GB" sz="2000" dirty="0"/>
              <a:t>and </a:t>
            </a:r>
            <a:r>
              <a:rPr lang="en-GB" sz="2000" b="1" dirty="0"/>
              <a:t>parallel</a:t>
            </a:r>
            <a:r>
              <a:rPr lang="en-GB" sz="2000" dirty="0"/>
              <a:t> to the </a:t>
            </a:r>
            <a:r>
              <a:rPr lang="en-GB" sz="2000" dirty="0">
                <a:solidFill>
                  <a:schemeClr val="accent4">
                    <a:lumMod val="75000"/>
                  </a:schemeClr>
                </a:solidFill>
              </a:rPr>
              <a:t>axis of the obstacles</a:t>
            </a:r>
            <a:r>
              <a:rPr lang="en-GB" sz="2000" dirty="0"/>
              <a:t>.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D048123-D91A-477B-AAE0-4A4A40CC3FEE}"/>
              </a:ext>
            </a:extLst>
          </p:cNvPr>
          <p:cNvSpPr/>
          <p:nvPr/>
        </p:nvSpPr>
        <p:spPr>
          <a:xfrm>
            <a:off x="2752079" y="1890944"/>
            <a:ext cx="372862" cy="367575"/>
          </a:xfrm>
          <a:prstGeom prst="ellipse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E399773-EF32-45FC-A37C-DE97688C4410}"/>
              </a:ext>
            </a:extLst>
          </p:cNvPr>
          <p:cNvCxnSpPr>
            <a:cxnSpLocks/>
            <a:stCxn id="6" idx="1"/>
            <a:endCxn id="6" idx="5"/>
          </p:cNvCxnSpPr>
          <p:nvPr/>
        </p:nvCxnSpPr>
        <p:spPr>
          <a:xfrm>
            <a:off x="2806683" y="1944774"/>
            <a:ext cx="263654" cy="25991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57861BF-09D1-4D2F-B846-FF5E64908CB3}"/>
              </a:ext>
            </a:extLst>
          </p:cNvPr>
          <p:cNvCxnSpPr>
            <a:cxnSpLocks/>
            <a:stCxn id="6" idx="3"/>
            <a:endCxn id="6" idx="7"/>
          </p:cNvCxnSpPr>
          <p:nvPr/>
        </p:nvCxnSpPr>
        <p:spPr>
          <a:xfrm flipV="1">
            <a:off x="2806683" y="1944774"/>
            <a:ext cx="263654" cy="25991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7253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Figures for AstroBEAR simulations</vt:lpstr>
      <vt:lpstr>Figure 1.</vt:lpstr>
      <vt:lpstr>Future simulations we would like once we have established whether we want to include radiative cooling or not: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Figures for AstroBEAR simulations</dc:title>
  <dc:creator>Daniel Russell</dc:creator>
  <cp:lastModifiedBy>Daniel Russell</cp:lastModifiedBy>
  <cp:revision>3</cp:revision>
  <dcterms:created xsi:type="dcterms:W3CDTF">2020-09-21T14:30:55Z</dcterms:created>
  <dcterms:modified xsi:type="dcterms:W3CDTF">2020-09-25T13:55:31Z</dcterms:modified>
</cp:coreProperties>
</file>