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299" r:id="rId5"/>
    <p:sldId id="30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ADFA-53E1-4E75-B69C-C8E8988A8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067C8-DF71-4429-B4AC-19D09FFF3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4371A-35DA-4FF0-AF47-32D569C4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355D5-976B-4379-96CF-3751E2CA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11A0-A892-45B4-8670-8155A6E5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21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0C76-DC25-40D6-9B7C-6A6FB241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CFB76-3455-49D7-A376-4ABBB4580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2DFE-AA59-4145-BD83-8FCBBF87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5DDBE-0954-4338-B69B-155AB9F88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F5DED-E174-462D-B8E0-E96B332A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31ADF-E315-418B-B48A-7EA074D69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0E372-AB67-4EFD-8B38-7CA7A85DC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15DC6-D7A3-4A0B-BECB-F91AB299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4ECA4-9CBD-4E2D-BF2E-8AD397E4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42329-E375-4029-8B46-7EDC06A1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81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BC59-B6BF-41E8-9B3F-CD790236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55BE5-506C-42F5-9080-77A934EFC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32474-C917-4BE6-8E2D-51BA8D74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210F3-9E36-46EE-A0F9-9886FCCF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14629-3E81-4953-A9E2-78437F51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85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F43D-1AFF-45FE-A5EC-04876AF6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B41A0-3256-4089-9B5A-C5E786E36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45B69-0C0F-4708-97C3-4B5F5BAF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F0B9D-1998-463B-B5BB-A5E89712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5D441-6CB8-4179-8C7D-C3B1FDB4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5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2F92-1D64-4E9C-889D-64B1790C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F4237-9592-4711-9988-3E1966D09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CF1C1-D1F5-4B05-8DF6-53E6A3277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AA240-0DE8-47AA-B3FC-4A4D6898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62DD4-CCCE-494A-8552-1B2824294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7BBC2-FA0D-4F70-95E2-B139CEF6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0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A055-F6BD-43F3-B109-DAF81EC7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1ECA7-DEB5-4D9A-8553-1B4AF7CC2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B9414-9446-4F25-AEAE-F54A05CC0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5301A-B3E0-4A7E-AB71-C16A2CD8B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A83D4-6B72-4BF8-9AAA-05EF75945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8A68E-99DB-4722-95D4-C9ECAFCB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6FF68-84B0-443A-9A06-23590590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FB7BB3-886C-4175-B074-6A613262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79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CC77D-3774-4D62-BE63-DF83B15A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15D50-97C1-4021-9B9C-48F1BB3C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B3C21-F132-44B5-A31B-79CF3226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892BE-884F-4784-A3C9-753F9DD1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57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D21C6-3F68-4753-808B-1F15B796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5B676-064C-46CF-8B2A-A1B94450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51AE7-11C7-402D-A90A-CE9DB9507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68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CED9-AC67-440D-A41B-CDCDB27B3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D855A-B339-4D70-94E4-1A72DD8B0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0C7C4-AF04-4623-8B9B-E5B75FFCC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3973B-29CC-43F3-B237-08D9B4CD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72A16-1E39-4021-B0DC-EC08AB9C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C984A-2D43-448C-9386-AA9E551E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14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8BCA-4FA3-4350-96A1-D836B201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30DD18-DBAA-44DA-9E24-AE4810CA92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0C49C-5860-40EB-8F43-5CAA1DEEB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ED7C9-8786-4F31-9716-38E1A7EE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91647-C2BB-47DD-9CA6-396B09BB4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346E6-F9F5-4070-8BE6-F7CAABA1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44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C1EB1-7D04-46A4-8345-AA0EA57FA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972D-D363-4226-A03D-228B9521B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6739A-13D0-4D35-A9A8-10CBD4304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7EB0-D0B8-49CB-8FA4-C2D0DDB22BD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A8CFF-362C-4419-8FA7-BA7E5B82A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00AF0-CAA3-4635-A3D8-5CF9A98F1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63B6E-BAA5-4467-A244-ECDFF1D14BE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58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E610D-A406-4CBE-BF94-8561AAEB9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Figures for </a:t>
            </a:r>
            <a:r>
              <a:rPr lang="en-GB" dirty="0" err="1"/>
              <a:t>AstroBEAR</a:t>
            </a:r>
            <a:r>
              <a:rPr lang="en-GB" dirty="0"/>
              <a:t> simulations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262ED-BC8C-42EB-8767-997F8EAAD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Danny Russell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214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E5D6-6E91-4FA8-A0FC-F8D7AAD3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1.</a:t>
            </a:r>
            <a:endParaRPr lang="de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CEF0B2-0B95-4F59-82BE-5A13A1F0FD3C}"/>
              </a:ext>
            </a:extLst>
          </p:cNvPr>
          <p:cNvSpPr/>
          <p:nvPr/>
        </p:nvSpPr>
        <p:spPr>
          <a:xfrm>
            <a:off x="3838575" y="1171575"/>
            <a:ext cx="4514850" cy="45148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C7DDA7C-E155-4B20-BCCE-8161E3DC9FAD}"/>
              </a:ext>
            </a:extLst>
          </p:cNvPr>
          <p:cNvCxnSpPr>
            <a:cxnSpLocks/>
          </p:cNvCxnSpPr>
          <p:nvPr/>
        </p:nvCxnSpPr>
        <p:spPr>
          <a:xfrm>
            <a:off x="8771138" y="1171575"/>
            <a:ext cx="0" cy="451485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374540-B5E2-4B02-9D89-C8E51D253EB0}"/>
              </a:ext>
            </a:extLst>
          </p:cNvPr>
          <p:cNvCxnSpPr>
            <a:cxnSpLocks/>
          </p:cNvCxnSpPr>
          <p:nvPr/>
        </p:nvCxnSpPr>
        <p:spPr>
          <a:xfrm rot="16200000">
            <a:off x="6096000" y="3774213"/>
            <a:ext cx="0" cy="451485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6783F35F-5663-4CDF-B7EE-C98BED6696F0}"/>
              </a:ext>
            </a:extLst>
          </p:cNvPr>
          <p:cNvSpPr/>
          <p:nvPr/>
        </p:nvSpPr>
        <p:spPr>
          <a:xfrm>
            <a:off x="5772000" y="2374777"/>
            <a:ext cx="648000" cy="64807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3CF85E-D05B-4700-8354-D92CE72264DA}"/>
              </a:ext>
            </a:extLst>
          </p:cNvPr>
          <p:cNvSpPr/>
          <p:nvPr/>
        </p:nvSpPr>
        <p:spPr>
          <a:xfrm>
            <a:off x="5764834" y="3829297"/>
            <a:ext cx="648000" cy="64807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1799A2-3B77-418A-8470-A3BB082E3B60}"/>
              </a:ext>
            </a:extLst>
          </p:cNvPr>
          <p:cNvCxnSpPr>
            <a:cxnSpLocks/>
            <a:stCxn id="10" idx="1"/>
            <a:endCxn id="10" idx="5"/>
          </p:cNvCxnSpPr>
          <p:nvPr/>
        </p:nvCxnSpPr>
        <p:spPr>
          <a:xfrm>
            <a:off x="5866897" y="2469685"/>
            <a:ext cx="458206" cy="45825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04B9F1-92EF-4E96-8345-90001C5D6E2F}"/>
              </a:ext>
            </a:extLst>
          </p:cNvPr>
          <p:cNvCxnSpPr>
            <a:cxnSpLocks/>
          </p:cNvCxnSpPr>
          <p:nvPr/>
        </p:nvCxnSpPr>
        <p:spPr>
          <a:xfrm>
            <a:off x="5866897" y="3924205"/>
            <a:ext cx="458206" cy="45825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E325B6-B5F7-4C6B-B3B1-E83992805D42}"/>
              </a:ext>
            </a:extLst>
          </p:cNvPr>
          <p:cNvCxnSpPr>
            <a:cxnSpLocks/>
          </p:cNvCxnSpPr>
          <p:nvPr/>
        </p:nvCxnSpPr>
        <p:spPr>
          <a:xfrm>
            <a:off x="6096000" y="3053133"/>
            <a:ext cx="0" cy="77616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FC5AB79-003E-434D-8FC1-91AE6306625F}"/>
              </a:ext>
            </a:extLst>
          </p:cNvPr>
          <p:cNvSpPr/>
          <p:nvPr/>
        </p:nvSpPr>
        <p:spPr>
          <a:xfrm>
            <a:off x="1775534" y="1855433"/>
            <a:ext cx="1645328" cy="1411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Wind velocity</a:t>
            </a:r>
            <a:endParaRPr lang="de-DE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F91B1DC-3721-4983-8BB6-4F770ABF2ACA}"/>
              </a:ext>
            </a:extLst>
          </p:cNvPr>
          <p:cNvSpPr/>
          <p:nvPr/>
        </p:nvSpPr>
        <p:spPr>
          <a:xfrm>
            <a:off x="2144225" y="3829297"/>
            <a:ext cx="648000" cy="648070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9A606D-1983-4799-8DCC-3F00E7F2491B}"/>
              </a:ext>
            </a:extLst>
          </p:cNvPr>
          <p:cNvCxnSpPr>
            <a:cxnSpLocks/>
            <a:stCxn id="22" idx="1"/>
            <a:endCxn id="22" idx="5"/>
          </p:cNvCxnSpPr>
          <p:nvPr/>
        </p:nvCxnSpPr>
        <p:spPr>
          <a:xfrm>
            <a:off x="2239122" y="3924205"/>
            <a:ext cx="458206" cy="45825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4146A13-28B7-464F-90DD-DF019BAB322F}"/>
              </a:ext>
            </a:extLst>
          </p:cNvPr>
          <p:cNvCxnSpPr>
            <a:cxnSpLocks/>
          </p:cNvCxnSpPr>
          <p:nvPr/>
        </p:nvCxnSpPr>
        <p:spPr>
          <a:xfrm flipV="1">
            <a:off x="2239122" y="3931984"/>
            <a:ext cx="458206" cy="45825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A1BC8F9-FF9E-4053-9E08-342FBFEF1B10}"/>
              </a:ext>
            </a:extLst>
          </p:cNvPr>
          <p:cNvSpPr txBox="1"/>
          <p:nvPr/>
        </p:nvSpPr>
        <p:spPr>
          <a:xfrm>
            <a:off x="1682725" y="4572275"/>
            <a:ext cx="15709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Wind magnetic field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728679-6C5D-427E-82A3-8FF78AB0CFFF}"/>
              </a:ext>
            </a:extLst>
          </p:cNvPr>
          <p:cNvSpPr txBox="1"/>
          <p:nvPr/>
        </p:nvSpPr>
        <p:spPr>
          <a:xfrm>
            <a:off x="6261811" y="4251891"/>
            <a:ext cx="8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0.4cm</a:t>
            </a:r>
            <a:endParaRPr lang="de-DE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AFA886-5DBF-40B3-BCE7-409A7C56F13A}"/>
              </a:ext>
            </a:extLst>
          </p:cNvPr>
          <p:cNvSpPr txBox="1"/>
          <p:nvPr/>
        </p:nvSpPr>
        <p:spPr>
          <a:xfrm>
            <a:off x="6228323" y="3393806"/>
            <a:ext cx="8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0.5cm</a:t>
            </a:r>
            <a:endParaRPr lang="de-DE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9F1937-E064-4F22-975A-A072929F68F2}"/>
              </a:ext>
            </a:extLst>
          </p:cNvPr>
          <p:cNvSpPr txBox="1"/>
          <p:nvPr/>
        </p:nvSpPr>
        <p:spPr>
          <a:xfrm>
            <a:off x="6261811" y="2817358"/>
            <a:ext cx="8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0.4cm</a:t>
            </a:r>
            <a:endParaRPr lang="de-DE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B45E81-C2AB-43FD-9FBA-62948DE54824}"/>
              </a:ext>
            </a:extLst>
          </p:cNvPr>
          <p:cNvSpPr txBox="1"/>
          <p:nvPr/>
        </p:nvSpPr>
        <p:spPr>
          <a:xfrm>
            <a:off x="5842770" y="6014111"/>
            <a:ext cx="8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2cm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43B7A8D-B689-495E-9F53-8688922B9CCD}"/>
              </a:ext>
            </a:extLst>
          </p:cNvPr>
          <p:cNvSpPr txBox="1"/>
          <p:nvPr/>
        </p:nvSpPr>
        <p:spPr>
          <a:xfrm>
            <a:off x="8644055" y="3244334"/>
            <a:ext cx="8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2cm</a:t>
            </a:r>
            <a:endParaRPr lang="de-D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9F6AF-D741-4B0C-81F8-7AA7C99C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Future simulations we would like once we have established whether we want to include radiative cooling or not: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819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95D37D1-F45F-4FBC-AA98-ACBC3B7DE225}"/>
              </a:ext>
            </a:extLst>
          </p:cNvPr>
          <p:cNvSpPr txBox="1">
            <a:spLocks/>
          </p:cNvSpPr>
          <p:nvPr/>
        </p:nvSpPr>
        <p:spPr>
          <a:xfrm>
            <a:off x="115005" y="118282"/>
            <a:ext cx="10515600" cy="742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Setup 2</a:t>
            </a:r>
            <a:endParaRPr lang="de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3B0C55-3B83-4877-8C24-AFED5820A28E}"/>
              </a:ext>
            </a:extLst>
          </p:cNvPr>
          <p:cNvSpPr/>
          <p:nvPr/>
        </p:nvSpPr>
        <p:spPr>
          <a:xfrm>
            <a:off x="7405456" y="2003011"/>
            <a:ext cx="319596" cy="3195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EA3233-36D6-4B42-8E9A-6028B04F6EB8}"/>
              </a:ext>
            </a:extLst>
          </p:cNvPr>
          <p:cNvSpPr/>
          <p:nvPr/>
        </p:nvSpPr>
        <p:spPr>
          <a:xfrm>
            <a:off x="7405456" y="3696071"/>
            <a:ext cx="319596" cy="3195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6528D71-44B0-47D1-9E40-DFCED97BE66B}"/>
              </a:ext>
            </a:extLst>
          </p:cNvPr>
          <p:cNvCxnSpPr>
            <a:cxnSpLocks/>
          </p:cNvCxnSpPr>
          <p:nvPr/>
        </p:nvCxnSpPr>
        <p:spPr>
          <a:xfrm>
            <a:off x="3746376" y="2885242"/>
            <a:ext cx="65694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1690E45-E054-4067-BFCE-41CC727B0E69}"/>
              </a:ext>
            </a:extLst>
          </p:cNvPr>
          <p:cNvCxnSpPr>
            <a:cxnSpLocks/>
          </p:cNvCxnSpPr>
          <p:nvPr/>
        </p:nvCxnSpPr>
        <p:spPr>
          <a:xfrm>
            <a:off x="3446015" y="1819922"/>
            <a:ext cx="0" cy="2334828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60F0ABF-52A9-4C4C-BAC7-6A24E36208FA}"/>
              </a:ext>
            </a:extLst>
          </p:cNvPr>
          <p:cNvCxnSpPr>
            <a:cxnSpLocks/>
          </p:cNvCxnSpPr>
          <p:nvPr/>
        </p:nvCxnSpPr>
        <p:spPr>
          <a:xfrm>
            <a:off x="8168935" y="2162809"/>
            <a:ext cx="0" cy="169306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F6A2D0-AC39-4A23-85AA-6F059EC271DD}"/>
              </a:ext>
            </a:extLst>
          </p:cNvPr>
          <p:cNvCxnSpPr>
            <a:cxnSpLocks/>
          </p:cNvCxnSpPr>
          <p:nvPr/>
        </p:nvCxnSpPr>
        <p:spPr>
          <a:xfrm flipH="1">
            <a:off x="7297445" y="2283754"/>
            <a:ext cx="159875" cy="16648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F38CB1-FD66-425D-8153-ECA44922BA27}"/>
              </a:ext>
            </a:extLst>
          </p:cNvPr>
          <p:cNvCxnSpPr>
            <a:cxnSpLocks/>
          </p:cNvCxnSpPr>
          <p:nvPr/>
        </p:nvCxnSpPr>
        <p:spPr>
          <a:xfrm rot="10800000" flipH="1">
            <a:off x="7685726" y="1895328"/>
            <a:ext cx="159875" cy="16648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345F71-B0E0-435C-9EFE-1D04F5212EF6}"/>
              </a:ext>
            </a:extLst>
          </p:cNvPr>
          <p:cNvSpPr txBox="1"/>
          <p:nvPr/>
        </p:nvSpPr>
        <p:spPr>
          <a:xfrm>
            <a:off x="2229143" y="1350804"/>
            <a:ext cx="2433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B field orientation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CB64F8-F63F-4AE7-B251-642B851F2697}"/>
              </a:ext>
            </a:extLst>
          </p:cNvPr>
          <p:cNvSpPr txBox="1"/>
          <p:nvPr/>
        </p:nvSpPr>
        <p:spPr>
          <a:xfrm>
            <a:off x="3603923" y="3091635"/>
            <a:ext cx="1961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Flow direction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BF679-A006-469A-A7DD-682EE2065A23}"/>
              </a:ext>
            </a:extLst>
          </p:cNvPr>
          <p:cNvSpPr txBox="1"/>
          <p:nvPr/>
        </p:nvSpPr>
        <p:spPr>
          <a:xfrm>
            <a:off x="8314530" y="2756503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7.5 mm</a:t>
            </a:r>
            <a:endParaRPr lang="de-DE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07416E-9BFA-4E9D-890F-1DFC7F722EC7}"/>
              </a:ext>
            </a:extLst>
          </p:cNvPr>
          <p:cNvSpPr txBox="1"/>
          <p:nvPr/>
        </p:nvSpPr>
        <p:spPr>
          <a:xfrm>
            <a:off x="6963095" y="1415113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0.5 mm</a:t>
            </a:r>
            <a:endParaRPr lang="de-DE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FA9766-EA57-4375-9283-9A73F23D12E0}"/>
              </a:ext>
            </a:extLst>
          </p:cNvPr>
          <p:cNvSpPr txBox="1"/>
          <p:nvPr/>
        </p:nvSpPr>
        <p:spPr>
          <a:xfrm>
            <a:off x="6912041" y="4136612"/>
            <a:ext cx="1386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Obstacles</a:t>
            </a:r>
            <a:endParaRPr lang="de-DE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C17E10-DC42-4414-AFEF-FD5FA50BF9D3}"/>
              </a:ext>
            </a:extLst>
          </p:cNvPr>
          <p:cNvSpPr txBox="1"/>
          <p:nvPr/>
        </p:nvSpPr>
        <p:spPr>
          <a:xfrm>
            <a:off x="680621" y="4681507"/>
            <a:ext cx="10830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Setup:</a:t>
            </a:r>
          </a:p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2 cylindrical brass obstacles </a:t>
            </a:r>
            <a:r>
              <a:rPr lang="en-GB" sz="2000" dirty="0"/>
              <a:t>(0.5mm diameter with 7.5mm core-to-core spacing). The obstacles are extended into the page. The </a:t>
            </a:r>
            <a:r>
              <a:rPr lang="en-GB" sz="2000" dirty="0">
                <a:solidFill>
                  <a:schemeClr val="accent1"/>
                </a:solidFill>
              </a:rPr>
              <a:t>magnetic field </a:t>
            </a:r>
            <a:r>
              <a:rPr lang="en-GB" sz="2000" dirty="0"/>
              <a:t>is </a:t>
            </a:r>
            <a:r>
              <a:rPr lang="en-GB" sz="2000" b="1" dirty="0"/>
              <a:t>perpendicular</a:t>
            </a:r>
            <a:r>
              <a:rPr lang="en-GB" sz="2000" dirty="0"/>
              <a:t> to both the </a:t>
            </a:r>
            <a:r>
              <a:rPr lang="en-GB" sz="2000" dirty="0">
                <a:solidFill>
                  <a:srgbClr val="FF0000"/>
                </a:solidFill>
              </a:rPr>
              <a:t>flow direction </a:t>
            </a:r>
            <a:r>
              <a:rPr lang="en-GB" sz="2000" dirty="0"/>
              <a:t>and the 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axis of the obstacles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87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95D37D1-F45F-4FBC-AA98-ACBC3B7DE225}"/>
              </a:ext>
            </a:extLst>
          </p:cNvPr>
          <p:cNvSpPr txBox="1">
            <a:spLocks/>
          </p:cNvSpPr>
          <p:nvPr/>
        </p:nvSpPr>
        <p:spPr>
          <a:xfrm>
            <a:off x="115005" y="118282"/>
            <a:ext cx="10515600" cy="742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Setup 3</a:t>
            </a:r>
            <a:endParaRPr lang="de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3B0C55-3B83-4877-8C24-AFED5820A28E}"/>
              </a:ext>
            </a:extLst>
          </p:cNvPr>
          <p:cNvSpPr/>
          <p:nvPr/>
        </p:nvSpPr>
        <p:spPr>
          <a:xfrm>
            <a:off x="7405456" y="2384752"/>
            <a:ext cx="319596" cy="3195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EA3233-36D6-4B42-8E9A-6028B04F6EB8}"/>
              </a:ext>
            </a:extLst>
          </p:cNvPr>
          <p:cNvSpPr/>
          <p:nvPr/>
        </p:nvSpPr>
        <p:spPr>
          <a:xfrm>
            <a:off x="7405456" y="3163410"/>
            <a:ext cx="319596" cy="3195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6528D71-44B0-47D1-9E40-DFCED97BE66B}"/>
              </a:ext>
            </a:extLst>
          </p:cNvPr>
          <p:cNvCxnSpPr>
            <a:cxnSpLocks/>
          </p:cNvCxnSpPr>
          <p:nvPr/>
        </p:nvCxnSpPr>
        <p:spPr>
          <a:xfrm>
            <a:off x="3746376" y="2885242"/>
            <a:ext cx="65694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60F0ABF-52A9-4C4C-BAC7-6A24E36208FA}"/>
              </a:ext>
            </a:extLst>
          </p:cNvPr>
          <p:cNvCxnSpPr>
            <a:cxnSpLocks/>
          </p:cNvCxnSpPr>
          <p:nvPr/>
        </p:nvCxnSpPr>
        <p:spPr>
          <a:xfrm>
            <a:off x="8168935" y="2556769"/>
            <a:ext cx="0" cy="87223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CF6A2D0-AC39-4A23-85AA-6F059EC271DD}"/>
              </a:ext>
            </a:extLst>
          </p:cNvPr>
          <p:cNvCxnSpPr>
            <a:cxnSpLocks/>
          </p:cNvCxnSpPr>
          <p:nvPr/>
        </p:nvCxnSpPr>
        <p:spPr>
          <a:xfrm flipH="1">
            <a:off x="7297445" y="2665495"/>
            <a:ext cx="159875" cy="16648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CF38CB1-FD66-425D-8153-ECA44922BA27}"/>
              </a:ext>
            </a:extLst>
          </p:cNvPr>
          <p:cNvCxnSpPr>
            <a:cxnSpLocks/>
          </p:cNvCxnSpPr>
          <p:nvPr/>
        </p:nvCxnSpPr>
        <p:spPr>
          <a:xfrm rot="10800000" flipH="1">
            <a:off x="7685726" y="2277069"/>
            <a:ext cx="159875" cy="16648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345F71-B0E0-435C-9EFE-1D04F5212EF6}"/>
              </a:ext>
            </a:extLst>
          </p:cNvPr>
          <p:cNvSpPr txBox="1"/>
          <p:nvPr/>
        </p:nvSpPr>
        <p:spPr>
          <a:xfrm>
            <a:off x="2229143" y="1350804"/>
            <a:ext cx="2433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B field orientation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CB64F8-F63F-4AE7-B251-642B851F2697}"/>
              </a:ext>
            </a:extLst>
          </p:cNvPr>
          <p:cNvSpPr txBox="1"/>
          <p:nvPr/>
        </p:nvSpPr>
        <p:spPr>
          <a:xfrm>
            <a:off x="3603923" y="3091635"/>
            <a:ext cx="1961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Flow direction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BF679-A006-469A-A7DD-682EE2065A23}"/>
              </a:ext>
            </a:extLst>
          </p:cNvPr>
          <p:cNvSpPr txBox="1"/>
          <p:nvPr/>
        </p:nvSpPr>
        <p:spPr>
          <a:xfrm>
            <a:off x="8314530" y="2756503"/>
            <a:ext cx="8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mm</a:t>
            </a:r>
            <a:endParaRPr lang="de-DE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07416E-9BFA-4E9D-890F-1DFC7F722EC7}"/>
              </a:ext>
            </a:extLst>
          </p:cNvPr>
          <p:cNvSpPr txBox="1"/>
          <p:nvPr/>
        </p:nvSpPr>
        <p:spPr>
          <a:xfrm>
            <a:off x="6963095" y="1796854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0.5 mm</a:t>
            </a:r>
            <a:endParaRPr lang="de-DE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FA9766-EA57-4375-9283-9A73F23D12E0}"/>
              </a:ext>
            </a:extLst>
          </p:cNvPr>
          <p:cNvSpPr txBox="1"/>
          <p:nvPr/>
        </p:nvSpPr>
        <p:spPr>
          <a:xfrm>
            <a:off x="6912041" y="4136612"/>
            <a:ext cx="1386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Obstacles</a:t>
            </a:r>
            <a:endParaRPr lang="de-DE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C17E10-DC42-4414-AFEF-FD5FA50BF9D3}"/>
              </a:ext>
            </a:extLst>
          </p:cNvPr>
          <p:cNvSpPr txBox="1"/>
          <p:nvPr/>
        </p:nvSpPr>
        <p:spPr>
          <a:xfrm>
            <a:off x="680621" y="4681507"/>
            <a:ext cx="10830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Setup:</a:t>
            </a:r>
          </a:p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2 cylindrical brass obstacles </a:t>
            </a:r>
            <a:r>
              <a:rPr lang="en-GB" sz="2000" dirty="0"/>
              <a:t>(0.5mm diameter with 3mm core-to-core spacing). The obstacles are extended into the page. The </a:t>
            </a:r>
            <a:r>
              <a:rPr lang="en-GB" sz="2000" dirty="0">
                <a:solidFill>
                  <a:schemeClr val="accent1"/>
                </a:solidFill>
              </a:rPr>
              <a:t>magnetic field </a:t>
            </a:r>
            <a:r>
              <a:rPr lang="en-GB" sz="2000" dirty="0"/>
              <a:t>is </a:t>
            </a:r>
            <a:r>
              <a:rPr lang="en-GB" sz="2000" b="1" dirty="0"/>
              <a:t>perpendicular</a:t>
            </a:r>
            <a:r>
              <a:rPr lang="en-GB" sz="2000" dirty="0"/>
              <a:t> to the </a:t>
            </a:r>
            <a:r>
              <a:rPr lang="en-GB" sz="2000" dirty="0">
                <a:solidFill>
                  <a:srgbClr val="FF0000"/>
                </a:solidFill>
              </a:rPr>
              <a:t>flow direction </a:t>
            </a:r>
            <a:r>
              <a:rPr lang="en-GB" sz="2000" dirty="0"/>
              <a:t>and </a:t>
            </a:r>
            <a:r>
              <a:rPr lang="en-GB" sz="2000" b="1" dirty="0"/>
              <a:t>parallel</a:t>
            </a:r>
            <a:r>
              <a:rPr lang="en-GB" sz="2000" dirty="0"/>
              <a:t> to the 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axis of the obstacles</a:t>
            </a:r>
            <a:r>
              <a:rPr lang="en-GB" sz="2000" dirty="0"/>
              <a:t>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048123-D91A-477B-AAE0-4A4A40CC3FEE}"/>
              </a:ext>
            </a:extLst>
          </p:cNvPr>
          <p:cNvSpPr/>
          <p:nvPr/>
        </p:nvSpPr>
        <p:spPr>
          <a:xfrm>
            <a:off x="2752079" y="1890944"/>
            <a:ext cx="372862" cy="367575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399773-EF32-45FC-A37C-DE97688C4410}"/>
              </a:ext>
            </a:extLst>
          </p:cNvPr>
          <p:cNvCxnSpPr>
            <a:cxnSpLocks/>
            <a:stCxn id="6" idx="1"/>
            <a:endCxn id="6" idx="5"/>
          </p:cNvCxnSpPr>
          <p:nvPr/>
        </p:nvCxnSpPr>
        <p:spPr>
          <a:xfrm>
            <a:off x="2806683" y="1944774"/>
            <a:ext cx="263654" cy="2599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7861BF-09D1-4D2F-B846-FF5E64908CB3}"/>
              </a:ext>
            </a:extLst>
          </p:cNvPr>
          <p:cNvCxnSpPr>
            <a:cxnSpLocks/>
            <a:stCxn id="6" idx="3"/>
            <a:endCxn id="6" idx="7"/>
          </p:cNvCxnSpPr>
          <p:nvPr/>
        </p:nvCxnSpPr>
        <p:spPr>
          <a:xfrm flipV="1">
            <a:off x="2806683" y="1944774"/>
            <a:ext cx="263654" cy="2599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25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Figures for AstroBEAR simulations</vt:lpstr>
      <vt:lpstr>Figure 1.</vt:lpstr>
      <vt:lpstr>Future simulations we would like once we have established whether we want to include radiative cooling or not: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for AstroBEAR simulations</dc:title>
  <dc:creator>Daniel Russell</dc:creator>
  <cp:lastModifiedBy>Daniel Russell</cp:lastModifiedBy>
  <cp:revision>3</cp:revision>
  <dcterms:created xsi:type="dcterms:W3CDTF">2020-09-21T14:30:55Z</dcterms:created>
  <dcterms:modified xsi:type="dcterms:W3CDTF">2020-09-25T13:55:31Z</dcterms:modified>
</cp:coreProperties>
</file>