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8" r:id="rId3"/>
    <p:sldId id="269" r:id="rId4"/>
    <p:sldId id="266" r:id="rId5"/>
    <p:sldId id="267" r:id="rId6"/>
    <p:sldId id="257" r:id="rId7"/>
    <p:sldId id="258" r:id="rId8"/>
    <p:sldId id="259" r:id="rId9"/>
    <p:sldId id="260" r:id="rId10"/>
    <p:sldId id="261" r:id="rId11"/>
    <p:sldId id="262" r:id="rId12"/>
    <p:sldId id="263" r:id="rId13"/>
    <p:sldId id="264" r:id="rId14"/>
    <p:sldId id="265" r:id="rId15"/>
    <p:sldId id="270" r:id="rId16"/>
    <p:sldId id="271" r:id="rId17"/>
    <p:sldId id="272" r:id="rId18"/>
    <p:sldId id="273" r:id="rId19"/>
    <p:sldId id="276" r:id="rId20"/>
    <p:sldId id="277" r:id="rId21"/>
    <p:sldId id="275" r:id="rId22"/>
    <p:sldId id="27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0C7E"/>
    <a:srgbClr val="2218E2"/>
    <a:srgbClr val="CC6600"/>
    <a:srgbClr val="582A04"/>
    <a:srgbClr val="1F8931"/>
    <a:srgbClr val="983D0A"/>
    <a:srgbClr val="E86E0A"/>
    <a:srgbClr val="1684E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3E0BC2-DCC7-4C85-94C3-7C137085E8C9}" type="doc">
      <dgm:prSet loTypeId="urn:microsoft.com/office/officeart/2005/8/layout/process2" loCatId="process" qsTypeId="urn:microsoft.com/office/officeart/2005/8/quickstyle/3d2" qsCatId="3D" csTypeId="urn:microsoft.com/office/officeart/2005/8/colors/accent0_1" csCatId="mainScheme"/>
      <dgm:spPr/>
      <dgm:t>
        <a:bodyPr/>
        <a:lstStyle/>
        <a:p>
          <a:endParaRPr lang="en-US"/>
        </a:p>
      </dgm:t>
    </dgm:pt>
    <dgm:pt modelId="{246A26B2-D39F-48F5-86CA-FFF1518D3D0F}">
      <dgm:prSet/>
      <dgm:spPr/>
      <dgm:t>
        <a:bodyPr/>
        <a:lstStyle/>
        <a:p>
          <a:pPr rtl="0"/>
          <a:r>
            <a:rPr lang="en-US" dirty="0" smtClean="0"/>
            <a:t>Galileo created a refractor-type telescope.</a:t>
          </a:r>
          <a:endParaRPr lang="en-US" dirty="0"/>
        </a:p>
      </dgm:t>
    </dgm:pt>
    <dgm:pt modelId="{0FA09414-2046-4E50-A204-387E854AD842}" type="parTrans" cxnId="{F3A67362-CF5D-4662-B8C7-A80427465D84}">
      <dgm:prSet/>
      <dgm:spPr/>
      <dgm:t>
        <a:bodyPr/>
        <a:lstStyle/>
        <a:p>
          <a:endParaRPr lang="en-US"/>
        </a:p>
      </dgm:t>
    </dgm:pt>
    <dgm:pt modelId="{845AF101-F671-491E-9F13-60FB6038670A}" type="sibTrans" cxnId="{F3A67362-CF5D-4662-B8C7-A80427465D84}">
      <dgm:prSet/>
      <dgm:spPr/>
      <dgm:t>
        <a:bodyPr/>
        <a:lstStyle/>
        <a:p>
          <a:endParaRPr lang="en-US"/>
        </a:p>
      </dgm:t>
    </dgm:pt>
    <dgm:pt modelId="{1D7E835C-FA33-4F47-A4E4-7203F42AD6A8}">
      <dgm:prSet/>
      <dgm:spPr/>
      <dgm:t>
        <a:bodyPr/>
        <a:lstStyle/>
        <a:p>
          <a:pPr rtl="0"/>
          <a:r>
            <a:rPr lang="en-US" dirty="0" smtClean="0"/>
            <a:t>Galileo used convergent objective lens, and a divergent eyepiece lens. </a:t>
          </a:r>
          <a:endParaRPr lang="en-US" dirty="0"/>
        </a:p>
      </dgm:t>
    </dgm:pt>
    <dgm:pt modelId="{81484336-3F3A-4378-AF9C-21FC6F960968}" type="parTrans" cxnId="{72B45BF9-C1BE-416E-B77E-5E711A81CB45}">
      <dgm:prSet/>
      <dgm:spPr/>
      <dgm:t>
        <a:bodyPr/>
        <a:lstStyle/>
        <a:p>
          <a:endParaRPr lang="en-US"/>
        </a:p>
      </dgm:t>
    </dgm:pt>
    <dgm:pt modelId="{D3BEA00A-C1B5-4437-BD24-51383460E5BE}" type="sibTrans" cxnId="{72B45BF9-C1BE-416E-B77E-5E711A81CB45}">
      <dgm:prSet/>
      <dgm:spPr/>
      <dgm:t>
        <a:bodyPr/>
        <a:lstStyle/>
        <a:p>
          <a:endParaRPr lang="en-US"/>
        </a:p>
      </dgm:t>
    </dgm:pt>
    <dgm:pt modelId="{3E6601A6-47EF-47BC-BC12-4F2772F5B3A6}">
      <dgm:prSet/>
      <dgm:spPr/>
      <dgm:t>
        <a:bodyPr/>
        <a:lstStyle/>
        <a:p>
          <a:pPr rtl="0"/>
          <a:r>
            <a:rPr lang="en-US" dirty="0" smtClean="0"/>
            <a:t>These two lenses allow the scope to gather more light than the eye would. </a:t>
          </a:r>
          <a:endParaRPr lang="en-US" dirty="0"/>
        </a:p>
      </dgm:t>
    </dgm:pt>
    <dgm:pt modelId="{1F0F0F48-5F7A-42C4-8557-512BD1C0F5A7}" type="parTrans" cxnId="{DC8E00A3-E466-4185-977F-B8A305BC68A8}">
      <dgm:prSet/>
      <dgm:spPr/>
      <dgm:t>
        <a:bodyPr/>
        <a:lstStyle/>
        <a:p>
          <a:endParaRPr lang="en-US"/>
        </a:p>
      </dgm:t>
    </dgm:pt>
    <dgm:pt modelId="{845E98DC-C13F-43EF-B5FB-AA708D8581E3}" type="sibTrans" cxnId="{DC8E00A3-E466-4185-977F-B8A305BC68A8}">
      <dgm:prSet/>
      <dgm:spPr/>
      <dgm:t>
        <a:bodyPr/>
        <a:lstStyle/>
        <a:p>
          <a:endParaRPr lang="en-US"/>
        </a:p>
      </dgm:t>
    </dgm:pt>
    <dgm:pt modelId="{F84489D9-3E2F-4154-BC84-F30AE3DA3D6D}" type="pres">
      <dgm:prSet presAssocID="{563E0BC2-DCC7-4C85-94C3-7C137085E8C9}" presName="linearFlow" presStyleCnt="0">
        <dgm:presLayoutVars>
          <dgm:resizeHandles val="exact"/>
        </dgm:presLayoutVars>
      </dgm:prSet>
      <dgm:spPr/>
      <dgm:t>
        <a:bodyPr/>
        <a:lstStyle/>
        <a:p>
          <a:endParaRPr lang="en-US"/>
        </a:p>
      </dgm:t>
    </dgm:pt>
    <dgm:pt modelId="{2653269C-E6E1-438F-A1C6-2EB01DED87F2}" type="pres">
      <dgm:prSet presAssocID="{246A26B2-D39F-48F5-86CA-FFF1518D3D0F}" presName="node" presStyleLbl="node1" presStyleIdx="0" presStyleCnt="3">
        <dgm:presLayoutVars>
          <dgm:bulletEnabled val="1"/>
        </dgm:presLayoutVars>
      </dgm:prSet>
      <dgm:spPr/>
      <dgm:t>
        <a:bodyPr/>
        <a:lstStyle/>
        <a:p>
          <a:endParaRPr lang="en-US"/>
        </a:p>
      </dgm:t>
    </dgm:pt>
    <dgm:pt modelId="{FB6FFCB8-ED33-49DF-894A-C54AF57FACA7}" type="pres">
      <dgm:prSet presAssocID="{845AF101-F671-491E-9F13-60FB6038670A}" presName="sibTrans" presStyleLbl="sibTrans2D1" presStyleIdx="0" presStyleCnt="2"/>
      <dgm:spPr/>
      <dgm:t>
        <a:bodyPr/>
        <a:lstStyle/>
        <a:p>
          <a:endParaRPr lang="en-US"/>
        </a:p>
      </dgm:t>
    </dgm:pt>
    <dgm:pt modelId="{5E8D9A2B-5838-429E-BD90-7ED93C13F951}" type="pres">
      <dgm:prSet presAssocID="{845AF101-F671-491E-9F13-60FB6038670A}" presName="connectorText" presStyleLbl="sibTrans2D1" presStyleIdx="0" presStyleCnt="2"/>
      <dgm:spPr/>
      <dgm:t>
        <a:bodyPr/>
        <a:lstStyle/>
        <a:p>
          <a:endParaRPr lang="en-US"/>
        </a:p>
      </dgm:t>
    </dgm:pt>
    <dgm:pt modelId="{1AD56DA7-A427-4A44-B325-C8ED1A361071}" type="pres">
      <dgm:prSet presAssocID="{1D7E835C-FA33-4F47-A4E4-7203F42AD6A8}" presName="node" presStyleLbl="node1" presStyleIdx="1" presStyleCnt="3">
        <dgm:presLayoutVars>
          <dgm:bulletEnabled val="1"/>
        </dgm:presLayoutVars>
      </dgm:prSet>
      <dgm:spPr/>
      <dgm:t>
        <a:bodyPr/>
        <a:lstStyle/>
        <a:p>
          <a:endParaRPr lang="en-US"/>
        </a:p>
      </dgm:t>
    </dgm:pt>
    <dgm:pt modelId="{A8772B7C-0F22-487B-9F27-799D7CCAF80F}" type="pres">
      <dgm:prSet presAssocID="{D3BEA00A-C1B5-4437-BD24-51383460E5BE}" presName="sibTrans" presStyleLbl="sibTrans2D1" presStyleIdx="1" presStyleCnt="2"/>
      <dgm:spPr/>
      <dgm:t>
        <a:bodyPr/>
        <a:lstStyle/>
        <a:p>
          <a:endParaRPr lang="en-US"/>
        </a:p>
      </dgm:t>
    </dgm:pt>
    <dgm:pt modelId="{F3F8F16E-E0EE-4BDC-B61D-5997B9F3C8A1}" type="pres">
      <dgm:prSet presAssocID="{D3BEA00A-C1B5-4437-BD24-51383460E5BE}" presName="connectorText" presStyleLbl="sibTrans2D1" presStyleIdx="1" presStyleCnt="2"/>
      <dgm:spPr/>
      <dgm:t>
        <a:bodyPr/>
        <a:lstStyle/>
        <a:p>
          <a:endParaRPr lang="en-US"/>
        </a:p>
      </dgm:t>
    </dgm:pt>
    <dgm:pt modelId="{8AE17290-3DC9-4A8E-A015-1A345611AA36}" type="pres">
      <dgm:prSet presAssocID="{3E6601A6-47EF-47BC-BC12-4F2772F5B3A6}" presName="node" presStyleLbl="node1" presStyleIdx="2" presStyleCnt="3">
        <dgm:presLayoutVars>
          <dgm:bulletEnabled val="1"/>
        </dgm:presLayoutVars>
      </dgm:prSet>
      <dgm:spPr/>
      <dgm:t>
        <a:bodyPr/>
        <a:lstStyle/>
        <a:p>
          <a:endParaRPr lang="en-US"/>
        </a:p>
      </dgm:t>
    </dgm:pt>
  </dgm:ptLst>
  <dgm:cxnLst>
    <dgm:cxn modelId="{4590915B-D071-429B-917A-65FCAEC8D71C}" type="presOf" srcId="{D3BEA00A-C1B5-4437-BD24-51383460E5BE}" destId="{F3F8F16E-E0EE-4BDC-B61D-5997B9F3C8A1}" srcOrd="1" destOrd="0" presId="urn:microsoft.com/office/officeart/2005/8/layout/process2"/>
    <dgm:cxn modelId="{94622FD3-1F95-40AF-B551-C18DE804105B}" type="presOf" srcId="{3E6601A6-47EF-47BC-BC12-4F2772F5B3A6}" destId="{8AE17290-3DC9-4A8E-A015-1A345611AA36}" srcOrd="0" destOrd="0" presId="urn:microsoft.com/office/officeart/2005/8/layout/process2"/>
    <dgm:cxn modelId="{5D5F0D4E-BF17-4887-BDAB-4814316CAC38}" type="presOf" srcId="{D3BEA00A-C1B5-4437-BD24-51383460E5BE}" destId="{A8772B7C-0F22-487B-9F27-799D7CCAF80F}" srcOrd="0" destOrd="0" presId="urn:microsoft.com/office/officeart/2005/8/layout/process2"/>
    <dgm:cxn modelId="{F3A67362-CF5D-4662-B8C7-A80427465D84}" srcId="{563E0BC2-DCC7-4C85-94C3-7C137085E8C9}" destId="{246A26B2-D39F-48F5-86CA-FFF1518D3D0F}" srcOrd="0" destOrd="0" parTransId="{0FA09414-2046-4E50-A204-387E854AD842}" sibTransId="{845AF101-F671-491E-9F13-60FB6038670A}"/>
    <dgm:cxn modelId="{4E040C71-8B44-499A-A7BF-E8A05659A513}" type="presOf" srcId="{246A26B2-D39F-48F5-86CA-FFF1518D3D0F}" destId="{2653269C-E6E1-438F-A1C6-2EB01DED87F2}" srcOrd="0" destOrd="0" presId="urn:microsoft.com/office/officeart/2005/8/layout/process2"/>
    <dgm:cxn modelId="{9DFB254D-05E4-49B7-9F99-37AD25A1BFA2}" type="presOf" srcId="{845AF101-F671-491E-9F13-60FB6038670A}" destId="{FB6FFCB8-ED33-49DF-894A-C54AF57FACA7}" srcOrd="0" destOrd="0" presId="urn:microsoft.com/office/officeart/2005/8/layout/process2"/>
    <dgm:cxn modelId="{823693CC-76CF-40F9-BD34-571E74E0CE74}" type="presOf" srcId="{1D7E835C-FA33-4F47-A4E4-7203F42AD6A8}" destId="{1AD56DA7-A427-4A44-B325-C8ED1A361071}" srcOrd="0" destOrd="0" presId="urn:microsoft.com/office/officeart/2005/8/layout/process2"/>
    <dgm:cxn modelId="{42E7113E-956D-4A95-B810-2DCB645EC269}" type="presOf" srcId="{563E0BC2-DCC7-4C85-94C3-7C137085E8C9}" destId="{F84489D9-3E2F-4154-BC84-F30AE3DA3D6D}" srcOrd="0" destOrd="0" presId="urn:microsoft.com/office/officeart/2005/8/layout/process2"/>
    <dgm:cxn modelId="{B39AC9A6-3BC6-4FF7-BC20-3E2B936B879F}" type="presOf" srcId="{845AF101-F671-491E-9F13-60FB6038670A}" destId="{5E8D9A2B-5838-429E-BD90-7ED93C13F951}" srcOrd="1" destOrd="0" presId="urn:microsoft.com/office/officeart/2005/8/layout/process2"/>
    <dgm:cxn modelId="{DC8E00A3-E466-4185-977F-B8A305BC68A8}" srcId="{563E0BC2-DCC7-4C85-94C3-7C137085E8C9}" destId="{3E6601A6-47EF-47BC-BC12-4F2772F5B3A6}" srcOrd="2" destOrd="0" parTransId="{1F0F0F48-5F7A-42C4-8557-512BD1C0F5A7}" sibTransId="{845E98DC-C13F-43EF-B5FB-AA708D8581E3}"/>
    <dgm:cxn modelId="{72B45BF9-C1BE-416E-B77E-5E711A81CB45}" srcId="{563E0BC2-DCC7-4C85-94C3-7C137085E8C9}" destId="{1D7E835C-FA33-4F47-A4E4-7203F42AD6A8}" srcOrd="1" destOrd="0" parTransId="{81484336-3F3A-4378-AF9C-21FC6F960968}" sibTransId="{D3BEA00A-C1B5-4437-BD24-51383460E5BE}"/>
    <dgm:cxn modelId="{E1B82832-25CC-4B72-A026-D1FFE23910F9}" type="presParOf" srcId="{F84489D9-3E2F-4154-BC84-F30AE3DA3D6D}" destId="{2653269C-E6E1-438F-A1C6-2EB01DED87F2}" srcOrd="0" destOrd="0" presId="urn:microsoft.com/office/officeart/2005/8/layout/process2"/>
    <dgm:cxn modelId="{8F84CE28-EA86-4631-AD7E-791496FDF6EC}" type="presParOf" srcId="{F84489D9-3E2F-4154-BC84-F30AE3DA3D6D}" destId="{FB6FFCB8-ED33-49DF-894A-C54AF57FACA7}" srcOrd="1" destOrd="0" presId="urn:microsoft.com/office/officeart/2005/8/layout/process2"/>
    <dgm:cxn modelId="{A846E684-BCF3-43C1-B1EF-95B13C1D641D}" type="presParOf" srcId="{FB6FFCB8-ED33-49DF-894A-C54AF57FACA7}" destId="{5E8D9A2B-5838-429E-BD90-7ED93C13F951}" srcOrd="0" destOrd="0" presId="urn:microsoft.com/office/officeart/2005/8/layout/process2"/>
    <dgm:cxn modelId="{3304BAED-2A91-4FE0-AB86-991048B78878}" type="presParOf" srcId="{F84489D9-3E2F-4154-BC84-F30AE3DA3D6D}" destId="{1AD56DA7-A427-4A44-B325-C8ED1A361071}" srcOrd="2" destOrd="0" presId="urn:microsoft.com/office/officeart/2005/8/layout/process2"/>
    <dgm:cxn modelId="{2BA568F4-D81B-4F4B-9519-09817A5988EE}" type="presParOf" srcId="{F84489D9-3E2F-4154-BC84-F30AE3DA3D6D}" destId="{A8772B7C-0F22-487B-9F27-799D7CCAF80F}" srcOrd="3" destOrd="0" presId="urn:microsoft.com/office/officeart/2005/8/layout/process2"/>
    <dgm:cxn modelId="{E8B9314A-EFA4-416A-8911-4D506866821D}" type="presParOf" srcId="{A8772B7C-0F22-487B-9F27-799D7CCAF80F}" destId="{F3F8F16E-E0EE-4BDC-B61D-5997B9F3C8A1}" srcOrd="0" destOrd="0" presId="urn:microsoft.com/office/officeart/2005/8/layout/process2"/>
    <dgm:cxn modelId="{57697C6A-837F-420B-9F9D-BA58A0D6BF08}" type="presParOf" srcId="{F84489D9-3E2F-4154-BC84-F30AE3DA3D6D}" destId="{8AE17290-3DC9-4A8E-A015-1A345611AA36}" srcOrd="4" destOrd="0" presId="urn:microsoft.com/office/officeart/2005/8/layout/process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035CBE-2F60-499B-B8FC-8DE0A639297D}" type="doc">
      <dgm:prSet loTypeId="urn:microsoft.com/office/officeart/2005/8/layout/vList2" loCatId="list" qsTypeId="urn:microsoft.com/office/officeart/2005/8/quickstyle/3d1" qsCatId="3D" csTypeId="urn:microsoft.com/office/officeart/2005/8/colors/accent0_3" csCatId="mainScheme" phldr="1"/>
      <dgm:spPr/>
      <dgm:t>
        <a:bodyPr/>
        <a:lstStyle/>
        <a:p>
          <a:endParaRPr lang="en-US"/>
        </a:p>
      </dgm:t>
    </dgm:pt>
    <dgm:pt modelId="{21305BD4-F1CB-4E70-9BEB-51DFFEF2098D}">
      <dgm:prSet/>
      <dgm:spPr/>
      <dgm:t>
        <a:bodyPr/>
        <a:lstStyle/>
        <a:p>
          <a:pPr rtl="0"/>
          <a:r>
            <a:rPr lang="en-US" dirty="0" smtClean="0"/>
            <a:t>Galileo observed the motions of a chandelier in a cathedral and noticed that it had a constant period even when moving at different angles.</a:t>
          </a:r>
          <a:endParaRPr lang="en-US" dirty="0"/>
        </a:p>
      </dgm:t>
    </dgm:pt>
    <dgm:pt modelId="{3DC8CD01-658F-458F-AEE9-43C1E2ED7575}" type="parTrans" cxnId="{0DC21291-6CA0-4AC8-A34E-1D8F79DEDA06}">
      <dgm:prSet/>
      <dgm:spPr/>
      <dgm:t>
        <a:bodyPr/>
        <a:lstStyle/>
        <a:p>
          <a:endParaRPr lang="en-US"/>
        </a:p>
      </dgm:t>
    </dgm:pt>
    <dgm:pt modelId="{CD0A76CD-B42A-403F-8C90-520E155056B0}" type="sibTrans" cxnId="{0DC21291-6CA0-4AC8-A34E-1D8F79DEDA06}">
      <dgm:prSet/>
      <dgm:spPr/>
      <dgm:t>
        <a:bodyPr/>
        <a:lstStyle/>
        <a:p>
          <a:endParaRPr lang="en-US"/>
        </a:p>
      </dgm:t>
    </dgm:pt>
    <dgm:pt modelId="{A7F2613F-3A1C-40CB-BC96-DE0916E0FD08}">
      <dgm:prSet/>
      <dgm:spPr/>
      <dgm:t>
        <a:bodyPr/>
        <a:lstStyle/>
        <a:p>
          <a:pPr rtl="0"/>
          <a:r>
            <a:rPr lang="en-US" dirty="0" smtClean="0"/>
            <a:t>In 1602 Galileo began conducting experiments with pendulums in order to examine if their periods are indeed constant</a:t>
          </a:r>
          <a:endParaRPr lang="en-US" dirty="0"/>
        </a:p>
      </dgm:t>
    </dgm:pt>
    <dgm:pt modelId="{959F2BDA-BE1A-4C50-A395-CC69F329AED5}" type="parTrans" cxnId="{5A5F6C54-72E0-4942-B057-649F9156BCB8}">
      <dgm:prSet/>
      <dgm:spPr/>
      <dgm:t>
        <a:bodyPr/>
        <a:lstStyle/>
        <a:p>
          <a:endParaRPr lang="en-US"/>
        </a:p>
      </dgm:t>
    </dgm:pt>
    <dgm:pt modelId="{EF67A952-4FA0-4956-86BA-8D23DD34FDA9}" type="sibTrans" cxnId="{5A5F6C54-72E0-4942-B057-649F9156BCB8}">
      <dgm:prSet/>
      <dgm:spPr/>
      <dgm:t>
        <a:bodyPr/>
        <a:lstStyle/>
        <a:p>
          <a:endParaRPr lang="en-US"/>
        </a:p>
      </dgm:t>
    </dgm:pt>
    <dgm:pt modelId="{9B15555F-5253-4747-AC8B-C74887B82B69}">
      <dgm:prSet/>
      <dgm:spPr/>
      <dgm:t>
        <a:bodyPr/>
        <a:lstStyle/>
        <a:p>
          <a:pPr rtl="0"/>
          <a:r>
            <a:rPr lang="en-US" dirty="0" smtClean="0"/>
            <a:t>To figure this out, he had to count the number of oscillations within a specified time</a:t>
          </a:r>
          <a:endParaRPr lang="en-US" dirty="0"/>
        </a:p>
      </dgm:t>
    </dgm:pt>
    <dgm:pt modelId="{0A07C935-F6C8-4518-80B3-67CEA8F3ADBF}" type="parTrans" cxnId="{73E4F322-6015-40CB-AA5E-B1638D6FBADE}">
      <dgm:prSet/>
      <dgm:spPr/>
      <dgm:t>
        <a:bodyPr/>
        <a:lstStyle/>
        <a:p>
          <a:endParaRPr lang="en-US"/>
        </a:p>
      </dgm:t>
    </dgm:pt>
    <dgm:pt modelId="{B966FA1D-674C-491C-BA29-E85AA78D03C8}" type="sibTrans" cxnId="{73E4F322-6015-40CB-AA5E-B1638D6FBADE}">
      <dgm:prSet/>
      <dgm:spPr/>
      <dgm:t>
        <a:bodyPr/>
        <a:lstStyle/>
        <a:p>
          <a:endParaRPr lang="en-US"/>
        </a:p>
      </dgm:t>
    </dgm:pt>
    <dgm:pt modelId="{45776915-E5C9-4EF1-8BBE-A43DCE4D302D}">
      <dgm:prSet/>
      <dgm:spPr/>
      <dgm:t>
        <a:bodyPr/>
        <a:lstStyle/>
        <a:p>
          <a:pPr rtl="0"/>
          <a:r>
            <a:rPr lang="en-US" dirty="0" smtClean="0"/>
            <a:t>Galileo and his students recorded the number of oscillations in one entire day</a:t>
          </a:r>
          <a:endParaRPr lang="en-US" dirty="0"/>
        </a:p>
      </dgm:t>
    </dgm:pt>
    <dgm:pt modelId="{7405C521-37B5-4573-B2B6-C2410BF3FFF0}" type="parTrans" cxnId="{23EDADE2-CD20-405E-ADAC-C2DE388FC240}">
      <dgm:prSet/>
      <dgm:spPr/>
      <dgm:t>
        <a:bodyPr/>
        <a:lstStyle/>
        <a:p>
          <a:endParaRPr lang="en-US"/>
        </a:p>
      </dgm:t>
    </dgm:pt>
    <dgm:pt modelId="{FA49F3A2-C0C8-459C-96E1-E0B5E72BBEE8}" type="sibTrans" cxnId="{23EDADE2-CD20-405E-ADAC-C2DE388FC240}">
      <dgm:prSet/>
      <dgm:spPr/>
      <dgm:t>
        <a:bodyPr/>
        <a:lstStyle/>
        <a:p>
          <a:endParaRPr lang="en-US"/>
        </a:p>
      </dgm:t>
    </dgm:pt>
    <dgm:pt modelId="{72C110B7-C0DA-4426-B1D2-816E11010360}">
      <dgm:prSet/>
      <dgm:spPr/>
      <dgm:t>
        <a:bodyPr/>
        <a:lstStyle/>
        <a:p>
          <a:pPr rtl="0"/>
          <a:r>
            <a:rPr lang="en-US" dirty="0" smtClean="0"/>
            <a:t>Galileo examined a variety of pendulums and claimed that the period of each is totally independent of the size of the arc through which it passes.</a:t>
          </a:r>
          <a:endParaRPr lang="en-US" dirty="0"/>
        </a:p>
      </dgm:t>
    </dgm:pt>
    <dgm:pt modelId="{1FA167C8-422A-458A-BB66-35506CD6C6B2}" type="parTrans" cxnId="{CD3A9FF6-0074-4571-86EC-9E82CC21C13C}">
      <dgm:prSet/>
      <dgm:spPr/>
      <dgm:t>
        <a:bodyPr/>
        <a:lstStyle/>
        <a:p>
          <a:endParaRPr lang="en-US"/>
        </a:p>
      </dgm:t>
    </dgm:pt>
    <dgm:pt modelId="{A640E916-EF5F-4084-A91D-B7088715C22D}" type="sibTrans" cxnId="{CD3A9FF6-0074-4571-86EC-9E82CC21C13C}">
      <dgm:prSet/>
      <dgm:spPr/>
      <dgm:t>
        <a:bodyPr/>
        <a:lstStyle/>
        <a:p>
          <a:endParaRPr lang="en-US"/>
        </a:p>
      </dgm:t>
    </dgm:pt>
    <dgm:pt modelId="{7E993972-C6DE-46C6-9F8E-A96C66592D50}">
      <dgm:prSet/>
      <dgm:spPr/>
      <dgm:t>
        <a:bodyPr/>
        <a:lstStyle/>
        <a:p>
          <a:pPr rtl="0"/>
          <a:r>
            <a:rPr lang="en-US" dirty="0" smtClean="0"/>
            <a:t>In Conclusion, A pendulum with an angle of 80 degrees has an identical period to that of a pendulum with an angle of 2 degrees</a:t>
          </a:r>
          <a:endParaRPr lang="en-US" dirty="0"/>
        </a:p>
      </dgm:t>
    </dgm:pt>
    <dgm:pt modelId="{0D9ADCE6-A6A9-4926-8FF5-5A725A49F3BB}" type="parTrans" cxnId="{DD3ED37A-0132-4071-B562-5BC3F09A2A7B}">
      <dgm:prSet/>
      <dgm:spPr/>
      <dgm:t>
        <a:bodyPr/>
        <a:lstStyle/>
        <a:p>
          <a:endParaRPr lang="en-US"/>
        </a:p>
      </dgm:t>
    </dgm:pt>
    <dgm:pt modelId="{6FCC229B-EEEC-4919-91F8-642DC18CFD24}" type="sibTrans" cxnId="{DD3ED37A-0132-4071-B562-5BC3F09A2A7B}">
      <dgm:prSet/>
      <dgm:spPr/>
      <dgm:t>
        <a:bodyPr/>
        <a:lstStyle/>
        <a:p>
          <a:endParaRPr lang="en-US"/>
        </a:p>
      </dgm:t>
    </dgm:pt>
    <dgm:pt modelId="{C087C0A6-9B17-4DF7-B325-11F67B1DD4F0}" type="pres">
      <dgm:prSet presAssocID="{75035CBE-2F60-499B-B8FC-8DE0A639297D}" presName="linear" presStyleCnt="0">
        <dgm:presLayoutVars>
          <dgm:animLvl val="lvl"/>
          <dgm:resizeHandles val="exact"/>
        </dgm:presLayoutVars>
      </dgm:prSet>
      <dgm:spPr/>
      <dgm:t>
        <a:bodyPr/>
        <a:lstStyle/>
        <a:p>
          <a:endParaRPr lang="en-US"/>
        </a:p>
      </dgm:t>
    </dgm:pt>
    <dgm:pt modelId="{1BCD0597-4FC9-4622-8DA9-30865ABF9252}" type="pres">
      <dgm:prSet presAssocID="{21305BD4-F1CB-4E70-9BEB-51DFFEF2098D}" presName="parentText" presStyleLbl="node1" presStyleIdx="0" presStyleCnt="6">
        <dgm:presLayoutVars>
          <dgm:chMax val="0"/>
          <dgm:bulletEnabled val="1"/>
        </dgm:presLayoutVars>
      </dgm:prSet>
      <dgm:spPr/>
      <dgm:t>
        <a:bodyPr/>
        <a:lstStyle/>
        <a:p>
          <a:endParaRPr lang="en-US"/>
        </a:p>
      </dgm:t>
    </dgm:pt>
    <dgm:pt modelId="{6C05A88F-DFF7-4DDA-AD51-3835996DEB2B}" type="pres">
      <dgm:prSet presAssocID="{CD0A76CD-B42A-403F-8C90-520E155056B0}" presName="spacer" presStyleCnt="0"/>
      <dgm:spPr/>
    </dgm:pt>
    <dgm:pt modelId="{F9795ACA-E945-4573-BF5E-A0DEDBD290A4}" type="pres">
      <dgm:prSet presAssocID="{A7F2613F-3A1C-40CB-BC96-DE0916E0FD08}" presName="parentText" presStyleLbl="node1" presStyleIdx="1" presStyleCnt="6">
        <dgm:presLayoutVars>
          <dgm:chMax val="0"/>
          <dgm:bulletEnabled val="1"/>
        </dgm:presLayoutVars>
      </dgm:prSet>
      <dgm:spPr/>
      <dgm:t>
        <a:bodyPr/>
        <a:lstStyle/>
        <a:p>
          <a:endParaRPr lang="en-US"/>
        </a:p>
      </dgm:t>
    </dgm:pt>
    <dgm:pt modelId="{F71E1037-0473-4130-B586-8F8B37E8F747}" type="pres">
      <dgm:prSet presAssocID="{EF67A952-4FA0-4956-86BA-8D23DD34FDA9}" presName="spacer" presStyleCnt="0"/>
      <dgm:spPr/>
    </dgm:pt>
    <dgm:pt modelId="{B17DB074-52CF-4940-8865-90DC3740FEB6}" type="pres">
      <dgm:prSet presAssocID="{9B15555F-5253-4747-AC8B-C74887B82B69}" presName="parentText" presStyleLbl="node1" presStyleIdx="2" presStyleCnt="6">
        <dgm:presLayoutVars>
          <dgm:chMax val="0"/>
          <dgm:bulletEnabled val="1"/>
        </dgm:presLayoutVars>
      </dgm:prSet>
      <dgm:spPr/>
      <dgm:t>
        <a:bodyPr/>
        <a:lstStyle/>
        <a:p>
          <a:endParaRPr lang="en-US"/>
        </a:p>
      </dgm:t>
    </dgm:pt>
    <dgm:pt modelId="{A65A9E44-467F-4C1F-AF11-C142E2AFDB9D}" type="pres">
      <dgm:prSet presAssocID="{B966FA1D-674C-491C-BA29-E85AA78D03C8}" presName="spacer" presStyleCnt="0"/>
      <dgm:spPr/>
    </dgm:pt>
    <dgm:pt modelId="{BF6D927F-351D-47D2-8FF3-82E8ECEF5E8F}" type="pres">
      <dgm:prSet presAssocID="{45776915-E5C9-4EF1-8BBE-A43DCE4D302D}" presName="parentText" presStyleLbl="node1" presStyleIdx="3" presStyleCnt="6">
        <dgm:presLayoutVars>
          <dgm:chMax val="0"/>
          <dgm:bulletEnabled val="1"/>
        </dgm:presLayoutVars>
      </dgm:prSet>
      <dgm:spPr/>
      <dgm:t>
        <a:bodyPr/>
        <a:lstStyle/>
        <a:p>
          <a:endParaRPr lang="en-US"/>
        </a:p>
      </dgm:t>
    </dgm:pt>
    <dgm:pt modelId="{7AB4FC1E-C49F-4FB3-A2FD-162CA8FC61AB}" type="pres">
      <dgm:prSet presAssocID="{FA49F3A2-C0C8-459C-96E1-E0B5E72BBEE8}" presName="spacer" presStyleCnt="0"/>
      <dgm:spPr/>
    </dgm:pt>
    <dgm:pt modelId="{F138D7F0-FFAB-4DEC-81EA-0CBE57E0A266}" type="pres">
      <dgm:prSet presAssocID="{72C110B7-C0DA-4426-B1D2-816E11010360}" presName="parentText" presStyleLbl="node1" presStyleIdx="4" presStyleCnt="6">
        <dgm:presLayoutVars>
          <dgm:chMax val="0"/>
          <dgm:bulletEnabled val="1"/>
        </dgm:presLayoutVars>
      </dgm:prSet>
      <dgm:spPr/>
      <dgm:t>
        <a:bodyPr/>
        <a:lstStyle/>
        <a:p>
          <a:endParaRPr lang="en-US"/>
        </a:p>
      </dgm:t>
    </dgm:pt>
    <dgm:pt modelId="{BD13BA85-B6D1-4EEB-9F0A-D9A6F1FF6195}" type="pres">
      <dgm:prSet presAssocID="{A640E916-EF5F-4084-A91D-B7088715C22D}" presName="spacer" presStyleCnt="0"/>
      <dgm:spPr/>
    </dgm:pt>
    <dgm:pt modelId="{9CE135E8-4C05-40CD-A8F8-BD5BE25EFE50}" type="pres">
      <dgm:prSet presAssocID="{7E993972-C6DE-46C6-9F8E-A96C66592D50}" presName="parentText" presStyleLbl="node1" presStyleIdx="5" presStyleCnt="6">
        <dgm:presLayoutVars>
          <dgm:chMax val="0"/>
          <dgm:bulletEnabled val="1"/>
        </dgm:presLayoutVars>
      </dgm:prSet>
      <dgm:spPr/>
      <dgm:t>
        <a:bodyPr/>
        <a:lstStyle/>
        <a:p>
          <a:endParaRPr lang="en-US"/>
        </a:p>
      </dgm:t>
    </dgm:pt>
  </dgm:ptLst>
  <dgm:cxnLst>
    <dgm:cxn modelId="{E3906A50-910A-4BF5-98A2-2B4BE51A422F}" type="presOf" srcId="{45776915-E5C9-4EF1-8BBE-A43DCE4D302D}" destId="{BF6D927F-351D-47D2-8FF3-82E8ECEF5E8F}" srcOrd="0" destOrd="0" presId="urn:microsoft.com/office/officeart/2005/8/layout/vList2"/>
    <dgm:cxn modelId="{23EDADE2-CD20-405E-ADAC-C2DE388FC240}" srcId="{75035CBE-2F60-499B-B8FC-8DE0A639297D}" destId="{45776915-E5C9-4EF1-8BBE-A43DCE4D302D}" srcOrd="3" destOrd="0" parTransId="{7405C521-37B5-4573-B2B6-C2410BF3FFF0}" sibTransId="{FA49F3A2-C0C8-459C-96E1-E0B5E72BBEE8}"/>
    <dgm:cxn modelId="{C3969129-235D-4EB0-9BD8-502F69ECF609}" type="presOf" srcId="{9B15555F-5253-4747-AC8B-C74887B82B69}" destId="{B17DB074-52CF-4940-8865-90DC3740FEB6}" srcOrd="0" destOrd="0" presId="urn:microsoft.com/office/officeart/2005/8/layout/vList2"/>
    <dgm:cxn modelId="{73E4F322-6015-40CB-AA5E-B1638D6FBADE}" srcId="{75035CBE-2F60-499B-B8FC-8DE0A639297D}" destId="{9B15555F-5253-4747-AC8B-C74887B82B69}" srcOrd="2" destOrd="0" parTransId="{0A07C935-F6C8-4518-80B3-67CEA8F3ADBF}" sibTransId="{B966FA1D-674C-491C-BA29-E85AA78D03C8}"/>
    <dgm:cxn modelId="{9BB38251-9913-484A-894F-6A44ED74D87E}" type="presOf" srcId="{72C110B7-C0DA-4426-B1D2-816E11010360}" destId="{F138D7F0-FFAB-4DEC-81EA-0CBE57E0A266}" srcOrd="0" destOrd="0" presId="urn:microsoft.com/office/officeart/2005/8/layout/vList2"/>
    <dgm:cxn modelId="{DD3ED37A-0132-4071-B562-5BC3F09A2A7B}" srcId="{75035CBE-2F60-499B-B8FC-8DE0A639297D}" destId="{7E993972-C6DE-46C6-9F8E-A96C66592D50}" srcOrd="5" destOrd="0" parTransId="{0D9ADCE6-A6A9-4926-8FF5-5A725A49F3BB}" sibTransId="{6FCC229B-EEEC-4919-91F8-642DC18CFD24}"/>
    <dgm:cxn modelId="{5A5F6C54-72E0-4942-B057-649F9156BCB8}" srcId="{75035CBE-2F60-499B-B8FC-8DE0A639297D}" destId="{A7F2613F-3A1C-40CB-BC96-DE0916E0FD08}" srcOrd="1" destOrd="0" parTransId="{959F2BDA-BE1A-4C50-A395-CC69F329AED5}" sibTransId="{EF67A952-4FA0-4956-86BA-8D23DD34FDA9}"/>
    <dgm:cxn modelId="{F07E8987-9C25-4459-91F4-0EE1ACBB3AD1}" type="presOf" srcId="{7E993972-C6DE-46C6-9F8E-A96C66592D50}" destId="{9CE135E8-4C05-40CD-A8F8-BD5BE25EFE50}" srcOrd="0" destOrd="0" presId="urn:microsoft.com/office/officeart/2005/8/layout/vList2"/>
    <dgm:cxn modelId="{CD3A9FF6-0074-4571-86EC-9E82CC21C13C}" srcId="{75035CBE-2F60-499B-B8FC-8DE0A639297D}" destId="{72C110B7-C0DA-4426-B1D2-816E11010360}" srcOrd="4" destOrd="0" parTransId="{1FA167C8-422A-458A-BB66-35506CD6C6B2}" sibTransId="{A640E916-EF5F-4084-A91D-B7088715C22D}"/>
    <dgm:cxn modelId="{0DC21291-6CA0-4AC8-A34E-1D8F79DEDA06}" srcId="{75035CBE-2F60-499B-B8FC-8DE0A639297D}" destId="{21305BD4-F1CB-4E70-9BEB-51DFFEF2098D}" srcOrd="0" destOrd="0" parTransId="{3DC8CD01-658F-458F-AEE9-43C1E2ED7575}" sibTransId="{CD0A76CD-B42A-403F-8C90-520E155056B0}"/>
    <dgm:cxn modelId="{B003050A-3D4E-4D6C-A64D-FA9C8A42B74E}" type="presOf" srcId="{75035CBE-2F60-499B-B8FC-8DE0A639297D}" destId="{C087C0A6-9B17-4DF7-B325-11F67B1DD4F0}" srcOrd="0" destOrd="0" presId="urn:microsoft.com/office/officeart/2005/8/layout/vList2"/>
    <dgm:cxn modelId="{A57DD778-37F2-42B4-94F0-BC4496504139}" type="presOf" srcId="{A7F2613F-3A1C-40CB-BC96-DE0916E0FD08}" destId="{F9795ACA-E945-4573-BF5E-A0DEDBD290A4}" srcOrd="0" destOrd="0" presId="urn:microsoft.com/office/officeart/2005/8/layout/vList2"/>
    <dgm:cxn modelId="{9B040529-D8F2-4D84-BC1A-64D0F9317DD3}" type="presOf" srcId="{21305BD4-F1CB-4E70-9BEB-51DFFEF2098D}" destId="{1BCD0597-4FC9-4622-8DA9-30865ABF9252}" srcOrd="0" destOrd="0" presId="urn:microsoft.com/office/officeart/2005/8/layout/vList2"/>
    <dgm:cxn modelId="{478C01E8-7FD9-43ED-8E37-D6FE8A4523D2}" type="presParOf" srcId="{C087C0A6-9B17-4DF7-B325-11F67B1DD4F0}" destId="{1BCD0597-4FC9-4622-8DA9-30865ABF9252}" srcOrd="0" destOrd="0" presId="urn:microsoft.com/office/officeart/2005/8/layout/vList2"/>
    <dgm:cxn modelId="{AF946D1B-6321-427B-B8EA-F554A65CD81E}" type="presParOf" srcId="{C087C0A6-9B17-4DF7-B325-11F67B1DD4F0}" destId="{6C05A88F-DFF7-4DDA-AD51-3835996DEB2B}" srcOrd="1" destOrd="0" presId="urn:microsoft.com/office/officeart/2005/8/layout/vList2"/>
    <dgm:cxn modelId="{D6C17ABF-8BEA-43B2-9E1E-660F3FE5B5BE}" type="presParOf" srcId="{C087C0A6-9B17-4DF7-B325-11F67B1DD4F0}" destId="{F9795ACA-E945-4573-BF5E-A0DEDBD290A4}" srcOrd="2" destOrd="0" presId="urn:microsoft.com/office/officeart/2005/8/layout/vList2"/>
    <dgm:cxn modelId="{5E669B8D-0867-4B80-B45C-EF4A70D107D0}" type="presParOf" srcId="{C087C0A6-9B17-4DF7-B325-11F67B1DD4F0}" destId="{F71E1037-0473-4130-B586-8F8B37E8F747}" srcOrd="3" destOrd="0" presId="urn:microsoft.com/office/officeart/2005/8/layout/vList2"/>
    <dgm:cxn modelId="{48840A1A-F972-4306-9267-56EC016053CD}" type="presParOf" srcId="{C087C0A6-9B17-4DF7-B325-11F67B1DD4F0}" destId="{B17DB074-52CF-4940-8865-90DC3740FEB6}" srcOrd="4" destOrd="0" presId="urn:microsoft.com/office/officeart/2005/8/layout/vList2"/>
    <dgm:cxn modelId="{3236F20A-7683-45A3-9487-B441DD18668D}" type="presParOf" srcId="{C087C0A6-9B17-4DF7-B325-11F67B1DD4F0}" destId="{A65A9E44-467F-4C1F-AF11-C142E2AFDB9D}" srcOrd="5" destOrd="0" presId="urn:microsoft.com/office/officeart/2005/8/layout/vList2"/>
    <dgm:cxn modelId="{A3B32C87-EB0F-43A5-A637-CE5D3F69A2DF}" type="presParOf" srcId="{C087C0A6-9B17-4DF7-B325-11F67B1DD4F0}" destId="{BF6D927F-351D-47D2-8FF3-82E8ECEF5E8F}" srcOrd="6" destOrd="0" presId="urn:microsoft.com/office/officeart/2005/8/layout/vList2"/>
    <dgm:cxn modelId="{C6C2223F-671D-446C-A230-5B5AE296B107}" type="presParOf" srcId="{C087C0A6-9B17-4DF7-B325-11F67B1DD4F0}" destId="{7AB4FC1E-C49F-4FB3-A2FD-162CA8FC61AB}" srcOrd="7" destOrd="0" presId="urn:microsoft.com/office/officeart/2005/8/layout/vList2"/>
    <dgm:cxn modelId="{48BD5A65-B84B-4C56-8ECA-99BAFEA7F919}" type="presParOf" srcId="{C087C0A6-9B17-4DF7-B325-11F67B1DD4F0}" destId="{F138D7F0-FFAB-4DEC-81EA-0CBE57E0A266}" srcOrd="8" destOrd="0" presId="urn:microsoft.com/office/officeart/2005/8/layout/vList2"/>
    <dgm:cxn modelId="{777BC9E1-B23E-4508-85BE-AFD0CF97EF47}" type="presParOf" srcId="{C087C0A6-9B17-4DF7-B325-11F67B1DD4F0}" destId="{BD13BA85-B6D1-4EEB-9F0A-D9A6F1FF6195}" srcOrd="9" destOrd="0" presId="urn:microsoft.com/office/officeart/2005/8/layout/vList2"/>
    <dgm:cxn modelId="{8A0C7609-874E-4535-9C39-8AA9E57E15BA}" type="presParOf" srcId="{C087C0A6-9B17-4DF7-B325-11F67B1DD4F0}" destId="{9CE135E8-4C05-40CD-A8F8-BD5BE25EFE50}" srcOrd="1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D3C3DD-563E-4786-AB94-629414E2B17B}" type="doc">
      <dgm:prSet loTypeId="urn:microsoft.com/office/officeart/2005/8/layout/vProcess5" loCatId="process" qsTypeId="urn:microsoft.com/office/officeart/2005/8/quickstyle/simple3" qsCatId="simple" csTypeId="urn:microsoft.com/office/officeart/2005/8/colors/accent0_1" csCatId="mainScheme"/>
      <dgm:spPr/>
      <dgm:t>
        <a:bodyPr/>
        <a:lstStyle/>
        <a:p>
          <a:endParaRPr lang="en-US"/>
        </a:p>
      </dgm:t>
    </dgm:pt>
    <dgm:pt modelId="{E5830B3C-1415-43E4-9CF9-1903FDEAE69C}">
      <dgm:prSet custT="1"/>
      <dgm:spPr/>
      <dgm:t>
        <a:bodyPr/>
        <a:lstStyle/>
        <a:p>
          <a:pPr rtl="0"/>
          <a:r>
            <a:rPr lang="en-US" sz="2000" dirty="0" smtClean="0">
              <a:latin typeface="Gloucester MT Extra Condensed" pitchFamily="18" charset="0"/>
            </a:rPr>
            <a:t>Galileo is alleged to have dropped objects from the top of the Leaning Tower of Pisa, to disprove Aristotle’s theories about Gravity</a:t>
          </a:r>
          <a:r>
            <a:rPr lang="en-US" sz="1600" dirty="0" smtClean="0"/>
            <a:t>. </a:t>
          </a:r>
          <a:endParaRPr lang="en-US" sz="1600" dirty="0"/>
        </a:p>
      </dgm:t>
    </dgm:pt>
    <dgm:pt modelId="{DDE4BDC0-EE4B-42E0-93EF-4A1EE2B980F6}" type="parTrans" cxnId="{786935AA-62DF-44E1-9356-CD4054053E77}">
      <dgm:prSet/>
      <dgm:spPr/>
      <dgm:t>
        <a:bodyPr/>
        <a:lstStyle/>
        <a:p>
          <a:endParaRPr lang="en-US"/>
        </a:p>
      </dgm:t>
    </dgm:pt>
    <dgm:pt modelId="{61BB6E5D-1C45-4023-8C51-93FFEE965755}" type="sibTrans" cxnId="{786935AA-62DF-44E1-9356-CD4054053E77}">
      <dgm:prSet/>
      <dgm:spPr/>
      <dgm:t>
        <a:bodyPr/>
        <a:lstStyle/>
        <a:p>
          <a:endParaRPr lang="en-US"/>
        </a:p>
      </dgm:t>
    </dgm:pt>
    <dgm:pt modelId="{36F95F62-EC06-4D19-B705-A3791AE44F96}">
      <dgm:prSet custT="1"/>
      <dgm:spPr/>
      <dgm:t>
        <a:bodyPr/>
        <a:lstStyle/>
        <a:p>
          <a:pPr rtl="0"/>
          <a:r>
            <a:rPr lang="en-US" sz="2000" dirty="0" smtClean="0">
              <a:latin typeface="Gloucester MT Extra Condensed" pitchFamily="18" charset="0"/>
            </a:rPr>
            <a:t>Aristotle claimed that the speed at which an object falls is related to it’s weight. </a:t>
          </a:r>
          <a:endParaRPr lang="en-US" sz="2000" dirty="0">
            <a:latin typeface="Gloucester MT Extra Condensed" pitchFamily="18" charset="0"/>
          </a:endParaRPr>
        </a:p>
      </dgm:t>
    </dgm:pt>
    <dgm:pt modelId="{FDA894D4-3B7C-4F22-859D-6AE46AFAC94C}" type="parTrans" cxnId="{4BA08DF4-7FB8-4FB2-8946-22F96257B007}">
      <dgm:prSet/>
      <dgm:spPr/>
      <dgm:t>
        <a:bodyPr/>
        <a:lstStyle/>
        <a:p>
          <a:endParaRPr lang="en-US"/>
        </a:p>
      </dgm:t>
    </dgm:pt>
    <dgm:pt modelId="{8643F430-F1E3-4107-BFA9-E64A6E8B6F4F}" type="sibTrans" cxnId="{4BA08DF4-7FB8-4FB2-8946-22F96257B007}">
      <dgm:prSet/>
      <dgm:spPr/>
      <dgm:t>
        <a:bodyPr/>
        <a:lstStyle/>
        <a:p>
          <a:endParaRPr lang="en-US"/>
        </a:p>
      </dgm:t>
    </dgm:pt>
    <dgm:pt modelId="{6767F3E3-82A9-4AE9-9A4E-BA2FC2033AB0}">
      <dgm:prSet custT="1"/>
      <dgm:spPr/>
      <dgm:t>
        <a:bodyPr/>
        <a:lstStyle/>
        <a:p>
          <a:pPr rtl="0"/>
          <a:r>
            <a:rPr lang="en-US" sz="2000" dirty="0" smtClean="0">
              <a:latin typeface="Gloucester MT Extra Condensed" pitchFamily="18" charset="0"/>
            </a:rPr>
            <a:t>Galileo held that the rate of speed of a falling object was related to it’s mass, not it’s weight</a:t>
          </a:r>
          <a:r>
            <a:rPr lang="en-US" sz="1600" dirty="0" smtClean="0"/>
            <a:t>. </a:t>
          </a:r>
          <a:endParaRPr lang="en-US" sz="1600" dirty="0"/>
        </a:p>
      </dgm:t>
    </dgm:pt>
    <dgm:pt modelId="{5DE3FD96-4A4C-4CDA-87CA-374B1A319944}" type="parTrans" cxnId="{66D705BF-02FE-47F7-848F-5FE31CCD23FE}">
      <dgm:prSet/>
      <dgm:spPr/>
      <dgm:t>
        <a:bodyPr/>
        <a:lstStyle/>
        <a:p>
          <a:endParaRPr lang="en-US"/>
        </a:p>
      </dgm:t>
    </dgm:pt>
    <dgm:pt modelId="{EB0053BE-F872-4CD0-86EB-98F6B336C3F9}" type="sibTrans" cxnId="{66D705BF-02FE-47F7-848F-5FE31CCD23FE}">
      <dgm:prSet/>
      <dgm:spPr/>
      <dgm:t>
        <a:bodyPr/>
        <a:lstStyle/>
        <a:p>
          <a:endParaRPr lang="en-US"/>
        </a:p>
      </dgm:t>
    </dgm:pt>
    <dgm:pt modelId="{1F9B7197-8574-4D55-BA75-3B7D8781654E}">
      <dgm:prSet custT="1"/>
      <dgm:spPr/>
      <dgm:t>
        <a:bodyPr/>
        <a:lstStyle/>
        <a:p>
          <a:pPr rtl="0"/>
          <a:r>
            <a:rPr lang="en-US" sz="2000" dirty="0" smtClean="0">
              <a:latin typeface="Gloucester MT Extra Condensed" pitchFamily="18" charset="0"/>
            </a:rPr>
            <a:t>As the legend has it, Galileo brought his students to the top of the tower to drop different objects with different masses to observe how they fall. </a:t>
          </a:r>
          <a:endParaRPr lang="en-US" sz="2000" dirty="0">
            <a:latin typeface="Gloucester MT Extra Condensed" pitchFamily="18" charset="0"/>
          </a:endParaRPr>
        </a:p>
      </dgm:t>
    </dgm:pt>
    <dgm:pt modelId="{21E6DE6C-38EC-4738-A165-BE0993820504}" type="parTrans" cxnId="{C2574A51-8EBA-4951-A5BC-D37639BA7095}">
      <dgm:prSet/>
      <dgm:spPr/>
      <dgm:t>
        <a:bodyPr/>
        <a:lstStyle/>
        <a:p>
          <a:endParaRPr lang="en-US"/>
        </a:p>
      </dgm:t>
    </dgm:pt>
    <dgm:pt modelId="{45CE29D8-FD74-41D1-9095-1CF3677ABE36}" type="sibTrans" cxnId="{C2574A51-8EBA-4951-A5BC-D37639BA7095}">
      <dgm:prSet/>
      <dgm:spPr/>
      <dgm:t>
        <a:bodyPr/>
        <a:lstStyle/>
        <a:p>
          <a:endParaRPr lang="en-US"/>
        </a:p>
      </dgm:t>
    </dgm:pt>
    <dgm:pt modelId="{B4A50521-34A4-4920-9874-5580B06E3C20}" type="pres">
      <dgm:prSet presAssocID="{DAD3C3DD-563E-4786-AB94-629414E2B17B}" presName="outerComposite" presStyleCnt="0">
        <dgm:presLayoutVars>
          <dgm:chMax val="5"/>
          <dgm:dir/>
          <dgm:resizeHandles val="exact"/>
        </dgm:presLayoutVars>
      </dgm:prSet>
      <dgm:spPr/>
      <dgm:t>
        <a:bodyPr/>
        <a:lstStyle/>
        <a:p>
          <a:endParaRPr lang="en-US"/>
        </a:p>
      </dgm:t>
    </dgm:pt>
    <dgm:pt modelId="{3DAB4FA5-213F-4F21-8361-0CA2806B4A2D}" type="pres">
      <dgm:prSet presAssocID="{DAD3C3DD-563E-4786-AB94-629414E2B17B}" presName="dummyMaxCanvas" presStyleCnt="0">
        <dgm:presLayoutVars/>
      </dgm:prSet>
      <dgm:spPr/>
    </dgm:pt>
    <dgm:pt modelId="{1939173C-142B-4A80-9360-690A62CD1F47}" type="pres">
      <dgm:prSet presAssocID="{DAD3C3DD-563E-4786-AB94-629414E2B17B}" presName="FourNodes_1" presStyleLbl="node1" presStyleIdx="0" presStyleCnt="4">
        <dgm:presLayoutVars>
          <dgm:bulletEnabled val="1"/>
        </dgm:presLayoutVars>
      </dgm:prSet>
      <dgm:spPr/>
      <dgm:t>
        <a:bodyPr/>
        <a:lstStyle/>
        <a:p>
          <a:endParaRPr lang="en-US"/>
        </a:p>
      </dgm:t>
    </dgm:pt>
    <dgm:pt modelId="{0320E7B8-488F-42E7-90C0-29C59C5B9685}" type="pres">
      <dgm:prSet presAssocID="{DAD3C3DD-563E-4786-AB94-629414E2B17B}" presName="FourNodes_2" presStyleLbl="node1" presStyleIdx="1" presStyleCnt="4">
        <dgm:presLayoutVars>
          <dgm:bulletEnabled val="1"/>
        </dgm:presLayoutVars>
      </dgm:prSet>
      <dgm:spPr/>
      <dgm:t>
        <a:bodyPr/>
        <a:lstStyle/>
        <a:p>
          <a:endParaRPr lang="en-US"/>
        </a:p>
      </dgm:t>
    </dgm:pt>
    <dgm:pt modelId="{C1BA2831-FB0A-40B8-9359-358B9BE7DFB1}" type="pres">
      <dgm:prSet presAssocID="{DAD3C3DD-563E-4786-AB94-629414E2B17B}" presName="FourNodes_3" presStyleLbl="node1" presStyleIdx="2" presStyleCnt="4">
        <dgm:presLayoutVars>
          <dgm:bulletEnabled val="1"/>
        </dgm:presLayoutVars>
      </dgm:prSet>
      <dgm:spPr/>
      <dgm:t>
        <a:bodyPr/>
        <a:lstStyle/>
        <a:p>
          <a:endParaRPr lang="en-US"/>
        </a:p>
      </dgm:t>
    </dgm:pt>
    <dgm:pt modelId="{1689B7D3-6E46-4EAF-BB92-A89185C84194}" type="pres">
      <dgm:prSet presAssocID="{DAD3C3DD-563E-4786-AB94-629414E2B17B}" presName="FourNodes_4" presStyleLbl="node1" presStyleIdx="3" presStyleCnt="4">
        <dgm:presLayoutVars>
          <dgm:bulletEnabled val="1"/>
        </dgm:presLayoutVars>
      </dgm:prSet>
      <dgm:spPr/>
      <dgm:t>
        <a:bodyPr/>
        <a:lstStyle/>
        <a:p>
          <a:endParaRPr lang="en-US"/>
        </a:p>
      </dgm:t>
    </dgm:pt>
    <dgm:pt modelId="{42BA970D-52E2-4AC8-803B-74C41F8163B0}" type="pres">
      <dgm:prSet presAssocID="{DAD3C3DD-563E-4786-AB94-629414E2B17B}" presName="FourConn_1-2" presStyleLbl="fgAccFollowNode1" presStyleIdx="0" presStyleCnt="3">
        <dgm:presLayoutVars>
          <dgm:bulletEnabled val="1"/>
        </dgm:presLayoutVars>
      </dgm:prSet>
      <dgm:spPr/>
      <dgm:t>
        <a:bodyPr/>
        <a:lstStyle/>
        <a:p>
          <a:endParaRPr lang="en-US"/>
        </a:p>
      </dgm:t>
    </dgm:pt>
    <dgm:pt modelId="{0B2EFA78-01E5-4820-96EC-7B75FF9F498A}" type="pres">
      <dgm:prSet presAssocID="{DAD3C3DD-563E-4786-AB94-629414E2B17B}" presName="FourConn_2-3" presStyleLbl="fgAccFollowNode1" presStyleIdx="1" presStyleCnt="3">
        <dgm:presLayoutVars>
          <dgm:bulletEnabled val="1"/>
        </dgm:presLayoutVars>
      </dgm:prSet>
      <dgm:spPr/>
      <dgm:t>
        <a:bodyPr/>
        <a:lstStyle/>
        <a:p>
          <a:endParaRPr lang="en-US"/>
        </a:p>
      </dgm:t>
    </dgm:pt>
    <dgm:pt modelId="{D33BA5F3-A5E6-4B85-92AC-5A26790D441E}" type="pres">
      <dgm:prSet presAssocID="{DAD3C3DD-563E-4786-AB94-629414E2B17B}" presName="FourConn_3-4" presStyleLbl="fgAccFollowNode1" presStyleIdx="2" presStyleCnt="3">
        <dgm:presLayoutVars>
          <dgm:bulletEnabled val="1"/>
        </dgm:presLayoutVars>
      </dgm:prSet>
      <dgm:spPr/>
      <dgm:t>
        <a:bodyPr/>
        <a:lstStyle/>
        <a:p>
          <a:endParaRPr lang="en-US"/>
        </a:p>
      </dgm:t>
    </dgm:pt>
    <dgm:pt modelId="{EE7BE76A-7AE5-463A-B30D-F6A21EF368AA}" type="pres">
      <dgm:prSet presAssocID="{DAD3C3DD-563E-4786-AB94-629414E2B17B}" presName="FourNodes_1_text" presStyleLbl="node1" presStyleIdx="3" presStyleCnt="4">
        <dgm:presLayoutVars>
          <dgm:bulletEnabled val="1"/>
        </dgm:presLayoutVars>
      </dgm:prSet>
      <dgm:spPr/>
      <dgm:t>
        <a:bodyPr/>
        <a:lstStyle/>
        <a:p>
          <a:endParaRPr lang="en-US"/>
        </a:p>
      </dgm:t>
    </dgm:pt>
    <dgm:pt modelId="{C49707D1-9083-493B-A09B-CBB8D7F14140}" type="pres">
      <dgm:prSet presAssocID="{DAD3C3DD-563E-4786-AB94-629414E2B17B}" presName="FourNodes_2_text" presStyleLbl="node1" presStyleIdx="3" presStyleCnt="4">
        <dgm:presLayoutVars>
          <dgm:bulletEnabled val="1"/>
        </dgm:presLayoutVars>
      </dgm:prSet>
      <dgm:spPr/>
      <dgm:t>
        <a:bodyPr/>
        <a:lstStyle/>
        <a:p>
          <a:endParaRPr lang="en-US"/>
        </a:p>
      </dgm:t>
    </dgm:pt>
    <dgm:pt modelId="{7D59B976-0E8B-4996-8D98-A855107DB2B6}" type="pres">
      <dgm:prSet presAssocID="{DAD3C3DD-563E-4786-AB94-629414E2B17B}" presName="FourNodes_3_text" presStyleLbl="node1" presStyleIdx="3" presStyleCnt="4">
        <dgm:presLayoutVars>
          <dgm:bulletEnabled val="1"/>
        </dgm:presLayoutVars>
      </dgm:prSet>
      <dgm:spPr/>
      <dgm:t>
        <a:bodyPr/>
        <a:lstStyle/>
        <a:p>
          <a:endParaRPr lang="en-US"/>
        </a:p>
      </dgm:t>
    </dgm:pt>
    <dgm:pt modelId="{0E339CF2-EF8B-4489-B13B-B8A9A6F156EC}" type="pres">
      <dgm:prSet presAssocID="{DAD3C3DD-563E-4786-AB94-629414E2B17B}" presName="FourNodes_4_text" presStyleLbl="node1" presStyleIdx="3" presStyleCnt="4">
        <dgm:presLayoutVars>
          <dgm:bulletEnabled val="1"/>
        </dgm:presLayoutVars>
      </dgm:prSet>
      <dgm:spPr/>
      <dgm:t>
        <a:bodyPr/>
        <a:lstStyle/>
        <a:p>
          <a:endParaRPr lang="en-US"/>
        </a:p>
      </dgm:t>
    </dgm:pt>
  </dgm:ptLst>
  <dgm:cxnLst>
    <dgm:cxn modelId="{786935AA-62DF-44E1-9356-CD4054053E77}" srcId="{DAD3C3DD-563E-4786-AB94-629414E2B17B}" destId="{E5830B3C-1415-43E4-9CF9-1903FDEAE69C}" srcOrd="0" destOrd="0" parTransId="{DDE4BDC0-EE4B-42E0-93EF-4A1EE2B980F6}" sibTransId="{61BB6E5D-1C45-4023-8C51-93FFEE965755}"/>
    <dgm:cxn modelId="{66D705BF-02FE-47F7-848F-5FE31CCD23FE}" srcId="{DAD3C3DD-563E-4786-AB94-629414E2B17B}" destId="{6767F3E3-82A9-4AE9-9A4E-BA2FC2033AB0}" srcOrd="2" destOrd="0" parTransId="{5DE3FD96-4A4C-4CDA-87CA-374B1A319944}" sibTransId="{EB0053BE-F872-4CD0-86EB-98F6B336C3F9}"/>
    <dgm:cxn modelId="{B66F8242-4C03-46F7-B689-8216485D8B04}" type="presOf" srcId="{61BB6E5D-1C45-4023-8C51-93FFEE965755}" destId="{42BA970D-52E2-4AC8-803B-74C41F8163B0}" srcOrd="0" destOrd="0" presId="urn:microsoft.com/office/officeart/2005/8/layout/vProcess5"/>
    <dgm:cxn modelId="{6945207C-1228-47F9-A2B1-C79F6ADBC66D}" type="presOf" srcId="{36F95F62-EC06-4D19-B705-A3791AE44F96}" destId="{C49707D1-9083-493B-A09B-CBB8D7F14140}" srcOrd="1" destOrd="0" presId="urn:microsoft.com/office/officeart/2005/8/layout/vProcess5"/>
    <dgm:cxn modelId="{D48CFAF7-03E3-47CA-8AE9-ED38685720E9}" type="presOf" srcId="{8643F430-F1E3-4107-BFA9-E64A6E8B6F4F}" destId="{0B2EFA78-01E5-4820-96EC-7B75FF9F498A}" srcOrd="0" destOrd="0" presId="urn:microsoft.com/office/officeart/2005/8/layout/vProcess5"/>
    <dgm:cxn modelId="{04CC4F4F-F5AC-4BFA-990C-F24721FE24D5}" type="presOf" srcId="{1F9B7197-8574-4D55-BA75-3B7D8781654E}" destId="{0E339CF2-EF8B-4489-B13B-B8A9A6F156EC}" srcOrd="1" destOrd="0" presId="urn:microsoft.com/office/officeart/2005/8/layout/vProcess5"/>
    <dgm:cxn modelId="{52554C68-0A56-48C3-A89C-8AD42B54E78B}" type="presOf" srcId="{1F9B7197-8574-4D55-BA75-3B7D8781654E}" destId="{1689B7D3-6E46-4EAF-BB92-A89185C84194}" srcOrd="0" destOrd="0" presId="urn:microsoft.com/office/officeart/2005/8/layout/vProcess5"/>
    <dgm:cxn modelId="{72FFC830-D0FE-4F36-BA42-37499949DAB6}" type="presOf" srcId="{DAD3C3DD-563E-4786-AB94-629414E2B17B}" destId="{B4A50521-34A4-4920-9874-5580B06E3C20}" srcOrd="0" destOrd="0" presId="urn:microsoft.com/office/officeart/2005/8/layout/vProcess5"/>
    <dgm:cxn modelId="{206E43B8-AEF1-4467-B17E-DC5F7E9C5FFA}" type="presOf" srcId="{36F95F62-EC06-4D19-B705-A3791AE44F96}" destId="{0320E7B8-488F-42E7-90C0-29C59C5B9685}" srcOrd="0" destOrd="0" presId="urn:microsoft.com/office/officeart/2005/8/layout/vProcess5"/>
    <dgm:cxn modelId="{A6ABCA16-24E9-411C-BFA8-6E2BAAFF3EEB}" type="presOf" srcId="{E5830B3C-1415-43E4-9CF9-1903FDEAE69C}" destId="{1939173C-142B-4A80-9360-690A62CD1F47}" srcOrd="0" destOrd="0" presId="urn:microsoft.com/office/officeart/2005/8/layout/vProcess5"/>
    <dgm:cxn modelId="{0013A102-6970-47C1-9AEF-9913D4D197AA}" type="presOf" srcId="{6767F3E3-82A9-4AE9-9A4E-BA2FC2033AB0}" destId="{C1BA2831-FB0A-40B8-9359-358B9BE7DFB1}" srcOrd="0" destOrd="0" presId="urn:microsoft.com/office/officeart/2005/8/layout/vProcess5"/>
    <dgm:cxn modelId="{EE2D5441-02B0-48F1-B921-138805C31783}" type="presOf" srcId="{E5830B3C-1415-43E4-9CF9-1903FDEAE69C}" destId="{EE7BE76A-7AE5-463A-B30D-F6A21EF368AA}" srcOrd="1" destOrd="0" presId="urn:microsoft.com/office/officeart/2005/8/layout/vProcess5"/>
    <dgm:cxn modelId="{4BA08DF4-7FB8-4FB2-8946-22F96257B007}" srcId="{DAD3C3DD-563E-4786-AB94-629414E2B17B}" destId="{36F95F62-EC06-4D19-B705-A3791AE44F96}" srcOrd="1" destOrd="0" parTransId="{FDA894D4-3B7C-4F22-859D-6AE46AFAC94C}" sibTransId="{8643F430-F1E3-4107-BFA9-E64A6E8B6F4F}"/>
    <dgm:cxn modelId="{7780BF98-E02E-49AD-91A8-2C1C318322DB}" type="presOf" srcId="{EB0053BE-F872-4CD0-86EB-98F6B336C3F9}" destId="{D33BA5F3-A5E6-4B85-92AC-5A26790D441E}" srcOrd="0" destOrd="0" presId="urn:microsoft.com/office/officeart/2005/8/layout/vProcess5"/>
    <dgm:cxn modelId="{C2574A51-8EBA-4951-A5BC-D37639BA7095}" srcId="{DAD3C3DD-563E-4786-AB94-629414E2B17B}" destId="{1F9B7197-8574-4D55-BA75-3B7D8781654E}" srcOrd="3" destOrd="0" parTransId="{21E6DE6C-38EC-4738-A165-BE0993820504}" sibTransId="{45CE29D8-FD74-41D1-9095-1CF3677ABE36}"/>
    <dgm:cxn modelId="{21C8B796-1F34-4FEF-BB4A-40A66EE6FD54}" type="presOf" srcId="{6767F3E3-82A9-4AE9-9A4E-BA2FC2033AB0}" destId="{7D59B976-0E8B-4996-8D98-A855107DB2B6}" srcOrd="1" destOrd="0" presId="urn:microsoft.com/office/officeart/2005/8/layout/vProcess5"/>
    <dgm:cxn modelId="{BE97B88A-5A8C-4BC4-AE15-432F7EDA5D33}" type="presParOf" srcId="{B4A50521-34A4-4920-9874-5580B06E3C20}" destId="{3DAB4FA5-213F-4F21-8361-0CA2806B4A2D}" srcOrd="0" destOrd="0" presId="urn:microsoft.com/office/officeart/2005/8/layout/vProcess5"/>
    <dgm:cxn modelId="{414F1ACE-0843-4525-A325-F257B218CBB5}" type="presParOf" srcId="{B4A50521-34A4-4920-9874-5580B06E3C20}" destId="{1939173C-142B-4A80-9360-690A62CD1F47}" srcOrd="1" destOrd="0" presId="urn:microsoft.com/office/officeart/2005/8/layout/vProcess5"/>
    <dgm:cxn modelId="{63BE5D44-614A-449B-8DED-713ED2FE10AB}" type="presParOf" srcId="{B4A50521-34A4-4920-9874-5580B06E3C20}" destId="{0320E7B8-488F-42E7-90C0-29C59C5B9685}" srcOrd="2" destOrd="0" presId="urn:microsoft.com/office/officeart/2005/8/layout/vProcess5"/>
    <dgm:cxn modelId="{D37B8759-71A0-42CA-A7C5-741BD5B86AFC}" type="presParOf" srcId="{B4A50521-34A4-4920-9874-5580B06E3C20}" destId="{C1BA2831-FB0A-40B8-9359-358B9BE7DFB1}" srcOrd="3" destOrd="0" presId="urn:microsoft.com/office/officeart/2005/8/layout/vProcess5"/>
    <dgm:cxn modelId="{C1965135-9C0E-470A-8469-21A113663FE5}" type="presParOf" srcId="{B4A50521-34A4-4920-9874-5580B06E3C20}" destId="{1689B7D3-6E46-4EAF-BB92-A89185C84194}" srcOrd="4" destOrd="0" presId="urn:microsoft.com/office/officeart/2005/8/layout/vProcess5"/>
    <dgm:cxn modelId="{E744B81E-1E70-4A3B-A816-CA26B9B9D0CF}" type="presParOf" srcId="{B4A50521-34A4-4920-9874-5580B06E3C20}" destId="{42BA970D-52E2-4AC8-803B-74C41F8163B0}" srcOrd="5" destOrd="0" presId="urn:microsoft.com/office/officeart/2005/8/layout/vProcess5"/>
    <dgm:cxn modelId="{6F6399F8-3B0F-4B42-B91C-87A7FEA61A7C}" type="presParOf" srcId="{B4A50521-34A4-4920-9874-5580B06E3C20}" destId="{0B2EFA78-01E5-4820-96EC-7B75FF9F498A}" srcOrd="6" destOrd="0" presId="urn:microsoft.com/office/officeart/2005/8/layout/vProcess5"/>
    <dgm:cxn modelId="{4FF15EC8-D261-4E52-B36A-83F286B47C8B}" type="presParOf" srcId="{B4A50521-34A4-4920-9874-5580B06E3C20}" destId="{D33BA5F3-A5E6-4B85-92AC-5A26790D441E}" srcOrd="7" destOrd="0" presId="urn:microsoft.com/office/officeart/2005/8/layout/vProcess5"/>
    <dgm:cxn modelId="{13671F76-2ED0-45C9-B606-931D9FB1C7E6}" type="presParOf" srcId="{B4A50521-34A4-4920-9874-5580B06E3C20}" destId="{EE7BE76A-7AE5-463A-B30D-F6A21EF368AA}" srcOrd="8" destOrd="0" presId="urn:microsoft.com/office/officeart/2005/8/layout/vProcess5"/>
    <dgm:cxn modelId="{4DCA5EF8-ACEB-4130-B287-350E7606160E}" type="presParOf" srcId="{B4A50521-34A4-4920-9874-5580B06E3C20}" destId="{C49707D1-9083-493B-A09B-CBB8D7F14140}" srcOrd="9" destOrd="0" presId="urn:microsoft.com/office/officeart/2005/8/layout/vProcess5"/>
    <dgm:cxn modelId="{1DCDF3A1-7712-4146-B5A9-A1B0730E6E07}" type="presParOf" srcId="{B4A50521-34A4-4920-9874-5580B06E3C20}" destId="{7D59B976-0E8B-4996-8D98-A855107DB2B6}" srcOrd="10" destOrd="0" presId="urn:microsoft.com/office/officeart/2005/8/layout/vProcess5"/>
    <dgm:cxn modelId="{38267815-DCAC-420E-B9A1-F495E92FA781}" type="presParOf" srcId="{B4A50521-34A4-4920-9874-5580B06E3C20}" destId="{0E339CF2-EF8B-4489-B13B-B8A9A6F156EC}" srcOrd="11" destOrd="0" presId="urn:microsoft.com/office/officeart/2005/8/layout/vProcess5"/>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53269C-E6E1-438F-A1C6-2EB01DED87F2}">
      <dsp:nvSpPr>
        <dsp:cNvPr id="0" name=""/>
        <dsp:cNvSpPr/>
      </dsp:nvSpPr>
      <dsp:spPr>
        <a:xfrm>
          <a:off x="735986" y="0"/>
          <a:ext cx="2566627" cy="1131490"/>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Galileo created a refractor-type telescope.</a:t>
          </a:r>
          <a:endParaRPr lang="en-US" sz="1800" kern="1200" dirty="0"/>
        </a:p>
      </dsp:txBody>
      <dsp:txXfrm>
        <a:off x="735986" y="0"/>
        <a:ext cx="2566627" cy="1131490"/>
      </dsp:txXfrm>
    </dsp:sp>
    <dsp:sp modelId="{FB6FFCB8-ED33-49DF-894A-C54AF57FACA7}">
      <dsp:nvSpPr>
        <dsp:cNvPr id="0" name=""/>
        <dsp:cNvSpPr/>
      </dsp:nvSpPr>
      <dsp:spPr>
        <a:xfrm rot="5400000">
          <a:off x="1807145" y="1159778"/>
          <a:ext cx="424309" cy="509170"/>
        </a:xfrm>
        <a:prstGeom prst="rightArrow">
          <a:avLst>
            <a:gd name="adj1" fmla="val 60000"/>
            <a:gd name="adj2" fmla="val 50000"/>
          </a:avLst>
        </a:prstGeom>
        <a:solidFill>
          <a:schemeClr val="dk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807145" y="1159778"/>
        <a:ext cx="424309" cy="509170"/>
      </dsp:txXfrm>
    </dsp:sp>
    <dsp:sp modelId="{1AD56DA7-A427-4A44-B325-C8ED1A361071}">
      <dsp:nvSpPr>
        <dsp:cNvPr id="0" name=""/>
        <dsp:cNvSpPr/>
      </dsp:nvSpPr>
      <dsp:spPr>
        <a:xfrm>
          <a:off x="735986" y="1697236"/>
          <a:ext cx="2566627" cy="1131490"/>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Galileo used convergent objective lens, and a divergent eyepiece lens. </a:t>
          </a:r>
          <a:endParaRPr lang="en-US" sz="1800" kern="1200" dirty="0"/>
        </a:p>
      </dsp:txBody>
      <dsp:txXfrm>
        <a:off x="735986" y="1697236"/>
        <a:ext cx="2566627" cy="1131490"/>
      </dsp:txXfrm>
    </dsp:sp>
    <dsp:sp modelId="{A8772B7C-0F22-487B-9F27-799D7CCAF80F}">
      <dsp:nvSpPr>
        <dsp:cNvPr id="0" name=""/>
        <dsp:cNvSpPr/>
      </dsp:nvSpPr>
      <dsp:spPr>
        <a:xfrm rot="5400000">
          <a:off x="1807145" y="2857014"/>
          <a:ext cx="424309" cy="509170"/>
        </a:xfrm>
        <a:prstGeom prst="rightArrow">
          <a:avLst>
            <a:gd name="adj1" fmla="val 60000"/>
            <a:gd name="adj2" fmla="val 50000"/>
          </a:avLst>
        </a:prstGeom>
        <a:solidFill>
          <a:schemeClr val="dk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807145" y="2857014"/>
        <a:ext cx="424309" cy="509170"/>
      </dsp:txXfrm>
    </dsp:sp>
    <dsp:sp modelId="{8AE17290-3DC9-4A8E-A015-1A345611AA36}">
      <dsp:nvSpPr>
        <dsp:cNvPr id="0" name=""/>
        <dsp:cNvSpPr/>
      </dsp:nvSpPr>
      <dsp:spPr>
        <a:xfrm>
          <a:off x="735986" y="3394472"/>
          <a:ext cx="2566627" cy="1131490"/>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These two lenses allow the scope to gather more light than the eye would. </a:t>
          </a:r>
          <a:endParaRPr lang="en-US" sz="1800" kern="1200" dirty="0"/>
        </a:p>
      </dsp:txBody>
      <dsp:txXfrm>
        <a:off x="735986" y="3394472"/>
        <a:ext cx="2566627" cy="113149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90D1C7-9FCC-4B7A-96F6-B63DCEE02315}" type="datetimeFigureOut">
              <a:rPr lang="en-US" smtClean="0"/>
              <a:pPr/>
              <a:t>4/14/2010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585BF8-95B5-49CB-81F8-F590616E65F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585BF8-95B5-49CB-81F8-F590616E65F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585BF8-95B5-49CB-81F8-F590616E65F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585BF8-95B5-49CB-81F8-F590616E65F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585BF8-95B5-49CB-81F8-F590616E65F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585BF8-95B5-49CB-81F8-F590616E65F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585BF8-95B5-49CB-81F8-F590616E65F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585BF8-95B5-49CB-81F8-F590616E65F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585BF8-95B5-49CB-81F8-F590616E65F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585BF8-95B5-49CB-81F8-F590616E65F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585BF8-95B5-49CB-81F8-F590616E65F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585BF8-95B5-49CB-81F8-F590616E65F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585BF8-95B5-49CB-81F8-F590616E65F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585BF8-95B5-49CB-81F8-F590616E65F1}"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585BF8-95B5-49CB-81F8-F590616E65F1}"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585BF8-95B5-49CB-81F8-F590616E65F1}"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585BF8-95B5-49CB-81F8-F590616E65F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585BF8-95B5-49CB-81F8-F590616E65F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585BF8-95B5-49CB-81F8-F590616E65F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585BF8-95B5-49CB-81F8-F590616E65F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585BF8-95B5-49CB-81F8-F590616E65F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585BF8-95B5-49CB-81F8-F590616E65F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585BF8-95B5-49CB-81F8-F590616E65F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885F38-9E3B-4D2C-9A10-1F233CA34890}" type="datetimeFigureOut">
              <a:rPr lang="en-US" smtClean="0"/>
              <a:pPr/>
              <a:t>4/14/2010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F7C12-0925-4B6F-A03A-792A9546D3E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885F38-9E3B-4D2C-9A10-1F233CA34890}" type="datetimeFigureOut">
              <a:rPr lang="en-US" smtClean="0"/>
              <a:pPr/>
              <a:t>4/14/2010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F7C12-0925-4B6F-A03A-792A9546D3E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885F38-9E3B-4D2C-9A10-1F233CA34890}" type="datetimeFigureOut">
              <a:rPr lang="en-US" smtClean="0"/>
              <a:pPr/>
              <a:t>4/14/2010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F7C12-0925-4B6F-A03A-792A9546D3E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885F38-9E3B-4D2C-9A10-1F233CA34890}" type="datetimeFigureOut">
              <a:rPr lang="en-US" smtClean="0"/>
              <a:pPr/>
              <a:t>4/14/2010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F7C12-0925-4B6F-A03A-792A9546D3E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885F38-9E3B-4D2C-9A10-1F233CA34890}" type="datetimeFigureOut">
              <a:rPr lang="en-US" smtClean="0"/>
              <a:pPr/>
              <a:t>4/14/2010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F7C12-0925-4B6F-A03A-792A9546D3E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885F38-9E3B-4D2C-9A10-1F233CA34890}" type="datetimeFigureOut">
              <a:rPr lang="en-US" smtClean="0"/>
              <a:pPr/>
              <a:t>4/14/2010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F7C12-0925-4B6F-A03A-792A9546D3E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885F38-9E3B-4D2C-9A10-1F233CA34890}" type="datetimeFigureOut">
              <a:rPr lang="en-US" smtClean="0"/>
              <a:pPr/>
              <a:t>4/14/2010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8F7C12-0925-4B6F-A03A-792A9546D3E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885F38-9E3B-4D2C-9A10-1F233CA34890}" type="datetimeFigureOut">
              <a:rPr lang="en-US" smtClean="0"/>
              <a:pPr/>
              <a:t>4/14/2010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8F7C12-0925-4B6F-A03A-792A9546D3E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885F38-9E3B-4D2C-9A10-1F233CA34890}" type="datetimeFigureOut">
              <a:rPr lang="en-US" smtClean="0"/>
              <a:pPr/>
              <a:t>4/14/2010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8F7C12-0925-4B6F-A03A-792A9546D3E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85F38-9E3B-4D2C-9A10-1F233CA34890}" type="datetimeFigureOut">
              <a:rPr lang="en-US" smtClean="0"/>
              <a:pPr/>
              <a:t>4/14/2010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F7C12-0925-4B6F-A03A-792A9546D3E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85F38-9E3B-4D2C-9A10-1F233CA34890}" type="datetimeFigureOut">
              <a:rPr lang="en-US" smtClean="0"/>
              <a:pPr/>
              <a:t>4/14/2010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F7C12-0925-4B6F-A03A-792A9546D3E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885F38-9E3B-4D2C-9A10-1F233CA34890}" type="datetimeFigureOut">
              <a:rPr lang="en-US" smtClean="0"/>
              <a:pPr/>
              <a:t>4/14/2010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F7C12-0925-4B6F-A03A-792A9546D3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videos.howstuffworks.com/howstuffworks/15-how-pendulum-clocks-work-video.htm" TargetMode="Externa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9.jpeg"/><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1.jpeg"/><Relationship Id="rId7" Type="http://schemas.openxmlformats.org/officeDocument/2006/relationships/diagramQuickStyle" Target="../diagrams/quickStyle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2.jpeg"/><Relationship Id="rId9" Type="http://schemas.microsoft.com/office/2007/relationships/diagramDrawing" Target="../diagrams/drawing3.xml"/></Relationships>
</file>

<file path=ppt/slides/_rels/slide16.xml.rels><?xml version="1.0" encoding="UTF-8" standalone="yes"?>
<Relationships xmlns="http://schemas.openxmlformats.org/package/2006/relationships"><Relationship Id="rId3" Type="http://schemas.openxmlformats.org/officeDocument/2006/relationships/hyperlink" Target="http://donegal.schoolwires.com/145020810183729813/lib/145020810183729813/galileos_experiment.gi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video.google.com/videoplay?docid=6926891572259784994" TargetMode="External"/><Relationship Id="rId4" Type="http://schemas.openxmlformats.org/officeDocument/2006/relationships/image" Target="../media/image23.gif"/></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endex.com/gf/buildings/ltpisa/ltpnews/physnews1.htm"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hyperlink" Target="http://galileo.rice.edu/galileo.html" TargetMode="External"/><Relationship Id="rId4" Type="http://schemas.openxmlformats.org/officeDocument/2006/relationships/hyperlink" Target="http://muse.tau.ac.il/museum/galileo/galileo_low_of_fall.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6.gif"/><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5000" b="-1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ln w="18415" cmpd="sng">
                  <a:solidFill>
                    <a:srgbClr val="FFFFFF"/>
                  </a:solidFill>
                  <a:prstDash val="solid"/>
                </a:ln>
                <a:solidFill>
                  <a:schemeClr val="bg1">
                    <a:lumMod val="75000"/>
                  </a:schemeClr>
                </a:solidFill>
                <a:effectLst>
                  <a:outerShdw blurRad="63500" dir="3600000" algn="tl" rotWithShape="0">
                    <a:srgbClr val="000000">
                      <a:alpha val="70000"/>
                    </a:srgbClr>
                  </a:outerShdw>
                </a:effectLst>
              </a:rPr>
              <a:t>By: Daniel Rosenstein, Lauren Dougherty, Michael Wexler, Monique Mottler and Nicholas Cacciola</a:t>
            </a:r>
            <a:endParaRPr lang="en-US" dirty="0">
              <a:ln w="18415" cmpd="sng">
                <a:solidFill>
                  <a:srgbClr val="FFFFFF"/>
                </a:solidFill>
                <a:prstDash val="solid"/>
              </a:ln>
              <a:solidFill>
                <a:schemeClr val="bg1">
                  <a:lumMod val="75000"/>
                </a:schemeClr>
              </a:solidFill>
              <a:effectLst>
                <a:outerShdw blurRad="63500" dir="3600000" algn="tl" rotWithShape="0">
                  <a:srgbClr val="000000">
                    <a:alpha val="70000"/>
                  </a:srgbClr>
                </a:outerShdw>
              </a:effectLst>
            </a:endParaRPr>
          </a:p>
        </p:txBody>
      </p:sp>
      <p:sp>
        <p:nvSpPr>
          <p:cNvPr id="4" name="Rectangle 3"/>
          <p:cNvSpPr/>
          <p:nvPr/>
        </p:nvSpPr>
        <p:spPr>
          <a:xfrm>
            <a:off x="0" y="914400"/>
            <a:ext cx="9217395" cy="2308324"/>
          </a:xfrm>
          <a:prstGeom prst="rect">
            <a:avLst/>
          </a:prstGeom>
          <a:noFill/>
          <a:scene3d>
            <a:camera prst="orthographicFront">
              <a:rot lat="21445438" lon="886933" rev="879946"/>
            </a:camera>
            <a:lightRig rig="threePt" dir="t"/>
          </a:scene3d>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800" b="1"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itchFamily="34" charset="0"/>
              </a:rPr>
              <a:t>The life and discoveries </a:t>
            </a:r>
          </a:p>
          <a:p>
            <a:pPr algn="ctr"/>
            <a:r>
              <a:rPr lang="en-US" sz="4800" b="1"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itchFamily="34" charset="0"/>
              </a:rPr>
              <a:t>Of Galileo Galilei </a:t>
            </a:r>
            <a:endParaRPr lang="en-US" sz="4800" b="1"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itchFamily="34" charset="0"/>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tx1"/>
            </a:gs>
            <a:gs pos="50000">
              <a:schemeClr val="bg1"/>
            </a:gs>
            <a:gs pos="100000">
              <a:schemeClr val="tx1">
                <a:lumMod val="95000"/>
                <a:lumOff val="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Box 2"/>
          <p:cNvSpPr txBox="1"/>
          <p:nvPr/>
        </p:nvSpPr>
        <p:spPr>
          <a:xfrm>
            <a:off x="457200" y="2133600"/>
            <a:ext cx="3352800" cy="3447098"/>
          </a:xfrm>
          <a:prstGeom prst="rect">
            <a:avLst/>
          </a:prstGeom>
          <a:noFill/>
        </p:spPr>
        <p:txBody>
          <a:bodyPr wrap="square" rtlCol="0">
            <a:spAutoFit/>
          </a:bodyPr>
          <a:lstStyle/>
          <a:p>
            <a:pPr>
              <a:buFont typeface="Arial" pitchFamily="34" charset="0"/>
              <a:buChar char="•"/>
            </a:pPr>
            <a:r>
              <a:rPr lang="en-US" dirty="0" smtClean="0"/>
              <a:t> </a:t>
            </a:r>
            <a:r>
              <a:rPr lang="en-US" sz="2000" dirty="0" smtClean="0">
                <a:latin typeface="Cooper Black" pitchFamily="18" charset="0"/>
              </a:rPr>
              <a:t>Galileo was also  the first person to discover the rings around Saturn. </a:t>
            </a:r>
          </a:p>
          <a:p>
            <a:pPr>
              <a:buFont typeface="Arial" pitchFamily="34" charset="0"/>
              <a:buChar char="•"/>
            </a:pPr>
            <a:r>
              <a:rPr lang="en-US" sz="2000" dirty="0" smtClean="0">
                <a:latin typeface="Cooper Black" pitchFamily="18" charset="0"/>
              </a:rPr>
              <a:t>First he mistook them to be two planets rotating amongst themselves, but seeing their different patterns confused him. </a:t>
            </a:r>
          </a:p>
          <a:p>
            <a:pPr>
              <a:buFont typeface="Arial" pitchFamily="34" charset="0"/>
              <a:buChar char="•"/>
            </a:pPr>
            <a:endParaRPr lang="en-US" dirty="0"/>
          </a:p>
        </p:txBody>
      </p:sp>
      <p:pic>
        <p:nvPicPr>
          <p:cNvPr id="2050" name="Picture 5"/>
          <p:cNvPicPr>
            <a:picLocks noChangeAspect="1" noChangeArrowheads="1"/>
          </p:cNvPicPr>
          <p:nvPr/>
        </p:nvPicPr>
        <p:blipFill>
          <a:blip r:embed="rId3" cstate="print"/>
          <a:srcRect/>
          <a:stretch>
            <a:fillRect/>
          </a:stretch>
        </p:blipFill>
        <p:spPr bwMode="auto">
          <a:xfrm>
            <a:off x="4291012" y="1813236"/>
            <a:ext cx="3709988" cy="1768164"/>
          </a:xfrm>
          <a:prstGeom prst="rect">
            <a:avLst/>
          </a:prstGeom>
          <a:noFill/>
          <a:ln w="9525">
            <a:noFill/>
            <a:miter lim="800000"/>
            <a:headEnd/>
            <a:tailEnd/>
          </a:ln>
        </p:spPr>
      </p:pic>
      <p:pic>
        <p:nvPicPr>
          <p:cNvPr id="2051" name="Picture 6"/>
          <p:cNvPicPr>
            <a:picLocks noChangeAspect="1" noChangeArrowheads="1"/>
          </p:cNvPicPr>
          <p:nvPr/>
        </p:nvPicPr>
        <p:blipFill>
          <a:blip r:embed="rId4" cstate="print"/>
          <a:srcRect/>
          <a:stretch>
            <a:fillRect/>
          </a:stretch>
        </p:blipFill>
        <p:spPr bwMode="auto">
          <a:xfrm>
            <a:off x="3962400" y="4953000"/>
            <a:ext cx="3124200" cy="1469118"/>
          </a:xfrm>
          <a:prstGeom prst="rect">
            <a:avLst/>
          </a:prstGeom>
          <a:noFill/>
          <a:ln w="9525">
            <a:noFill/>
            <a:miter lim="800000"/>
            <a:headEnd/>
            <a:tailEnd/>
          </a:ln>
        </p:spPr>
      </p:pic>
      <p:sp>
        <p:nvSpPr>
          <p:cNvPr id="6" name="TextBox 5"/>
          <p:cNvSpPr txBox="1"/>
          <p:nvPr/>
        </p:nvSpPr>
        <p:spPr>
          <a:xfrm>
            <a:off x="4800600" y="3810000"/>
            <a:ext cx="3200400" cy="646331"/>
          </a:xfrm>
          <a:prstGeom prst="rect">
            <a:avLst/>
          </a:prstGeom>
          <a:noFill/>
        </p:spPr>
        <p:txBody>
          <a:bodyPr wrap="square" rtlCol="0">
            <a:spAutoFit/>
          </a:bodyPr>
          <a:lstStyle/>
          <a:p>
            <a:r>
              <a:rPr lang="en-US" dirty="0" smtClean="0">
                <a:latin typeface="Cooper Black" pitchFamily="18" charset="0"/>
              </a:rPr>
              <a:t>*Galileo’s Sketches of the Rings of Saturn. </a:t>
            </a:r>
            <a:endParaRPr lang="en-US" dirty="0">
              <a:latin typeface="Cooper Black" pitchFamily="18" charset="0"/>
            </a:endParaRPr>
          </a:p>
        </p:txBody>
      </p:sp>
      <p:sp>
        <p:nvSpPr>
          <p:cNvPr id="7" name="Rectangle 6"/>
          <p:cNvSpPr/>
          <p:nvPr/>
        </p:nvSpPr>
        <p:spPr>
          <a:xfrm>
            <a:off x="1600200" y="381000"/>
            <a:ext cx="5896166"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 Rings of Saturn </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2000"/>
            <a:lum/>
          </a:blip>
          <a:srcRect/>
          <a:stretch>
            <a:fillRect l="-14000" r="-1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828800"/>
            <a:ext cx="4038600" cy="4525963"/>
          </a:xfrm>
        </p:spPr>
        <p:txBody>
          <a:bodyPr>
            <a:normAutofit fontScale="85000" lnSpcReduction="20000"/>
          </a:bodyPr>
          <a:lstStyle/>
          <a:p>
            <a:r>
              <a:rPr lang="en-US" dirty="0" smtClean="0"/>
              <a:t>Galileo observed sun spots, lunar mountains, and craters on both the Sun and the Moon. </a:t>
            </a:r>
          </a:p>
          <a:p>
            <a:r>
              <a:rPr lang="en-US" dirty="0" smtClean="0"/>
              <a:t>These observations conflicted with the previous notions of Aristotle that the Sun, Moon and other ‘heavenly bodies’ were perfect – they were rough like Earth. </a:t>
            </a:r>
          </a:p>
          <a:p>
            <a:endParaRPr lang="en-US" dirty="0"/>
          </a:p>
        </p:txBody>
      </p:sp>
      <p:pic>
        <p:nvPicPr>
          <p:cNvPr id="3077" name="Picture 7"/>
          <p:cNvPicPr>
            <a:picLocks noChangeAspect="1" noChangeArrowheads="1"/>
          </p:cNvPicPr>
          <p:nvPr/>
        </p:nvPicPr>
        <p:blipFill>
          <a:blip r:embed="rId4" cstate="print"/>
          <a:srcRect/>
          <a:stretch>
            <a:fillRect/>
          </a:stretch>
        </p:blipFill>
        <p:spPr bwMode="auto">
          <a:xfrm>
            <a:off x="228600" y="2819400"/>
            <a:ext cx="2847975" cy="3807453"/>
          </a:xfrm>
          <a:prstGeom prst="rect">
            <a:avLst/>
          </a:prstGeom>
          <a:noFill/>
          <a:ln w="9525">
            <a:noFill/>
            <a:miter lim="800000"/>
            <a:headEnd/>
            <a:tailEnd/>
          </a:ln>
        </p:spPr>
      </p:pic>
      <p:sp>
        <p:nvSpPr>
          <p:cNvPr id="8" name="TextBox 7"/>
          <p:cNvSpPr txBox="1"/>
          <p:nvPr/>
        </p:nvSpPr>
        <p:spPr>
          <a:xfrm>
            <a:off x="3124200" y="3200400"/>
            <a:ext cx="1066800" cy="1200329"/>
          </a:xfrm>
          <a:prstGeom prst="rect">
            <a:avLst/>
          </a:prstGeom>
          <a:noFill/>
        </p:spPr>
        <p:txBody>
          <a:bodyPr wrap="square" rtlCol="0">
            <a:spAutoFit/>
          </a:bodyPr>
          <a:lstStyle/>
          <a:p>
            <a:r>
              <a:rPr lang="en-US" dirty="0" smtClean="0"/>
              <a:t>Galileo’s Drawings of the Moon</a:t>
            </a:r>
          </a:p>
        </p:txBody>
      </p:sp>
      <p:sp>
        <p:nvSpPr>
          <p:cNvPr id="9" name="Rectangle 8"/>
          <p:cNvSpPr/>
          <p:nvPr/>
        </p:nvSpPr>
        <p:spPr>
          <a:xfrm>
            <a:off x="609600" y="685800"/>
            <a:ext cx="7881261"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Observations of the Moon </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50000"/>
              </a:schemeClr>
            </a:gs>
            <a:gs pos="50000">
              <a:schemeClr val="bg1">
                <a:lumMod val="75000"/>
              </a:schemeClr>
            </a:gs>
            <a:gs pos="100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5486400"/>
            <a:ext cx="4800600" cy="1143000"/>
          </a:xfrm>
        </p:spPr>
        <p:txBody>
          <a:bodyPr>
            <a:normAutofit/>
          </a:bodyPr>
          <a:lstStyle/>
          <a:p>
            <a:r>
              <a:rPr lang="en-US" sz="6600" dirty="0" smtClean="0">
                <a:latin typeface="Gloucester MT Extra Condensed" pitchFamily="18" charset="0"/>
              </a:rPr>
              <a:t>The Pendulum </a:t>
            </a:r>
            <a:endParaRPr lang="en-US" sz="6600" dirty="0">
              <a:latin typeface="Gloucester MT Extra Condensed" pitchFamily="18" charset="0"/>
            </a:endParaRPr>
          </a:p>
        </p:txBody>
      </p:sp>
      <p:pic>
        <p:nvPicPr>
          <p:cNvPr id="5122" name="Picture 2" descr="http://www.lindsaycarroll.com/meccano/clocks/galileo/Galileo%27s_Pendulum.jpg"/>
          <p:cNvPicPr>
            <a:picLocks noChangeAspect="1" noChangeArrowheads="1"/>
          </p:cNvPicPr>
          <p:nvPr/>
        </p:nvPicPr>
        <p:blipFill>
          <a:blip r:embed="rId3" cstate="print"/>
          <a:srcRect/>
          <a:stretch>
            <a:fillRect/>
          </a:stretch>
        </p:blipFill>
        <p:spPr bwMode="auto">
          <a:xfrm>
            <a:off x="5029200" y="685800"/>
            <a:ext cx="3886582" cy="5791200"/>
          </a:xfrm>
          <a:prstGeom prst="rect">
            <a:avLst/>
          </a:prstGeom>
          <a:noFill/>
        </p:spPr>
      </p:pic>
      <p:sp>
        <p:nvSpPr>
          <p:cNvPr id="4" name="TextBox 3"/>
          <p:cNvSpPr txBox="1"/>
          <p:nvPr/>
        </p:nvSpPr>
        <p:spPr>
          <a:xfrm>
            <a:off x="457200" y="152400"/>
            <a:ext cx="3810000" cy="2954655"/>
          </a:xfrm>
          <a:prstGeom prst="rect">
            <a:avLst/>
          </a:prstGeom>
          <a:noFill/>
        </p:spPr>
        <p:txBody>
          <a:bodyPr wrap="square" rtlCol="0">
            <a:spAutoFit/>
          </a:bodyPr>
          <a:lstStyle/>
          <a:p>
            <a:pPr>
              <a:buFont typeface="Arial" pitchFamily="34" charset="0"/>
              <a:buChar char="•"/>
            </a:pPr>
            <a:r>
              <a:rPr lang="en-US" dirty="0" smtClean="0"/>
              <a:t> </a:t>
            </a:r>
            <a:r>
              <a:rPr lang="en-US" sz="2400" dirty="0" smtClean="0">
                <a:latin typeface="Agency FB" pitchFamily="34" charset="0"/>
              </a:rPr>
              <a:t>What is a Pendulum?</a:t>
            </a:r>
          </a:p>
          <a:p>
            <a:pPr lvl="1">
              <a:buFont typeface="Arial" pitchFamily="34" charset="0"/>
              <a:buChar char="•"/>
            </a:pPr>
            <a:r>
              <a:rPr lang="en-US" sz="2400" dirty="0" smtClean="0">
                <a:latin typeface="Agency FB" pitchFamily="34" charset="0"/>
              </a:rPr>
              <a:t>A Pendulum is something hanging from a fixed point which, when pulled back and released, is free to swing down by force of gravity and then out and up because of its</a:t>
            </a:r>
            <a:r>
              <a:rPr lang="en-US" sz="2400" b="1" dirty="0" smtClean="0">
                <a:latin typeface="Agency FB" pitchFamily="34" charset="0"/>
              </a:rPr>
              <a:t> inertia.</a:t>
            </a:r>
            <a:endParaRPr lang="en-US" sz="2400" dirty="0" smtClean="0">
              <a:latin typeface="Agency FB" pitchFamily="34" charset="0"/>
            </a:endParaRPr>
          </a:p>
          <a:p>
            <a:pPr lvl="1">
              <a:buFont typeface="Arial" pitchFamily="34" charset="0"/>
              <a:buChar char="•"/>
            </a:pPr>
            <a:endParaRPr lang="en-US" dirty="0"/>
          </a:p>
        </p:txBody>
      </p:sp>
      <p:sp>
        <p:nvSpPr>
          <p:cNvPr id="5" name="TextBox 4"/>
          <p:cNvSpPr txBox="1"/>
          <p:nvPr/>
        </p:nvSpPr>
        <p:spPr>
          <a:xfrm>
            <a:off x="609600" y="2819400"/>
            <a:ext cx="3657600" cy="1846659"/>
          </a:xfrm>
          <a:prstGeom prst="rect">
            <a:avLst/>
          </a:prstGeom>
          <a:noFill/>
        </p:spPr>
        <p:txBody>
          <a:bodyPr wrap="square" rtlCol="0">
            <a:spAutoFit/>
          </a:bodyPr>
          <a:lstStyle/>
          <a:p>
            <a:pPr marL="0" lvl="1"/>
            <a:r>
              <a:rPr lang="en-US" sz="2400" b="1" dirty="0" smtClean="0">
                <a:latin typeface="Agency FB" pitchFamily="34" charset="0"/>
              </a:rPr>
              <a:t>Inertia:</a:t>
            </a:r>
            <a:r>
              <a:rPr lang="en-US" sz="2400" dirty="0" smtClean="0">
                <a:latin typeface="Agency FB" pitchFamily="34" charset="0"/>
              </a:rPr>
              <a:t> means that bodies in motion, will stay in motion; bodies at rest, will stay at rest, unless acted on by an outside force.</a:t>
            </a:r>
          </a:p>
          <a:p>
            <a:endParaRPr lang="en-US" dirty="0"/>
          </a:p>
        </p:txBody>
      </p:sp>
      <p:sp>
        <p:nvSpPr>
          <p:cNvPr id="6" name="TextBox 5"/>
          <p:cNvSpPr txBox="1"/>
          <p:nvPr/>
        </p:nvSpPr>
        <p:spPr>
          <a:xfrm>
            <a:off x="228600" y="4419600"/>
            <a:ext cx="4419600" cy="1200329"/>
          </a:xfrm>
          <a:prstGeom prst="rect">
            <a:avLst/>
          </a:prstGeom>
          <a:noFill/>
        </p:spPr>
        <p:txBody>
          <a:bodyPr wrap="square" rtlCol="0">
            <a:spAutoFit/>
          </a:bodyPr>
          <a:lstStyle/>
          <a:p>
            <a:pPr lvl="0"/>
            <a:r>
              <a:rPr lang="en-US" dirty="0" smtClean="0">
                <a:latin typeface="Agency FB" pitchFamily="34" charset="0"/>
              </a:rPr>
              <a:t>How does a </a:t>
            </a:r>
            <a:r>
              <a:rPr lang="en-US" u="sng" dirty="0" smtClean="0">
                <a:latin typeface="Agency FB" pitchFamily="34" charset="0"/>
                <a:hlinkClick r:id="rId4"/>
              </a:rPr>
              <a:t>Pendulum Clock</a:t>
            </a:r>
            <a:r>
              <a:rPr lang="en-US" dirty="0" smtClean="0">
                <a:latin typeface="Agency FB" pitchFamily="34" charset="0"/>
              </a:rPr>
              <a:t> Work?</a:t>
            </a:r>
          </a:p>
          <a:p>
            <a:pPr lvl="1"/>
            <a:r>
              <a:rPr lang="en-US" dirty="0" smtClean="0">
                <a:latin typeface="Agency FB" pitchFamily="34" charset="0"/>
              </a:rPr>
              <a:t>(http://videos.howstuffworks.com/howstuffworks/15-how-pendulum-clocks-work-video.htm)</a:t>
            </a:r>
          </a:p>
          <a:p>
            <a:endParaRPr lang="en-US" dirty="0"/>
          </a:p>
        </p:txBody>
      </p:sp>
    </p:spTree>
  </p:cSld>
  <p:clrMapOvr>
    <a:masterClrMapping/>
  </p:clrMapOvr>
  <p:transition>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graphicFrame>
        <p:nvGraphicFramePr>
          <p:cNvPr id="4" name="Diagram 3"/>
          <p:cNvGraphicFramePr/>
          <p:nvPr/>
        </p:nvGraphicFramePr>
        <p:xfrm>
          <a:off x="609600" y="990601"/>
          <a:ext cx="7696200" cy="5867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p:cNvSpPr/>
          <p:nvPr/>
        </p:nvSpPr>
        <p:spPr>
          <a:xfrm>
            <a:off x="685800" y="381000"/>
            <a:ext cx="7848600" cy="923330"/>
          </a:xfrm>
          <a:prstGeom prst="rect">
            <a:avLst/>
          </a:prstGeom>
          <a:noFill/>
        </p:spPr>
        <p:txBody>
          <a:bodyPr wrap="squar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Pendulum Experiments </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ransition>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0"/>
              </a:schemeClr>
            </a:gs>
            <a:gs pos="50000">
              <a:schemeClr val="accent2">
                <a:lumMod val="75000"/>
              </a:schemeClr>
            </a:gs>
            <a:gs pos="100000">
              <a:schemeClr val="accent2">
                <a:lumMod val="40000"/>
                <a:lumOff val="6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extBox 1"/>
          <p:cNvSpPr txBox="1"/>
          <p:nvPr/>
        </p:nvSpPr>
        <p:spPr>
          <a:xfrm>
            <a:off x="762000" y="304800"/>
            <a:ext cx="7696200" cy="707886"/>
          </a:xfrm>
          <a:prstGeom prst="rect">
            <a:avLst/>
          </a:prstGeom>
          <a:noFill/>
        </p:spPr>
        <p:txBody>
          <a:bodyPr wrap="square" rtlCol="0">
            <a:spAutoFit/>
          </a:bodyPr>
          <a:lstStyle/>
          <a:p>
            <a:r>
              <a:rPr lang="en-US" sz="4000" dirty="0" smtClean="0">
                <a:solidFill>
                  <a:schemeClr val="bg1"/>
                </a:solidFill>
                <a:latin typeface="Stencil" pitchFamily="82" charset="0"/>
              </a:rPr>
              <a:t>Pendulum Conclusions</a:t>
            </a:r>
            <a:endParaRPr lang="en-US" sz="4000" dirty="0">
              <a:solidFill>
                <a:schemeClr val="bg1"/>
              </a:solidFill>
              <a:latin typeface="Stencil" pitchFamily="82" charset="0"/>
            </a:endParaRPr>
          </a:p>
        </p:txBody>
      </p:sp>
      <p:sp>
        <p:nvSpPr>
          <p:cNvPr id="3" name="TextBox 2"/>
          <p:cNvSpPr txBox="1"/>
          <p:nvPr/>
        </p:nvSpPr>
        <p:spPr>
          <a:xfrm>
            <a:off x="685800" y="1143000"/>
            <a:ext cx="4572000" cy="5016758"/>
          </a:xfrm>
          <a:prstGeom prst="rect">
            <a:avLst/>
          </a:prstGeom>
          <a:noFill/>
        </p:spPr>
        <p:txBody>
          <a:bodyPr wrap="square" rtlCol="0">
            <a:spAutoFit/>
          </a:bodyPr>
          <a:lstStyle/>
          <a:p>
            <a:pPr>
              <a:buFont typeface="Arial" pitchFamily="34" charset="0"/>
              <a:buChar char="•"/>
            </a:pPr>
            <a:r>
              <a:rPr lang="en-US" sz="2000" b="1" dirty="0" smtClean="0">
                <a:solidFill>
                  <a:schemeClr val="bg1"/>
                </a:solidFill>
                <a:latin typeface="Arial Narrow" pitchFamily="34" charset="0"/>
              </a:rPr>
              <a:t>While Galileo’s Pendulum Experiments were insightful, they were not 100% correct.</a:t>
            </a:r>
          </a:p>
          <a:p>
            <a:pPr lvl="1">
              <a:buFont typeface="Arial" pitchFamily="34" charset="0"/>
              <a:buChar char="•"/>
            </a:pPr>
            <a:r>
              <a:rPr lang="en-US" sz="2000" b="1" dirty="0" smtClean="0">
                <a:solidFill>
                  <a:schemeClr val="bg1"/>
                </a:solidFill>
                <a:latin typeface="Arial Narrow" pitchFamily="34" charset="0"/>
              </a:rPr>
              <a:t>Galileo did not consider Friction</a:t>
            </a:r>
          </a:p>
          <a:p>
            <a:pPr lvl="1">
              <a:buFont typeface="Arial" pitchFamily="34" charset="0"/>
              <a:buChar char="•"/>
            </a:pPr>
            <a:r>
              <a:rPr lang="en-US" sz="2000" b="1" dirty="0" smtClean="0">
                <a:solidFill>
                  <a:schemeClr val="bg1"/>
                </a:solidFill>
                <a:latin typeface="Arial Narrow" pitchFamily="34" charset="0"/>
              </a:rPr>
              <a:t>For example: If you move a pendulum to an angle of 60 degrees, within a short number of cycles the pendulum will not extend beyond an angle of 20 degrees because of the friction. Because Galileo measured a large number of cycles, he thought that this law held true for larger angles too</a:t>
            </a:r>
          </a:p>
          <a:p>
            <a:pPr lvl="1">
              <a:buFont typeface="Arial" pitchFamily="34" charset="0"/>
              <a:buChar char="•"/>
            </a:pPr>
            <a:r>
              <a:rPr lang="en-US" sz="2000" b="1" dirty="0" smtClean="0">
                <a:solidFill>
                  <a:schemeClr val="bg1"/>
                </a:solidFill>
                <a:latin typeface="Arial Narrow" pitchFamily="34" charset="0"/>
              </a:rPr>
              <a:t>Galileo discovered that the periods of smaller angles were constant and assumed that this was correct for every angle, an assumption which we now know to be wrong. </a:t>
            </a:r>
          </a:p>
        </p:txBody>
      </p:sp>
      <p:sp>
        <p:nvSpPr>
          <p:cNvPr id="4" name="TextBox 3"/>
          <p:cNvSpPr txBox="1"/>
          <p:nvPr/>
        </p:nvSpPr>
        <p:spPr>
          <a:xfrm>
            <a:off x="4038600" y="6019800"/>
            <a:ext cx="3657600" cy="523220"/>
          </a:xfrm>
          <a:prstGeom prst="rect">
            <a:avLst/>
          </a:prstGeom>
          <a:noFill/>
        </p:spPr>
        <p:txBody>
          <a:bodyPr wrap="square" rtlCol="0">
            <a:spAutoFit/>
          </a:bodyPr>
          <a:lstStyle/>
          <a:p>
            <a:r>
              <a:rPr lang="en-US" sz="2800" dirty="0" smtClean="0">
                <a:solidFill>
                  <a:schemeClr val="bg1"/>
                </a:solidFill>
                <a:latin typeface="Stencil" pitchFamily="82" charset="0"/>
              </a:rPr>
              <a:t>*AIR = FRICTION</a:t>
            </a:r>
            <a:endParaRPr lang="en-US" sz="2800" dirty="0">
              <a:solidFill>
                <a:schemeClr val="bg1"/>
              </a:solidFill>
              <a:latin typeface="Stencil" pitchFamily="82" charset="0"/>
            </a:endParaRPr>
          </a:p>
        </p:txBody>
      </p:sp>
      <p:sp>
        <p:nvSpPr>
          <p:cNvPr id="5" name="TextBox 4"/>
          <p:cNvSpPr txBox="1"/>
          <p:nvPr/>
        </p:nvSpPr>
        <p:spPr>
          <a:xfrm>
            <a:off x="5029200" y="1447800"/>
            <a:ext cx="3886200" cy="2523768"/>
          </a:xfrm>
          <a:prstGeom prst="rect">
            <a:avLst/>
          </a:prstGeom>
          <a:noFill/>
        </p:spPr>
        <p:txBody>
          <a:bodyPr wrap="square" rtlCol="0">
            <a:spAutoFit/>
          </a:bodyPr>
          <a:lstStyle/>
          <a:p>
            <a:pPr lvl="1">
              <a:buFont typeface="Arial" pitchFamily="34" charset="0"/>
              <a:buChar char="•"/>
            </a:pPr>
            <a:r>
              <a:rPr lang="en-US" sz="2000" b="1" dirty="0" smtClean="0">
                <a:solidFill>
                  <a:schemeClr val="bg1"/>
                </a:solidFill>
                <a:latin typeface="Arial Narrow" pitchFamily="34" charset="0"/>
              </a:rPr>
              <a:t>For small angles, the straight line is almost identical to the circle, so that the descent period is constant for the circle too. For this reason, the period of the pendulum at small angles is constant</a:t>
            </a:r>
          </a:p>
          <a:p>
            <a:endParaRPr lang="en-US" dirty="0"/>
          </a:p>
        </p:txBody>
      </p:sp>
      <p:pic>
        <p:nvPicPr>
          <p:cNvPr id="6" name="Picture 5"/>
          <p:cNvPicPr/>
          <p:nvPr/>
        </p:nvPicPr>
        <p:blipFill>
          <a:blip r:embed="rId3" cstate="print"/>
          <a:srcRect/>
          <a:stretch>
            <a:fillRect/>
          </a:stretch>
        </p:blipFill>
        <p:spPr bwMode="auto">
          <a:xfrm>
            <a:off x="5791200" y="3657600"/>
            <a:ext cx="3169331" cy="1905000"/>
          </a:xfrm>
          <a:prstGeom prst="rect">
            <a:avLst/>
          </a:prstGeom>
          <a:noFill/>
          <a:ln w="9525">
            <a:noFill/>
            <a:miter lim="800000"/>
            <a:headEnd/>
            <a:tailEnd/>
          </a:ln>
        </p:spPr>
      </p:pic>
      <p:sp>
        <p:nvSpPr>
          <p:cNvPr id="7" name="Curved Right Arrow 6"/>
          <p:cNvSpPr/>
          <p:nvPr/>
        </p:nvSpPr>
        <p:spPr>
          <a:xfrm>
            <a:off x="5029200" y="2514600"/>
            <a:ext cx="457200" cy="1295400"/>
          </a:xfrm>
          <a:prstGeom prst="curved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push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5" name="Picture 4" descr="tower of pisa.jpg"/>
          <p:cNvPicPr>
            <a:picLocks noChangeAspect="1"/>
          </p:cNvPicPr>
          <p:nvPr/>
        </p:nvPicPr>
        <p:blipFill>
          <a:blip r:embed="rId4" cstate="print"/>
          <a:stretch>
            <a:fillRect/>
          </a:stretch>
        </p:blipFill>
        <p:spPr>
          <a:xfrm>
            <a:off x="228600" y="142876"/>
            <a:ext cx="4267200" cy="6400800"/>
          </a:xfrm>
          <a:prstGeom prst="rect">
            <a:avLst/>
          </a:prstGeom>
        </p:spPr>
      </p:pic>
      <p:sp>
        <p:nvSpPr>
          <p:cNvPr id="2" name="Title 1"/>
          <p:cNvSpPr>
            <a:spLocks noGrp="1"/>
          </p:cNvSpPr>
          <p:nvPr>
            <p:ph type="title"/>
          </p:nvPr>
        </p:nvSpPr>
        <p:spPr>
          <a:xfrm>
            <a:off x="3810000" y="228600"/>
            <a:ext cx="5334000" cy="1143000"/>
          </a:xfrm>
        </p:spPr>
        <p:txBody>
          <a:bodyPr>
            <a:noAutofit/>
          </a:bodyPr>
          <a:lstStyle/>
          <a:p>
            <a:r>
              <a:rPr lang="en-US" sz="7200" dirty="0" smtClean="0">
                <a:latin typeface="Gloucester MT Extra Condensed" pitchFamily="18" charset="0"/>
              </a:rPr>
              <a:t>Galileo and Gravity</a:t>
            </a:r>
            <a:endParaRPr lang="en-US" sz="7200" dirty="0">
              <a:latin typeface="Gloucester MT Extra Condensed" pitchFamily="18" charset="0"/>
            </a:endParaRPr>
          </a:p>
        </p:txBody>
      </p:sp>
      <p:graphicFrame>
        <p:nvGraphicFramePr>
          <p:cNvPr id="4" name="Content Placeholder 3"/>
          <p:cNvGraphicFramePr>
            <a:graphicFrameLocks noGrp="1"/>
          </p:cNvGraphicFramePr>
          <p:nvPr>
            <p:ph idx="1"/>
          </p:nvPr>
        </p:nvGraphicFramePr>
        <p:xfrm>
          <a:off x="914400" y="1295400"/>
          <a:ext cx="7010400"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cover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3810000" cy="4525963"/>
          </a:xfrm>
        </p:spPr>
        <p:txBody>
          <a:bodyPr>
            <a:normAutofit fontScale="77500" lnSpcReduction="20000"/>
          </a:bodyPr>
          <a:lstStyle/>
          <a:p>
            <a:r>
              <a:rPr lang="en-US" dirty="0" smtClean="0">
                <a:solidFill>
                  <a:schemeClr val="bg1">
                    <a:lumMod val="85000"/>
                  </a:schemeClr>
                </a:solidFill>
                <a:latin typeface="Britannic Bold" pitchFamily="34" charset="0"/>
              </a:rPr>
              <a:t>With this experiment came Galileo’s ‘Law of Fall’:</a:t>
            </a:r>
          </a:p>
          <a:p>
            <a:r>
              <a:rPr lang="en-US" dirty="0" smtClean="0">
                <a:solidFill>
                  <a:schemeClr val="bg1">
                    <a:lumMod val="85000"/>
                  </a:schemeClr>
                </a:solidFill>
                <a:latin typeface="Britannic Bold" pitchFamily="34" charset="0"/>
              </a:rPr>
              <a:t>All freefalling objects fall with the same acceleration towards the Earth’s surface, in the absence of air resistance</a:t>
            </a:r>
          </a:p>
          <a:p>
            <a:r>
              <a:rPr lang="en-US" dirty="0" smtClean="0">
                <a:solidFill>
                  <a:schemeClr val="bg1">
                    <a:lumMod val="85000"/>
                  </a:schemeClr>
                </a:solidFill>
                <a:latin typeface="Britannic Bold" pitchFamily="34" charset="0"/>
              </a:rPr>
              <a:t>Whether it be 1lb or 10lbs does not affect the rate of speed as it falls toward the Earth  </a:t>
            </a:r>
            <a:endParaRPr lang="en-US" dirty="0">
              <a:solidFill>
                <a:schemeClr val="bg1">
                  <a:lumMod val="85000"/>
                </a:schemeClr>
              </a:solidFill>
              <a:latin typeface="Britannic Bold" pitchFamily="34" charset="0"/>
            </a:endParaRPr>
          </a:p>
        </p:txBody>
      </p:sp>
      <p:pic>
        <p:nvPicPr>
          <p:cNvPr id="4" name="Picture 3" descr="galileos_experiment.gif">
            <a:hlinkClick r:id="rId3"/>
          </p:cNvPr>
          <p:cNvPicPr>
            <a:picLocks noChangeAspect="1"/>
          </p:cNvPicPr>
          <p:nvPr/>
        </p:nvPicPr>
        <p:blipFill>
          <a:blip r:embed="rId4" cstate="print"/>
          <a:stretch>
            <a:fillRect/>
          </a:stretch>
        </p:blipFill>
        <p:spPr>
          <a:xfrm>
            <a:off x="5105400" y="1066800"/>
            <a:ext cx="3429000" cy="5394960"/>
          </a:xfrm>
          <a:prstGeom prst="rect">
            <a:avLst/>
          </a:prstGeom>
        </p:spPr>
      </p:pic>
      <p:sp>
        <p:nvSpPr>
          <p:cNvPr id="5" name="TextBox 4"/>
          <p:cNvSpPr txBox="1"/>
          <p:nvPr/>
        </p:nvSpPr>
        <p:spPr>
          <a:xfrm>
            <a:off x="1905000" y="228600"/>
            <a:ext cx="5791200" cy="830997"/>
          </a:xfrm>
          <a:prstGeom prst="rect">
            <a:avLst/>
          </a:prstGeom>
          <a:noFill/>
        </p:spPr>
        <p:txBody>
          <a:bodyPr wrap="square" rtlCol="0">
            <a:spAutoFit/>
          </a:bodyPr>
          <a:lstStyle/>
          <a:p>
            <a:r>
              <a:rPr lang="en-US" sz="4800" dirty="0" smtClean="0">
                <a:solidFill>
                  <a:schemeClr val="bg1">
                    <a:lumMod val="85000"/>
                  </a:schemeClr>
                </a:solidFill>
                <a:latin typeface="Britannic Bold" pitchFamily="34" charset="0"/>
              </a:rPr>
              <a:t>Galileo’s Experiment</a:t>
            </a:r>
            <a:endParaRPr lang="en-US" sz="4800" dirty="0">
              <a:solidFill>
                <a:schemeClr val="bg1">
                  <a:lumMod val="85000"/>
                </a:schemeClr>
              </a:solidFill>
              <a:latin typeface="Britannic Bold" pitchFamily="34" charset="0"/>
            </a:endParaRPr>
          </a:p>
        </p:txBody>
      </p:sp>
      <p:sp>
        <p:nvSpPr>
          <p:cNvPr id="6" name="TextBox 5"/>
          <p:cNvSpPr txBox="1"/>
          <p:nvPr/>
        </p:nvSpPr>
        <p:spPr>
          <a:xfrm>
            <a:off x="381000" y="5503783"/>
            <a:ext cx="4495800" cy="1354217"/>
          </a:xfrm>
          <a:prstGeom prst="rect">
            <a:avLst/>
          </a:prstGeom>
          <a:noFill/>
        </p:spPr>
        <p:txBody>
          <a:bodyPr wrap="square" rtlCol="0">
            <a:spAutoFit/>
          </a:bodyPr>
          <a:lstStyle/>
          <a:p>
            <a:pPr marL="0" lvl="3"/>
            <a:r>
              <a:rPr lang="en-US" sz="2800" u="sng" dirty="0" smtClean="0">
                <a:hlinkClick r:id="rId5"/>
              </a:rPr>
              <a:t>Feather vs. Hammer</a:t>
            </a:r>
            <a:r>
              <a:rPr lang="en-US" sz="2800" dirty="0" smtClean="0"/>
              <a:t> - </a:t>
            </a:r>
            <a:r>
              <a:rPr lang="en-US" u="sng" dirty="0" smtClean="0">
                <a:hlinkClick r:id="rId5"/>
              </a:rPr>
              <a:t>http://video.google.com/videoplay?docid=6926891572259784994#</a:t>
            </a:r>
            <a:endParaRPr lang="en-US" sz="2800" dirty="0" smtClean="0"/>
          </a:p>
          <a:p>
            <a:endParaRPr lang="en-US" dirty="0"/>
          </a:p>
        </p:txBody>
      </p:sp>
    </p:spTree>
  </p:cSld>
  <p:clrMapOvr>
    <a:masterClrMapping/>
  </p:clrMapOvr>
  <p:transition>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65000"/>
              </a:schemeClr>
            </a:gs>
            <a:gs pos="25000">
              <a:schemeClr val="bg2">
                <a:lumMod val="90000"/>
              </a:schemeClr>
            </a:gs>
            <a:gs pos="4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40000" lnSpcReduction="20000"/>
          </a:bodyPr>
          <a:lstStyle/>
          <a:p>
            <a:pPr lvl="0"/>
            <a:r>
              <a:rPr lang="en-US" sz="4200" dirty="0" smtClean="0">
                <a:latin typeface="FrankRuehl" pitchFamily="34" charset="-79"/>
                <a:cs typeface="FrankRuehl" pitchFamily="34" charset="-79"/>
              </a:rPr>
              <a:t>The Inclined Plane Experiments</a:t>
            </a:r>
          </a:p>
          <a:p>
            <a:pPr lvl="1"/>
            <a:r>
              <a:rPr lang="en-US" sz="4200" dirty="0" smtClean="0">
                <a:latin typeface="FrankRuehl" pitchFamily="34" charset="-79"/>
                <a:cs typeface="FrankRuehl" pitchFamily="34" charset="-79"/>
              </a:rPr>
              <a:t>Does rate of acceleration depend on:</a:t>
            </a:r>
          </a:p>
          <a:p>
            <a:pPr lvl="2"/>
            <a:r>
              <a:rPr lang="en-US" sz="4200" dirty="0" smtClean="0">
                <a:latin typeface="FrankRuehl" pitchFamily="34" charset="-79"/>
                <a:cs typeface="FrankRuehl" pitchFamily="34" charset="-79"/>
              </a:rPr>
              <a:t>Mass and size of the ball?</a:t>
            </a:r>
          </a:p>
          <a:p>
            <a:pPr lvl="2"/>
            <a:r>
              <a:rPr lang="en-US" sz="4200" dirty="0" smtClean="0">
                <a:latin typeface="FrankRuehl" pitchFamily="34" charset="-79"/>
                <a:cs typeface="FrankRuehl" pitchFamily="34" charset="-79"/>
              </a:rPr>
              <a:t>Or the angle at which the plane is inclined?</a:t>
            </a:r>
          </a:p>
          <a:p>
            <a:pPr lvl="1"/>
            <a:r>
              <a:rPr lang="en-US" sz="4200" dirty="0" smtClean="0">
                <a:latin typeface="FrankRuehl" pitchFamily="34" charset="-79"/>
                <a:cs typeface="FrankRuehl" pitchFamily="34" charset="-79"/>
              </a:rPr>
              <a:t>Helped formulate an idea that led to Newton’s Second Law, inertia.</a:t>
            </a:r>
          </a:p>
          <a:p>
            <a:pPr lvl="2"/>
            <a:r>
              <a:rPr lang="en-US" sz="4200" dirty="0" smtClean="0">
                <a:latin typeface="FrankRuehl" pitchFamily="34" charset="-79"/>
                <a:cs typeface="FrankRuehl" pitchFamily="34" charset="-79"/>
              </a:rPr>
              <a:t>Newton writes in the Scholium appended to the Laws of Motion, </a:t>
            </a:r>
          </a:p>
          <a:p>
            <a:r>
              <a:rPr lang="en-US" sz="6000" dirty="0" smtClean="0">
                <a:latin typeface="FrankRuehl" pitchFamily="34" charset="-79"/>
                <a:cs typeface="FrankRuehl" pitchFamily="34" charset="-79"/>
              </a:rPr>
              <a:t>“</a:t>
            </a:r>
            <a:r>
              <a:rPr lang="en-US" sz="6000" i="1" dirty="0" smtClean="0">
                <a:latin typeface="FrankRuehl" pitchFamily="34" charset="-79"/>
                <a:cs typeface="FrankRuehl" pitchFamily="34" charset="-79"/>
              </a:rPr>
              <a:t>By the first two Laws … Galileo discovered that the descent of bodies observed the duplicate ratio of the time </a:t>
            </a:r>
            <a:r>
              <a:rPr lang="en-US" sz="6000" dirty="0" smtClean="0">
                <a:latin typeface="FrankRuehl" pitchFamily="34" charset="-79"/>
                <a:cs typeface="FrankRuehl" pitchFamily="34" charset="-79"/>
              </a:rPr>
              <a:t>…”</a:t>
            </a:r>
          </a:p>
          <a:p>
            <a:endParaRPr lang="en-US" dirty="0"/>
          </a:p>
        </p:txBody>
      </p:sp>
      <p:pic>
        <p:nvPicPr>
          <p:cNvPr id="44034" name="Picture 2" descr="http://ysfine.com/maga/inclined.jpg"/>
          <p:cNvPicPr>
            <a:picLocks noChangeAspect="1" noChangeArrowheads="1"/>
          </p:cNvPicPr>
          <p:nvPr/>
        </p:nvPicPr>
        <p:blipFill>
          <a:blip r:embed="rId3" cstate="print"/>
          <a:srcRect/>
          <a:stretch>
            <a:fillRect/>
          </a:stretch>
        </p:blipFill>
        <p:spPr bwMode="auto">
          <a:xfrm>
            <a:off x="4724400" y="1905000"/>
            <a:ext cx="3988002" cy="3343275"/>
          </a:xfrm>
          <a:prstGeom prst="rect">
            <a:avLst/>
          </a:prstGeom>
          <a:noFill/>
        </p:spPr>
      </p:pic>
      <p:sp>
        <p:nvSpPr>
          <p:cNvPr id="6" name="Rectangle 5"/>
          <p:cNvSpPr/>
          <p:nvPr/>
        </p:nvSpPr>
        <p:spPr>
          <a:xfrm>
            <a:off x="0" y="228600"/>
            <a:ext cx="9337814"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Inclined Plane Experiments </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50178" name="Picture 2" descr="http://www.kidsgeo.com/images/tides.jpg"/>
          <p:cNvPicPr>
            <a:picLocks noChangeAspect="1" noChangeArrowheads="1"/>
          </p:cNvPicPr>
          <p:nvPr/>
        </p:nvPicPr>
        <p:blipFill>
          <a:blip r:embed="rId4" cstate="print"/>
          <a:srcRect/>
          <a:stretch>
            <a:fillRect/>
          </a:stretch>
        </p:blipFill>
        <p:spPr bwMode="auto">
          <a:xfrm>
            <a:off x="4114800" y="1371600"/>
            <a:ext cx="4642338" cy="4310743"/>
          </a:xfrm>
          <a:prstGeom prst="rect">
            <a:avLst/>
          </a:prstGeom>
          <a:noFill/>
        </p:spPr>
      </p:pic>
      <p:sp>
        <p:nvSpPr>
          <p:cNvPr id="2" name="Title 1"/>
          <p:cNvSpPr>
            <a:spLocks noGrp="1"/>
          </p:cNvSpPr>
          <p:nvPr>
            <p:ph type="title"/>
          </p:nvPr>
        </p:nvSpPr>
        <p:spPr/>
        <p:txBody>
          <a:bodyPr>
            <a:normAutofit fontScale="90000"/>
          </a:bodyPr>
          <a:lstStyle/>
          <a:p>
            <a:r>
              <a:rPr lang="en-US" sz="7300" b="1" dirty="0" smtClean="0">
                <a:solidFill>
                  <a:srgbClr val="002060"/>
                </a:solidFill>
                <a:latin typeface="Castellar" pitchFamily="18" charset="0"/>
              </a:rPr>
              <a:t>Tides</a:t>
            </a:r>
            <a:r>
              <a:rPr lang="en-US" dirty="0" smtClean="0"/>
              <a:t> </a:t>
            </a:r>
            <a:endParaRPr lang="en-US" dirty="0"/>
          </a:p>
        </p:txBody>
      </p:sp>
      <p:sp>
        <p:nvSpPr>
          <p:cNvPr id="3" name="Content Placeholder 2"/>
          <p:cNvSpPr>
            <a:spLocks noGrp="1"/>
          </p:cNvSpPr>
          <p:nvPr>
            <p:ph sz="half" idx="1"/>
          </p:nvPr>
        </p:nvSpPr>
        <p:spPr/>
        <p:txBody>
          <a:bodyPr>
            <a:normAutofit fontScale="47500" lnSpcReduction="20000"/>
          </a:bodyPr>
          <a:lstStyle/>
          <a:p>
            <a:pPr hangingPunct="0"/>
            <a:r>
              <a:rPr lang="en-US" sz="4400" b="1" dirty="0" smtClean="0">
                <a:solidFill>
                  <a:srgbClr val="002060"/>
                </a:solidFill>
                <a:latin typeface="Century Gothic" pitchFamily="34" charset="0"/>
              </a:rPr>
              <a:t>Galileo thought tides were caused by the Earth speeding up and slowing down as it rotated on it’s axis and revolved around the Sun.</a:t>
            </a:r>
          </a:p>
          <a:p>
            <a:pPr hangingPunct="0"/>
            <a:r>
              <a:rPr lang="en-US" sz="4400" b="1" dirty="0" smtClean="0">
                <a:solidFill>
                  <a:srgbClr val="002060"/>
                </a:solidFill>
                <a:latin typeface="Century Gothic" pitchFamily="34" charset="0"/>
              </a:rPr>
              <a:t>He hoped to use tides to prove that the Earth was in motion.</a:t>
            </a:r>
          </a:p>
          <a:p>
            <a:pPr hangingPunct="0"/>
            <a:r>
              <a:rPr lang="en-US" sz="4400" b="1" dirty="0" smtClean="0">
                <a:solidFill>
                  <a:srgbClr val="002060"/>
                </a:solidFill>
                <a:latin typeface="Century Gothic" pitchFamily="34" charset="0"/>
              </a:rPr>
              <a:t>This theory turned out to be false, but it was the first that took into account water basin shape when predicting the size and timing of tides.</a:t>
            </a:r>
          </a:p>
          <a:p>
            <a:endParaRPr lang="en-US" dirty="0"/>
          </a:p>
        </p:txBody>
      </p:sp>
    </p:spTree>
  </p:cSld>
  <p:clrMapOvr>
    <a:masterClrMapping/>
  </p:clrMapOvr>
  <p:transition>
    <p:randomBa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50000"/>
              </a:schemeClr>
            </a:gs>
            <a:gs pos="25000">
              <a:schemeClr val="tx1">
                <a:lumMod val="85000"/>
                <a:lumOff val="15000"/>
              </a:schemeClr>
            </a:gs>
            <a:gs pos="40000">
              <a:srgbClr val="220C7E"/>
            </a:gs>
          </a:gsLst>
          <a:path path="circle">
            <a:fillToRect l="100000" t="100000"/>
          </a:path>
        </a:gradFill>
        <a:effectLst/>
      </p:bgPr>
    </p:bg>
    <p:spTree>
      <p:nvGrpSpPr>
        <p:cNvPr id="1" name=""/>
        <p:cNvGrpSpPr/>
        <p:nvPr/>
      </p:nvGrpSpPr>
      <p:grpSpPr>
        <a:xfrm>
          <a:off x="0" y="0"/>
          <a:ext cx="0" cy="0"/>
          <a:chOff x="0" y="0"/>
          <a:chExt cx="0" cy="0"/>
        </a:xfrm>
      </p:grpSpPr>
      <p:pic>
        <p:nvPicPr>
          <p:cNvPr id="52227" name="Picture 3"/>
          <p:cNvPicPr>
            <a:picLocks noChangeAspect="1" noChangeArrowheads="1"/>
          </p:cNvPicPr>
          <p:nvPr/>
        </p:nvPicPr>
        <p:blipFill>
          <a:blip r:embed="rId3" cstate="print"/>
          <a:srcRect/>
          <a:stretch>
            <a:fillRect/>
          </a:stretch>
        </p:blipFill>
        <p:spPr bwMode="auto">
          <a:xfrm>
            <a:off x="3944319" y="3505200"/>
            <a:ext cx="5199681" cy="335280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smtClean="0">
                <a:solidFill>
                  <a:schemeClr val="bg1"/>
                </a:solidFill>
                <a:latin typeface="Broadway" pitchFamily="82" charset="0"/>
              </a:rPr>
              <a:t>Galileo and the Inquisition </a:t>
            </a:r>
            <a:endParaRPr lang="en-US" dirty="0">
              <a:solidFill>
                <a:schemeClr val="bg1"/>
              </a:solidFill>
              <a:latin typeface="Broadway" pitchFamily="82" charset="0"/>
            </a:endParaRPr>
          </a:p>
        </p:txBody>
      </p:sp>
      <p:sp>
        <p:nvSpPr>
          <p:cNvPr id="3" name="Content Placeholder 2"/>
          <p:cNvSpPr>
            <a:spLocks noGrp="1"/>
          </p:cNvSpPr>
          <p:nvPr>
            <p:ph sz="half" idx="1"/>
          </p:nvPr>
        </p:nvSpPr>
        <p:spPr>
          <a:xfrm>
            <a:off x="152400" y="1295400"/>
            <a:ext cx="5715000" cy="4648200"/>
          </a:xfrm>
        </p:spPr>
        <p:txBody>
          <a:bodyPr>
            <a:normAutofit fontScale="70000" lnSpcReduction="20000"/>
          </a:bodyPr>
          <a:lstStyle/>
          <a:p>
            <a:r>
              <a:rPr lang="en-US" b="1" dirty="0" smtClean="0">
                <a:solidFill>
                  <a:schemeClr val="bg1"/>
                </a:solidFill>
              </a:rPr>
              <a:t>All of Galileo’s Experiments and findings, finally put him in some trouble with the Church. </a:t>
            </a:r>
          </a:p>
          <a:p>
            <a:r>
              <a:rPr lang="en-US" b="1" dirty="0" smtClean="0">
                <a:solidFill>
                  <a:schemeClr val="bg1"/>
                </a:solidFill>
              </a:rPr>
              <a:t>A committee declared to the Inquisition that the Copernican proposition that the Sun is the center of the universe was a heresy.</a:t>
            </a:r>
          </a:p>
          <a:p>
            <a:r>
              <a:rPr lang="en-US" b="1" dirty="0" smtClean="0">
                <a:solidFill>
                  <a:schemeClr val="bg1"/>
                </a:solidFill>
              </a:rPr>
              <a:t>. However, with the printing of Galileo's book, </a:t>
            </a:r>
            <a:r>
              <a:rPr lang="en-US" b="1" i="1" dirty="0" smtClean="0">
                <a:solidFill>
                  <a:schemeClr val="bg1"/>
                </a:solidFill>
              </a:rPr>
              <a:t>Dialogue Concerning the Two Chief World Systems</a:t>
            </a:r>
            <a:r>
              <a:rPr lang="en-US" b="1" dirty="0" smtClean="0">
                <a:solidFill>
                  <a:schemeClr val="bg1"/>
                </a:solidFill>
              </a:rPr>
              <a:t>, Galileo was called to Rome in 1633 to face the Inquisition again. Galileo was found guilty of heresy for his Dialogue, and was sent to his home near Florence where he was to be under house arrest for the remainder of his life.</a:t>
            </a:r>
          </a:p>
          <a:p>
            <a:r>
              <a:rPr lang="en-US" b="1" dirty="0" smtClean="0">
                <a:solidFill>
                  <a:schemeClr val="bg1"/>
                </a:solidFill>
              </a:rPr>
              <a:t>In 1638, the Inquisition allowed Galileo to move to his home in Florence, so that he could be closer to his doctors. In 1642, Galileo died at his home outside Florence</a:t>
            </a:r>
            <a:endParaRPr lang="en-US" b="1" dirty="0">
              <a:solidFill>
                <a:schemeClr val="bg1"/>
              </a:solidFill>
            </a:endParaRPr>
          </a:p>
        </p:txBody>
      </p:sp>
    </p:spTree>
  </p:cSld>
  <p:clrMapOvr>
    <a:masterClrMapping/>
  </p:clrMapOvr>
  <p:transition>
    <p:spli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0">
              <a:srgbClr val="582A04"/>
            </a:gs>
            <a:gs pos="50000">
              <a:srgbClr val="CC6600"/>
            </a:gs>
            <a:gs pos="100000">
              <a:schemeClr val="bg2">
                <a:lumMod val="25000"/>
              </a:schemeClr>
            </a:gs>
          </a:gsLst>
          <a:lin ang="2700000" scaled="1"/>
          <a:tileRect/>
        </a:gradFill>
        <a:effectLst/>
      </p:bgPr>
    </p:bg>
    <p:spTree>
      <p:nvGrpSpPr>
        <p:cNvPr id="1" name=""/>
        <p:cNvGrpSpPr/>
        <p:nvPr/>
      </p:nvGrpSpPr>
      <p:grpSpPr>
        <a:xfrm>
          <a:off x="0" y="0"/>
          <a:ext cx="0" cy="0"/>
          <a:chOff x="0" y="0"/>
          <a:chExt cx="0" cy="0"/>
        </a:xfrm>
      </p:grpSpPr>
      <p:sp>
        <p:nvSpPr>
          <p:cNvPr id="3" name="TextBox 2"/>
          <p:cNvSpPr txBox="1"/>
          <p:nvPr/>
        </p:nvSpPr>
        <p:spPr>
          <a:xfrm>
            <a:off x="304800" y="1676400"/>
            <a:ext cx="4724400" cy="4708981"/>
          </a:xfrm>
          <a:prstGeom prst="rect">
            <a:avLst/>
          </a:prstGeom>
          <a:noFill/>
        </p:spPr>
        <p:txBody>
          <a:bodyPr wrap="square" rtlCol="0">
            <a:spAutoFit/>
          </a:bodyPr>
          <a:lstStyle/>
          <a:p>
            <a:pPr>
              <a:buFont typeface="Arial" pitchFamily="34" charset="0"/>
              <a:buChar char="•"/>
            </a:pPr>
            <a:r>
              <a:rPr lang="en-US" sz="2400" b="1" dirty="0" smtClean="0">
                <a:latin typeface="Andalus" pitchFamily="2" charset="-78"/>
                <a:cs typeface="Andalus" pitchFamily="2" charset="-78"/>
              </a:rPr>
              <a:t> Galileo was born in February 15</a:t>
            </a:r>
            <a:r>
              <a:rPr lang="en-US" sz="2400" b="1" baseline="30000" dirty="0" smtClean="0">
                <a:latin typeface="Andalus" pitchFamily="2" charset="-78"/>
                <a:cs typeface="Andalus" pitchFamily="2" charset="-78"/>
              </a:rPr>
              <a:t>th</a:t>
            </a:r>
            <a:r>
              <a:rPr lang="en-US" sz="2400" b="1" dirty="0" smtClean="0">
                <a:latin typeface="Andalus" pitchFamily="2" charset="-78"/>
                <a:cs typeface="Andalus" pitchFamily="2" charset="-78"/>
              </a:rPr>
              <a:t> in Pisa, Italy </a:t>
            </a:r>
          </a:p>
          <a:p>
            <a:pPr>
              <a:buFont typeface="Arial" pitchFamily="34" charset="0"/>
              <a:buChar char="•"/>
            </a:pPr>
            <a:r>
              <a:rPr lang="en-US" sz="2400" b="1" dirty="0" smtClean="0">
                <a:latin typeface="Andalus" pitchFamily="2" charset="-78"/>
                <a:cs typeface="Andalus" pitchFamily="2" charset="-78"/>
              </a:rPr>
              <a:t>First  became educated at the Camaldolese Monastery at Vallombrosa in Florence, Italy at the age of 8.</a:t>
            </a:r>
          </a:p>
          <a:p>
            <a:pPr>
              <a:buFont typeface="Arial" pitchFamily="34" charset="0"/>
              <a:buChar char="•"/>
            </a:pPr>
            <a:r>
              <a:rPr lang="en-US" sz="2400" b="1" dirty="0" smtClean="0">
                <a:latin typeface="Andalus" pitchFamily="2" charset="-78"/>
                <a:cs typeface="Andalus" pitchFamily="2" charset="-78"/>
              </a:rPr>
              <a:t> After studying mathematics at the University of Pisa until 1592, he moved to the University of Padua to teach geometry, mechanics and astronomy until 1610</a:t>
            </a:r>
          </a:p>
          <a:p>
            <a:endParaRPr lang="en-US" dirty="0" smtClean="0"/>
          </a:p>
          <a:p>
            <a:pPr>
              <a:buFont typeface="Arial" pitchFamily="34" charset="0"/>
              <a:buChar char="•"/>
            </a:pPr>
            <a:endParaRPr lang="en-US" dirty="0"/>
          </a:p>
        </p:txBody>
      </p:sp>
      <p:pic>
        <p:nvPicPr>
          <p:cNvPr id="39938" name="Picture 2" descr="http://academic.evergreen.edu/curricular/scirev/Galileo01.jpg"/>
          <p:cNvPicPr>
            <a:picLocks noChangeAspect="1" noChangeArrowheads="1"/>
          </p:cNvPicPr>
          <p:nvPr/>
        </p:nvPicPr>
        <p:blipFill>
          <a:blip r:embed="rId3" cstate="print"/>
          <a:srcRect/>
          <a:stretch>
            <a:fillRect/>
          </a:stretch>
        </p:blipFill>
        <p:spPr bwMode="auto">
          <a:xfrm>
            <a:off x="5105400" y="1371600"/>
            <a:ext cx="3819501" cy="5105400"/>
          </a:xfrm>
          <a:prstGeom prst="rect">
            <a:avLst/>
          </a:prstGeom>
          <a:noFill/>
        </p:spPr>
      </p:pic>
      <p:sp>
        <p:nvSpPr>
          <p:cNvPr id="5" name="Rectangle 4"/>
          <p:cNvSpPr/>
          <p:nvPr/>
        </p:nvSpPr>
        <p:spPr>
          <a:xfrm>
            <a:off x="1981200" y="228600"/>
            <a:ext cx="5496637" cy="9233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Early Life </a:t>
            </a:r>
            <a:endParaRPr lang="en-US" sz="5400" b="1" cap="all" spc="0" dirty="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Britannic Bold" pitchFamily="34" charset="0"/>
              </a:rPr>
              <a:t>Other Information </a:t>
            </a:r>
            <a:endParaRPr lang="en-US" dirty="0">
              <a:solidFill>
                <a:srgbClr val="FFFF00"/>
              </a:solidFill>
              <a:latin typeface="Britannic Bold" pitchFamily="34" charset="0"/>
            </a:endParaRPr>
          </a:p>
        </p:txBody>
      </p:sp>
      <p:sp>
        <p:nvSpPr>
          <p:cNvPr id="3" name="Content Placeholder 2"/>
          <p:cNvSpPr>
            <a:spLocks noGrp="1"/>
          </p:cNvSpPr>
          <p:nvPr>
            <p:ph sz="half" idx="1"/>
          </p:nvPr>
        </p:nvSpPr>
        <p:spPr/>
        <p:txBody>
          <a:bodyPr>
            <a:normAutofit fontScale="70000" lnSpcReduction="20000"/>
          </a:bodyPr>
          <a:lstStyle/>
          <a:p>
            <a:r>
              <a:rPr lang="en-US" dirty="0" smtClean="0">
                <a:solidFill>
                  <a:srgbClr val="FFFF00"/>
                </a:solidFill>
                <a:latin typeface="Britannic Bold" pitchFamily="34" charset="0"/>
              </a:rPr>
              <a:t>Some of Galileo’s published writings:</a:t>
            </a:r>
          </a:p>
          <a:p>
            <a:pPr hangingPunct="0"/>
            <a:r>
              <a:rPr lang="en-US" dirty="0" smtClean="0">
                <a:solidFill>
                  <a:srgbClr val="FFFF00"/>
                </a:solidFill>
                <a:latin typeface="Britannic Bold" pitchFamily="34" charset="0"/>
              </a:rPr>
              <a:t>La Balancita- An accurate method of weighing objects in water or air.</a:t>
            </a:r>
          </a:p>
          <a:p>
            <a:pPr hangingPunct="0"/>
            <a:r>
              <a:rPr lang="en-US" dirty="0" smtClean="0">
                <a:solidFill>
                  <a:srgbClr val="FFFF00"/>
                </a:solidFill>
                <a:latin typeface="Britannic Bold" pitchFamily="34" charset="0"/>
              </a:rPr>
              <a:t>-The Starry Messenger-first scientific writing on telescope observations.</a:t>
            </a:r>
          </a:p>
          <a:p>
            <a:pPr hangingPunct="0"/>
            <a:r>
              <a:rPr lang="en-US" dirty="0" smtClean="0">
                <a:solidFill>
                  <a:srgbClr val="FFFF00"/>
                </a:solidFill>
                <a:latin typeface="Britannic Bold" pitchFamily="34" charset="0"/>
              </a:rPr>
              <a:t>-The Assayer-encouraged mathematical experimentation.</a:t>
            </a:r>
          </a:p>
          <a:p>
            <a:pPr hangingPunct="0"/>
            <a:r>
              <a:rPr lang="en-US" dirty="0" smtClean="0">
                <a:solidFill>
                  <a:srgbClr val="FFFF00"/>
                </a:solidFill>
                <a:latin typeface="Britannic Bold" pitchFamily="34" charset="0"/>
              </a:rPr>
              <a:t>-Dialogue Concerning the Two Chief World Systems-supported Copernican view of sun-centered universe. This got him banned from releasing any further publications.</a:t>
            </a:r>
          </a:p>
          <a:p>
            <a:endParaRPr lang="en-US" dirty="0"/>
          </a:p>
        </p:txBody>
      </p:sp>
      <p:sp>
        <p:nvSpPr>
          <p:cNvPr id="4" name="Content Placeholder 3"/>
          <p:cNvSpPr>
            <a:spLocks noGrp="1"/>
          </p:cNvSpPr>
          <p:nvPr>
            <p:ph sz="half" idx="2"/>
          </p:nvPr>
        </p:nvSpPr>
        <p:spPr>
          <a:xfrm>
            <a:off x="4267200" y="1600200"/>
            <a:ext cx="4419600" cy="4800600"/>
          </a:xfrm>
        </p:spPr>
        <p:txBody>
          <a:bodyPr>
            <a:normAutofit fontScale="70000" lnSpcReduction="20000"/>
          </a:bodyPr>
          <a:lstStyle/>
          <a:p>
            <a:r>
              <a:rPr lang="en-US" dirty="0" smtClean="0">
                <a:solidFill>
                  <a:srgbClr val="FFFF00"/>
                </a:solidFill>
                <a:latin typeface="Britannic Bold" pitchFamily="34" charset="0"/>
              </a:rPr>
              <a:t>Galileo was the first to state the relationship between physical laws and mathematics.</a:t>
            </a:r>
          </a:p>
          <a:p>
            <a:pPr hangingPunct="0"/>
            <a:r>
              <a:rPr lang="en-US" dirty="0" smtClean="0">
                <a:solidFill>
                  <a:srgbClr val="FFFF00"/>
                </a:solidFill>
                <a:latin typeface="Britannic Bold" pitchFamily="34" charset="0"/>
              </a:rPr>
              <a:t>-Improved geometrical compass.</a:t>
            </a:r>
          </a:p>
          <a:p>
            <a:pPr hangingPunct="0"/>
            <a:r>
              <a:rPr lang="en-US" dirty="0" smtClean="0">
                <a:solidFill>
                  <a:srgbClr val="FFFF00"/>
                </a:solidFill>
                <a:latin typeface="Britannic Bold" pitchFamily="34" charset="0"/>
              </a:rPr>
              <a:t>-Among the first to use a refracting telescope. </a:t>
            </a:r>
          </a:p>
          <a:p>
            <a:pPr hangingPunct="0"/>
            <a:r>
              <a:rPr lang="en-US" dirty="0" smtClean="0">
                <a:solidFill>
                  <a:srgbClr val="FFFF00"/>
                </a:solidFill>
                <a:latin typeface="Britannic Bold" pitchFamily="34" charset="0"/>
              </a:rPr>
              <a:t>-Thermometer using the contraction and expansion of air with varying temperature.</a:t>
            </a:r>
          </a:p>
          <a:p>
            <a:pPr hangingPunct="0"/>
            <a:r>
              <a:rPr lang="en-US" dirty="0" smtClean="0">
                <a:solidFill>
                  <a:srgbClr val="FFFF00"/>
                </a:solidFill>
                <a:latin typeface="Britannic Bold" pitchFamily="34" charset="0"/>
              </a:rPr>
              <a:t>-Developed a microscope. </a:t>
            </a:r>
          </a:p>
          <a:p>
            <a:r>
              <a:rPr lang="en-US" dirty="0" smtClean="0">
                <a:solidFill>
                  <a:srgbClr val="FFFF00"/>
                </a:solidFill>
                <a:latin typeface="Britannic Bold" pitchFamily="34" charset="0"/>
              </a:rPr>
              <a:t>Showed a great liking for music (similar to other great physicists like Planck and Sommerfeld.) Also was fond of making things with his hands like Newton. </a:t>
            </a:r>
          </a:p>
          <a:p>
            <a:r>
              <a:rPr lang="en-US" dirty="0" smtClean="0">
                <a:solidFill>
                  <a:srgbClr val="FFFF00"/>
                </a:solidFill>
                <a:latin typeface="Britannic Bold" pitchFamily="34" charset="0"/>
              </a:rPr>
              <a:t>-"Playing the lute was a consolation throughout his life"</a:t>
            </a:r>
          </a:p>
          <a:p>
            <a:pPr hangingPunct="0"/>
            <a:endParaRPr lang="en-US" dirty="0" smtClean="0">
              <a:solidFill>
                <a:srgbClr val="FFFF00"/>
              </a:solidFill>
            </a:endParaRPr>
          </a:p>
          <a:p>
            <a:pPr hangingPunct="0"/>
            <a:endParaRPr lang="en-US" dirty="0" smtClean="0">
              <a:solidFill>
                <a:srgbClr val="FFFF00"/>
              </a:solidFill>
              <a:latin typeface="Britannic Bold" pitchFamily="34" charset="0"/>
            </a:endParaRPr>
          </a:p>
          <a:p>
            <a:endParaRPr lang="en-US" dirty="0"/>
          </a:p>
        </p:txBody>
      </p:sp>
    </p:spTree>
  </p:cSld>
  <p:clrMapOvr>
    <a:masterClrMapping/>
  </p:clrMapOvr>
  <p:transition>
    <p:strips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971800"/>
            <a:ext cx="8229600" cy="1143000"/>
          </a:xfrm>
        </p:spPr>
        <p:txBody>
          <a:bodyPr>
            <a:normAutofit fontScale="90000"/>
          </a:bodyPr>
          <a:lstStyle/>
          <a:p>
            <a:r>
              <a:rPr lang="en-US" dirty="0" smtClean="0">
                <a:latin typeface="Lucida Calligraphy" pitchFamily="66" charset="0"/>
              </a:rPr>
              <a:t>“[The universe] cannot be read until we have learnt the language and become familiar with the characters in which it is written.”</a:t>
            </a:r>
            <a:br>
              <a:rPr lang="en-US" dirty="0" smtClean="0">
                <a:latin typeface="Lucida Calligraphy" pitchFamily="66" charset="0"/>
              </a:rPr>
            </a:br>
            <a:r>
              <a:rPr lang="en-US" dirty="0" smtClean="0">
                <a:latin typeface="Lucida Calligraphy" pitchFamily="66" charset="0"/>
              </a:rPr>
              <a:t>-Galileo Galilei</a:t>
            </a:r>
            <a:r>
              <a:rPr lang="en-US" dirty="0" smtClean="0"/>
              <a:t/>
            </a:r>
            <a:br>
              <a:rPr lang="en-US" dirty="0" smtClean="0"/>
            </a:br>
            <a:endParaRPr lang="en-US" dirty="0"/>
          </a:p>
        </p:txBody>
      </p:sp>
    </p:spTree>
  </p:cSld>
  <p:clrMapOvr>
    <a:masterClrMapping/>
  </p:clrMapOvr>
  <p:transition>
    <p:blind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85800"/>
            <a:ext cx="7162800" cy="5632311"/>
          </a:xfrm>
          <a:prstGeom prst="rect">
            <a:avLst/>
          </a:prstGeom>
          <a:noFill/>
        </p:spPr>
        <p:txBody>
          <a:bodyPr wrap="square" rtlCol="0">
            <a:spAutoFit/>
          </a:bodyPr>
          <a:lstStyle/>
          <a:p>
            <a:pPr>
              <a:buFont typeface="Arial" pitchFamily="34" charset="0"/>
              <a:buChar char="•"/>
            </a:pPr>
            <a:endParaRPr lang="en-US" dirty="0" smtClean="0"/>
          </a:p>
          <a:p>
            <a:r>
              <a:rPr lang="en-US" dirty="0" smtClean="0"/>
              <a:t>Sources:</a:t>
            </a:r>
          </a:p>
          <a:p>
            <a:pPr>
              <a:buFont typeface="Arial" pitchFamily="34" charset="0"/>
              <a:buChar char="•"/>
            </a:pPr>
            <a:endParaRPr lang="en-US" dirty="0" smtClean="0"/>
          </a:p>
          <a:p>
            <a:pPr>
              <a:buFont typeface="Arial" pitchFamily="34" charset="0"/>
              <a:buChar char="•"/>
            </a:pPr>
            <a:r>
              <a:rPr lang="en-US" dirty="0" smtClean="0"/>
              <a:t>http://www.essortment.com/all/galileogalilei_rngy.htm</a:t>
            </a:r>
          </a:p>
          <a:p>
            <a:pPr>
              <a:buFont typeface="Arial" pitchFamily="34" charset="0"/>
              <a:buChar char="•"/>
            </a:pPr>
            <a:r>
              <a:rPr lang="en-US" dirty="0" smtClean="0"/>
              <a:t>http://www-groups.dcs.st-and.ac.uk/~history/Biographies/Galileo.html</a:t>
            </a:r>
          </a:p>
          <a:p>
            <a:pPr>
              <a:buFont typeface="Arial" pitchFamily="34" charset="0"/>
              <a:buChar char="•"/>
            </a:pPr>
            <a:r>
              <a:rPr lang="en-US" dirty="0" smtClean="0"/>
              <a:t>http://www.astronomy2009.org/resources/multimedia/images/detail/galileo_12/</a:t>
            </a:r>
          </a:p>
          <a:p>
            <a:pPr>
              <a:buFont typeface="Arial" pitchFamily="34" charset="0"/>
              <a:buChar char="•"/>
            </a:pPr>
            <a:r>
              <a:rPr lang="en-US" dirty="0" smtClean="0"/>
              <a:t>http://www.juliantrubin.com/bigten/galileofallingbodies.html</a:t>
            </a:r>
          </a:p>
          <a:p>
            <a:pPr>
              <a:buFont typeface="Arial" pitchFamily="34" charset="0"/>
              <a:buChar char="•"/>
            </a:pPr>
            <a:r>
              <a:rPr lang="en-US" dirty="0" smtClean="0">
                <a:hlinkClick r:id="rId3"/>
              </a:rPr>
              <a:t>http://www.endex.com/gf/buildings/ltpisa/ltpnews/physnews1.htm</a:t>
            </a:r>
            <a:endParaRPr lang="en-US" dirty="0" smtClean="0"/>
          </a:p>
          <a:p>
            <a:pPr>
              <a:buFont typeface="Arial" pitchFamily="34" charset="0"/>
              <a:buChar char="•"/>
            </a:pPr>
            <a:r>
              <a:rPr lang="en-US" dirty="0" smtClean="0">
                <a:hlinkClick r:id="rId4"/>
              </a:rPr>
              <a:t>http://muse.tau.ac.il/museum/galileo/galileo_low_of_fall.html</a:t>
            </a:r>
            <a:endParaRPr lang="en-US" dirty="0" smtClean="0"/>
          </a:p>
          <a:p>
            <a:pPr>
              <a:buFont typeface="Arial" pitchFamily="34" charset="0"/>
              <a:buChar char="•"/>
            </a:pPr>
            <a:r>
              <a:rPr lang="en-US" dirty="0" smtClean="0">
                <a:hlinkClick r:id="rId5"/>
              </a:rPr>
              <a:t>http://galileo.rice.edu/galileo.html</a:t>
            </a:r>
            <a:endParaRPr lang="en-US" dirty="0" smtClean="0"/>
          </a:p>
          <a:p>
            <a:pPr>
              <a:buFont typeface="Arial" pitchFamily="34" charset="0"/>
              <a:buChar char="•"/>
            </a:pPr>
            <a:r>
              <a:rPr lang="en-US" u="sng" dirty="0" smtClean="0"/>
              <a:t> Galileo</a:t>
            </a:r>
          </a:p>
          <a:p>
            <a:r>
              <a:rPr lang="en-US" dirty="0" smtClean="0"/>
              <a:t>E.N.  Da C. Andrade </a:t>
            </a:r>
          </a:p>
          <a:p>
            <a:pPr>
              <a:buFont typeface="Arial" pitchFamily="34" charset="0"/>
              <a:buChar char="•"/>
            </a:pPr>
            <a:r>
              <a:rPr lang="en-US" u="sng" dirty="0" smtClean="0"/>
              <a:t>Galileo, Copernicanism and the origins of the new science of motion. </a:t>
            </a:r>
            <a:endParaRPr lang="en-US" u="sng" dirty="0" smtClean="0"/>
          </a:p>
          <a:p>
            <a:pPr>
              <a:buFont typeface="Arial" pitchFamily="34" charset="0"/>
              <a:buChar char="•"/>
            </a:pPr>
            <a:r>
              <a:rPr lang="en-US" dirty="0" smtClean="0"/>
              <a:t>http://csep10.phys.utk.edu/astr161/lect/history/galileo.html</a:t>
            </a:r>
          </a:p>
          <a:p>
            <a:pPr>
              <a:buFont typeface="Arial" pitchFamily="34" charset="0"/>
              <a:buChar char="•"/>
            </a:pPr>
            <a:r>
              <a:rPr lang="en-US" dirty="0" smtClean="0"/>
              <a:t>http://outreach.atnf.csiro.au/education/senior/astrophysics/galileo.html</a:t>
            </a:r>
            <a:endParaRPr lang="en-US" dirty="0" smtClean="0"/>
          </a:p>
          <a:p>
            <a:pPr>
              <a:buFont typeface="Arial" pitchFamily="34" charset="0"/>
              <a:buChar char="•"/>
            </a:pPr>
            <a:endParaRPr lang="en-US" u="sng" dirty="0" smtClean="0"/>
          </a:p>
          <a:p>
            <a:pPr>
              <a:buFont typeface="Arial" pitchFamily="34" charset="0"/>
              <a:buChar char="•"/>
            </a:pPr>
            <a:endParaRPr lang="en-US" dirty="0" smtClean="0"/>
          </a:p>
          <a:p>
            <a:pPr>
              <a:buFont typeface="Arial" pitchFamily="34" charset="0"/>
              <a:buChar char="•"/>
            </a:pPr>
            <a:endParaRPr lang="en-US" dirty="0" smtClean="0"/>
          </a:p>
          <a:p>
            <a:endParaRPr lang="en-US" dirty="0"/>
          </a:p>
        </p:txBody>
      </p:sp>
    </p:spTree>
  </p:cSld>
  <p:clrMapOvr>
    <a:masterClrMapping/>
  </p:clrMapOvr>
  <p:transition>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1"/>
          <a:tileRect/>
        </a:gra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0"/>
            <a:ext cx="3733800" cy="4525963"/>
          </a:xfrm>
        </p:spPr>
        <p:txBody>
          <a:bodyPr>
            <a:noAutofit/>
          </a:bodyPr>
          <a:lstStyle/>
          <a:p>
            <a:r>
              <a:rPr lang="en-US" sz="1800" dirty="0" smtClean="0">
                <a:latin typeface="Elephant" pitchFamily="18" charset="0"/>
              </a:rPr>
              <a:t>Among his many accomplishments, Galileo’s scientific successes and originality as a scientist lay in his method of inquiry. He first reduced scientific problems to simple everyday terms that could be understood with regular experiences and common sense logic. He then analyzed and resolved them according to simple mathematical descriptions.</a:t>
            </a:r>
            <a:endParaRPr lang="en-US" sz="1800" dirty="0">
              <a:latin typeface="Elephant" pitchFamily="18" charset="0"/>
            </a:endParaRPr>
          </a:p>
        </p:txBody>
      </p:sp>
      <p:sp>
        <p:nvSpPr>
          <p:cNvPr id="5" name="TextBox 4"/>
          <p:cNvSpPr txBox="1"/>
          <p:nvPr/>
        </p:nvSpPr>
        <p:spPr>
          <a:xfrm>
            <a:off x="3048000" y="304800"/>
            <a:ext cx="4648200" cy="769441"/>
          </a:xfrm>
          <a:prstGeom prst="rect">
            <a:avLst/>
          </a:prstGeom>
          <a:noFill/>
        </p:spPr>
        <p:txBody>
          <a:bodyPr wrap="square" rtlCol="0">
            <a:spAutoFit/>
          </a:bodyPr>
          <a:lstStyle/>
          <a:p>
            <a:r>
              <a:rPr lang="en-US" sz="4400" dirty="0" smtClean="0">
                <a:latin typeface="Elephant" pitchFamily="18" charset="0"/>
              </a:rPr>
              <a:t>Methods</a:t>
            </a:r>
            <a:r>
              <a:rPr lang="en-US" dirty="0" smtClean="0"/>
              <a:t> </a:t>
            </a:r>
            <a:endParaRPr lang="en-US" dirty="0"/>
          </a:p>
        </p:txBody>
      </p:sp>
      <p:sp>
        <p:nvSpPr>
          <p:cNvPr id="6" name="TextBox 5"/>
          <p:cNvSpPr txBox="1"/>
          <p:nvPr/>
        </p:nvSpPr>
        <p:spPr>
          <a:xfrm>
            <a:off x="4800600" y="1295400"/>
            <a:ext cx="3048000" cy="1477328"/>
          </a:xfrm>
          <a:prstGeom prst="rect">
            <a:avLst/>
          </a:prstGeom>
          <a:noFill/>
        </p:spPr>
        <p:txBody>
          <a:bodyPr wrap="square" rtlCol="0">
            <a:spAutoFit/>
          </a:bodyPr>
          <a:lstStyle/>
          <a:p>
            <a:r>
              <a:rPr lang="en-US" dirty="0" smtClean="0">
                <a:latin typeface="Elephant" pitchFamily="18" charset="0"/>
              </a:rPr>
              <a:t>This method of problem solving set the path for modern mathematical and experimental physics.</a:t>
            </a:r>
            <a:endParaRPr lang="en-US" dirty="0">
              <a:latin typeface="Elephant" pitchFamily="18" charset="0"/>
            </a:endParaRPr>
          </a:p>
        </p:txBody>
      </p:sp>
      <p:pic>
        <p:nvPicPr>
          <p:cNvPr id="41986" name="Picture 2" descr="http://www.willipedia.org/wp-content/uploads/2009/10/galileo-telescope.jpg"/>
          <p:cNvPicPr>
            <a:picLocks noChangeAspect="1" noChangeArrowheads="1"/>
          </p:cNvPicPr>
          <p:nvPr/>
        </p:nvPicPr>
        <p:blipFill>
          <a:blip r:embed="rId3" cstate="print"/>
          <a:srcRect/>
          <a:stretch>
            <a:fillRect/>
          </a:stretch>
        </p:blipFill>
        <p:spPr bwMode="auto">
          <a:xfrm>
            <a:off x="6019800" y="2971800"/>
            <a:ext cx="2667000" cy="3565922"/>
          </a:xfrm>
          <a:prstGeom prst="rect">
            <a:avLst/>
          </a:prstGeom>
          <a:noFill/>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tx2">
                <a:lumMod val="75000"/>
              </a:schemeClr>
            </a:gs>
            <a:gs pos="50000">
              <a:schemeClr val="accent4">
                <a:lumMod val="75000"/>
              </a:schemeClr>
            </a:gs>
            <a:gs pos="100000">
              <a:schemeClr val="tx2">
                <a:lumMod val="60000"/>
                <a:lumOff val="4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1371600" cy="6172200"/>
          </a:xfrm>
        </p:spPr>
        <p:txBody>
          <a:bodyPr vert="wordArtVert" anchor="t">
            <a:noAutofit/>
          </a:bodyPr>
          <a:lstStyle/>
          <a:p>
            <a:r>
              <a:rPr lang="en-US" sz="4800" b="1" dirty="0" smtClean="0">
                <a:solidFill>
                  <a:schemeClr val="bg1"/>
                </a:solidFill>
                <a:latin typeface="Impact" pitchFamily="34" charset="0"/>
              </a:rPr>
              <a:t>Patrons</a:t>
            </a:r>
            <a:r>
              <a:rPr lang="en-US" sz="4800" b="1" dirty="0" smtClean="0">
                <a:latin typeface="Impact" pitchFamily="34" charset="0"/>
              </a:rPr>
              <a:t> </a:t>
            </a:r>
            <a:endParaRPr lang="en-US" sz="4800" b="1" dirty="0">
              <a:latin typeface="Impact" pitchFamily="34" charset="0"/>
            </a:endParaRPr>
          </a:p>
        </p:txBody>
      </p:sp>
      <p:sp>
        <p:nvSpPr>
          <p:cNvPr id="3" name="TextBox 2"/>
          <p:cNvSpPr txBox="1"/>
          <p:nvPr/>
        </p:nvSpPr>
        <p:spPr>
          <a:xfrm>
            <a:off x="990600" y="304800"/>
            <a:ext cx="3962400" cy="3139321"/>
          </a:xfrm>
          <a:prstGeom prst="rect">
            <a:avLst/>
          </a:prstGeom>
          <a:noFill/>
        </p:spPr>
        <p:txBody>
          <a:bodyPr wrap="square" rtlCol="0">
            <a:spAutoFit/>
          </a:bodyPr>
          <a:lstStyle/>
          <a:p>
            <a:r>
              <a:rPr lang="en-US" sz="2000" dirty="0" smtClean="0">
                <a:solidFill>
                  <a:schemeClr val="bg1"/>
                </a:solidFill>
                <a:latin typeface="Georgia" pitchFamily="18" charset="0"/>
              </a:rPr>
              <a:t>Throughout his life, Galileo had a number of patrons who shared similar beliefs as he and supported his ideas and experiments. </a:t>
            </a:r>
          </a:p>
          <a:p>
            <a:r>
              <a:rPr lang="en-US" sz="2000" dirty="0" smtClean="0">
                <a:solidFill>
                  <a:schemeClr val="bg1"/>
                </a:solidFill>
                <a:latin typeface="Georgia" pitchFamily="18" charset="0"/>
              </a:rPr>
              <a:t>	1.Pope Urban VIII, Maffeo Barberini </a:t>
            </a:r>
          </a:p>
          <a:p>
            <a:r>
              <a:rPr lang="en-US" sz="2000" dirty="0" smtClean="0">
                <a:solidFill>
                  <a:schemeClr val="bg1"/>
                </a:solidFill>
                <a:latin typeface="Georgia" pitchFamily="18" charset="0"/>
              </a:rPr>
              <a:t>	2. The Medici Family </a:t>
            </a:r>
          </a:p>
          <a:p>
            <a:r>
              <a:rPr lang="en-US" sz="2000" dirty="0" smtClean="0">
                <a:solidFill>
                  <a:schemeClr val="bg1"/>
                </a:solidFill>
                <a:latin typeface="Georgia" pitchFamily="18" charset="0"/>
              </a:rPr>
              <a:t>	3. Paolo Sarpi </a:t>
            </a:r>
          </a:p>
          <a:p>
            <a:r>
              <a:rPr lang="en-US" dirty="0" smtClean="0"/>
              <a:t>	</a:t>
            </a:r>
            <a:endParaRPr lang="en-US" dirty="0"/>
          </a:p>
        </p:txBody>
      </p:sp>
      <p:pic>
        <p:nvPicPr>
          <p:cNvPr id="2056" name="Picture 8" descr="http://galileo.rice.edu/images/people/urban_viii.jpg"/>
          <p:cNvPicPr>
            <a:picLocks noChangeAspect="1" noChangeArrowheads="1"/>
          </p:cNvPicPr>
          <p:nvPr/>
        </p:nvPicPr>
        <p:blipFill>
          <a:blip r:embed="rId3" cstate="print"/>
          <a:srcRect/>
          <a:stretch>
            <a:fillRect/>
          </a:stretch>
        </p:blipFill>
        <p:spPr bwMode="auto">
          <a:xfrm>
            <a:off x="6858000" y="685800"/>
            <a:ext cx="2019300" cy="3069339"/>
          </a:xfrm>
          <a:prstGeom prst="rect">
            <a:avLst/>
          </a:prstGeom>
          <a:noFill/>
        </p:spPr>
      </p:pic>
      <p:sp>
        <p:nvSpPr>
          <p:cNvPr id="9" name="TextBox 8"/>
          <p:cNvSpPr txBox="1"/>
          <p:nvPr/>
        </p:nvSpPr>
        <p:spPr>
          <a:xfrm>
            <a:off x="5105400" y="228600"/>
            <a:ext cx="3581400" cy="830997"/>
          </a:xfrm>
          <a:prstGeom prst="rect">
            <a:avLst/>
          </a:prstGeom>
          <a:noFill/>
        </p:spPr>
        <p:txBody>
          <a:bodyPr wrap="square" rtlCol="0">
            <a:spAutoFit/>
          </a:bodyPr>
          <a:lstStyle/>
          <a:p>
            <a:r>
              <a:rPr lang="en-US" sz="2400" dirty="0" smtClean="0">
                <a:solidFill>
                  <a:schemeClr val="bg1"/>
                </a:solidFill>
                <a:latin typeface="Georgia" pitchFamily="18" charset="0"/>
              </a:rPr>
              <a:t>Pope Urban VIII, Maffeo Barberini</a:t>
            </a:r>
            <a:endParaRPr lang="en-US" sz="2400" dirty="0">
              <a:solidFill>
                <a:schemeClr val="bg1"/>
              </a:solidFill>
              <a:latin typeface="Georgia" pitchFamily="18" charset="0"/>
            </a:endParaRPr>
          </a:p>
        </p:txBody>
      </p:sp>
      <p:sp>
        <p:nvSpPr>
          <p:cNvPr id="10" name="TextBox 9"/>
          <p:cNvSpPr txBox="1"/>
          <p:nvPr/>
        </p:nvSpPr>
        <p:spPr>
          <a:xfrm>
            <a:off x="6096000" y="4419600"/>
            <a:ext cx="3048000" cy="830997"/>
          </a:xfrm>
          <a:prstGeom prst="rect">
            <a:avLst/>
          </a:prstGeom>
          <a:noFill/>
        </p:spPr>
        <p:txBody>
          <a:bodyPr wrap="square" rtlCol="0">
            <a:spAutoFit/>
          </a:bodyPr>
          <a:lstStyle/>
          <a:p>
            <a:r>
              <a:rPr lang="en-US" sz="2400" dirty="0" smtClean="0">
                <a:solidFill>
                  <a:schemeClr val="bg1"/>
                </a:solidFill>
                <a:latin typeface="Georgia" pitchFamily="18" charset="0"/>
              </a:rPr>
              <a:t>Medici Family Coat of Arms </a:t>
            </a:r>
            <a:endParaRPr lang="en-US" sz="2400" dirty="0">
              <a:solidFill>
                <a:schemeClr val="bg1"/>
              </a:solidFill>
              <a:latin typeface="Georgia" pitchFamily="18" charset="0"/>
            </a:endParaRPr>
          </a:p>
        </p:txBody>
      </p:sp>
      <p:pic>
        <p:nvPicPr>
          <p:cNvPr id="2052" name="Picture 4" descr="http://upload.wikimedia.org/wikipedia/commons/thumb/c/c8/Coat_of_Arms_of_Medici.svg/545px-Coat_of_Arms_of_Medici.svg.png"/>
          <p:cNvPicPr>
            <a:picLocks noChangeAspect="1" noChangeArrowheads="1"/>
          </p:cNvPicPr>
          <p:nvPr/>
        </p:nvPicPr>
        <p:blipFill>
          <a:blip r:embed="rId4" cstate="print"/>
          <a:srcRect/>
          <a:stretch>
            <a:fillRect/>
          </a:stretch>
        </p:blipFill>
        <p:spPr bwMode="auto">
          <a:xfrm>
            <a:off x="4419600" y="2209800"/>
            <a:ext cx="2327236" cy="2560408"/>
          </a:xfrm>
          <a:prstGeom prst="rect">
            <a:avLst/>
          </a:prstGeom>
          <a:noFill/>
        </p:spPr>
      </p:pic>
      <p:pic>
        <p:nvPicPr>
          <p:cNvPr id="2054" name="Picture 6" descr="http://galileo.rice.edu/images/people/sarpi.gif"/>
          <p:cNvPicPr>
            <a:picLocks noChangeAspect="1" noChangeArrowheads="1"/>
          </p:cNvPicPr>
          <p:nvPr/>
        </p:nvPicPr>
        <p:blipFill>
          <a:blip r:embed="rId5" cstate="print"/>
          <a:srcRect/>
          <a:stretch>
            <a:fillRect/>
          </a:stretch>
        </p:blipFill>
        <p:spPr bwMode="auto">
          <a:xfrm>
            <a:off x="1752600" y="3505200"/>
            <a:ext cx="2714625" cy="3176691"/>
          </a:xfrm>
          <a:prstGeom prst="rect">
            <a:avLst/>
          </a:prstGeom>
          <a:noFill/>
        </p:spPr>
      </p:pic>
      <p:sp>
        <p:nvSpPr>
          <p:cNvPr id="11" name="TextBox 10"/>
          <p:cNvSpPr txBox="1"/>
          <p:nvPr/>
        </p:nvSpPr>
        <p:spPr>
          <a:xfrm>
            <a:off x="4648200" y="5943600"/>
            <a:ext cx="1676400" cy="830997"/>
          </a:xfrm>
          <a:prstGeom prst="rect">
            <a:avLst/>
          </a:prstGeom>
          <a:noFill/>
        </p:spPr>
        <p:txBody>
          <a:bodyPr wrap="square" rtlCol="0">
            <a:spAutoFit/>
          </a:bodyPr>
          <a:lstStyle/>
          <a:p>
            <a:r>
              <a:rPr lang="en-US" sz="2400" dirty="0" smtClean="0">
                <a:solidFill>
                  <a:schemeClr val="bg1"/>
                </a:solidFill>
                <a:latin typeface="Georgia" pitchFamily="18" charset="0"/>
              </a:rPr>
              <a:t>Paolo Sarpi </a:t>
            </a:r>
            <a:endParaRPr lang="en-US" sz="2400" dirty="0">
              <a:solidFill>
                <a:schemeClr val="bg1"/>
              </a:solidFill>
              <a:latin typeface="Georgia" pitchFamily="18" charset="0"/>
            </a:endParaRPr>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0">
              <a:schemeClr val="bg1">
                <a:lumMod val="85000"/>
              </a:schemeClr>
            </a:gs>
            <a:gs pos="50000">
              <a:schemeClr val="bg1"/>
            </a:gs>
            <a:gs pos="100000">
              <a:schemeClr val="accent4">
                <a:lumMod val="75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 name="Rectangle 2"/>
          <p:cNvSpPr/>
          <p:nvPr/>
        </p:nvSpPr>
        <p:spPr>
          <a:xfrm>
            <a:off x="1066800" y="304800"/>
            <a:ext cx="4495800" cy="923330"/>
          </a:xfrm>
          <a:prstGeom prst="rect">
            <a:avLst/>
          </a:prstGeom>
          <a:noFill/>
        </p:spPr>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Copernicus</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TextBox 4"/>
          <p:cNvSpPr txBox="1"/>
          <p:nvPr/>
        </p:nvSpPr>
        <p:spPr>
          <a:xfrm>
            <a:off x="0" y="1371600"/>
            <a:ext cx="3962400" cy="5078313"/>
          </a:xfrm>
          <a:prstGeom prst="rect">
            <a:avLst/>
          </a:prstGeom>
          <a:noFill/>
        </p:spPr>
        <p:txBody>
          <a:bodyPr wrap="square" rtlCol="0">
            <a:spAutoFit/>
          </a:bodyPr>
          <a:lstStyle/>
          <a:p>
            <a:pPr>
              <a:buFont typeface="Arial" pitchFamily="34" charset="0"/>
              <a:buChar char="•"/>
            </a:pPr>
            <a:r>
              <a:rPr lang="en-US" dirty="0" smtClean="0">
                <a:latin typeface="Britannic Bold" pitchFamily="34" charset="0"/>
              </a:rPr>
              <a:t>One of the biggest influences on Galileo’s studies and experiments was Copernicus and his ideas about the world. </a:t>
            </a:r>
          </a:p>
          <a:p>
            <a:pPr>
              <a:buFont typeface="Arial" pitchFamily="34" charset="0"/>
              <a:buChar char="•"/>
            </a:pPr>
            <a:r>
              <a:rPr lang="en-US" dirty="0" smtClean="0">
                <a:latin typeface="Britannic Bold" pitchFamily="34" charset="0"/>
              </a:rPr>
              <a:t>The Copernican Theory, which Galileo studied were the first speculations that the Sun may be the center of the cosmos and the Earth is just one the planets traveling around it. </a:t>
            </a:r>
          </a:p>
          <a:p>
            <a:pPr>
              <a:buFont typeface="Arial" pitchFamily="34" charset="0"/>
              <a:buChar char="•"/>
            </a:pPr>
            <a:r>
              <a:rPr lang="en-US" dirty="0" smtClean="0">
                <a:latin typeface="Britannic Bold" pitchFamily="34" charset="0"/>
              </a:rPr>
              <a:t>Copernicus created a new geocentric model that settled the order of the planets definitively. </a:t>
            </a:r>
          </a:p>
          <a:p>
            <a:pPr>
              <a:buFont typeface="Arial" pitchFamily="34" charset="0"/>
              <a:buChar char="•"/>
            </a:pPr>
            <a:r>
              <a:rPr lang="en-US" dirty="0" smtClean="0">
                <a:latin typeface="Britannic Bold" pitchFamily="34" charset="0"/>
              </a:rPr>
              <a:t>One flaw of Copernicus’ was that he relied on circular motion, and thus his was not as great an improvement from his predecessors as we thought. </a:t>
            </a:r>
            <a:endParaRPr lang="en-US" dirty="0">
              <a:latin typeface="Britannic Bold" pitchFamily="34" charset="0"/>
            </a:endParaRPr>
          </a:p>
        </p:txBody>
      </p:sp>
      <p:pic>
        <p:nvPicPr>
          <p:cNvPr id="37890" name="Picture 2" descr="http://www.pbs.org/wnet/hawking/universes/assets/images/u.copernicus.jpg"/>
          <p:cNvPicPr>
            <a:picLocks noChangeAspect="1" noChangeArrowheads="1"/>
          </p:cNvPicPr>
          <p:nvPr/>
        </p:nvPicPr>
        <p:blipFill>
          <a:blip r:embed="rId3" cstate="print"/>
          <a:srcRect/>
          <a:stretch>
            <a:fillRect/>
          </a:stretch>
        </p:blipFill>
        <p:spPr bwMode="auto">
          <a:xfrm>
            <a:off x="5181600" y="2895600"/>
            <a:ext cx="3962400" cy="3962400"/>
          </a:xfrm>
          <a:prstGeom prst="rect">
            <a:avLst/>
          </a:prstGeom>
          <a:noFill/>
        </p:spPr>
      </p:pic>
      <p:pic>
        <p:nvPicPr>
          <p:cNvPr id="37892" name="Picture 4" descr="http://www.physics.rutgers.edu/ugrad/124/Copernicus.jpg"/>
          <p:cNvPicPr>
            <a:picLocks noChangeAspect="1" noChangeArrowheads="1"/>
          </p:cNvPicPr>
          <p:nvPr/>
        </p:nvPicPr>
        <p:blipFill>
          <a:blip r:embed="rId4" cstate="print"/>
          <a:srcRect/>
          <a:stretch>
            <a:fillRect/>
          </a:stretch>
        </p:blipFill>
        <p:spPr bwMode="auto">
          <a:xfrm>
            <a:off x="5486400" y="228600"/>
            <a:ext cx="2321859" cy="2819400"/>
          </a:xfrm>
          <a:prstGeom prst="rect">
            <a:avLst/>
          </a:prstGeom>
          <a:noFill/>
        </p:spPr>
      </p:pic>
      <p:cxnSp>
        <p:nvCxnSpPr>
          <p:cNvPr id="10" name="Straight Arrow Connector 9"/>
          <p:cNvCxnSpPr/>
          <p:nvPr/>
        </p:nvCxnSpPr>
        <p:spPr>
          <a:xfrm>
            <a:off x="4495800" y="1371600"/>
            <a:ext cx="685800" cy="381000"/>
          </a:xfrm>
          <a:prstGeom prst="straightConnector1">
            <a:avLst/>
          </a:prstGeom>
          <a:ln w="25400" cap="sq">
            <a:solidFill>
              <a:srgbClr val="7030A0"/>
            </a:solidFill>
            <a:bevel/>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971800" y="6019800"/>
            <a:ext cx="3657600" cy="646331"/>
          </a:xfrm>
          <a:prstGeom prst="rect">
            <a:avLst/>
          </a:prstGeom>
          <a:noFill/>
        </p:spPr>
        <p:txBody>
          <a:bodyPr wrap="square" rtlCol="0">
            <a:spAutoFit/>
          </a:bodyPr>
          <a:lstStyle/>
          <a:p>
            <a:r>
              <a:rPr lang="en-US" b="1" dirty="0" smtClean="0"/>
              <a:t>*His planetary model, with the Sun at the center. </a:t>
            </a:r>
            <a:endParaRPr lang="en-US" b="1" dirty="0"/>
          </a:p>
        </p:txBody>
      </p:sp>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50000"/>
                <a:lumOff val="50000"/>
              </a:schemeClr>
            </a:gs>
            <a:gs pos="25000">
              <a:schemeClr val="tx1">
                <a:lumMod val="75000"/>
                <a:lumOff val="25000"/>
              </a:schemeClr>
            </a:gs>
            <a:gs pos="40000">
              <a:schemeClr val="bg1">
                <a:lumMod val="65000"/>
              </a:schemeClr>
            </a:gs>
            <a:gs pos="70000">
              <a:schemeClr val="bg1">
                <a:lumMod val="50000"/>
              </a:schemeClr>
            </a:gs>
            <a:gs pos="88000">
              <a:schemeClr val="bg1">
                <a:lumMod val="85000"/>
              </a:schemeClr>
            </a:gs>
            <a:gs pos="100000">
              <a:schemeClr val="bg1">
                <a:lumMod val="9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86200" y="0"/>
            <a:ext cx="5257800" cy="1143000"/>
          </a:xfrm>
        </p:spPr>
        <p:txBody>
          <a:bodyPr>
            <a:normAutofit/>
          </a:bodyPr>
          <a:lstStyle/>
          <a:p>
            <a:r>
              <a:rPr lang="en-US" sz="6000" dirty="0" smtClean="0">
                <a:ln>
                  <a:gradFill>
                    <a:gsLst>
                      <a:gs pos="0">
                        <a:srgbClr val="000000"/>
                      </a:gs>
                      <a:gs pos="39999">
                        <a:srgbClr val="0A128C"/>
                      </a:gs>
                      <a:gs pos="70000">
                        <a:srgbClr val="181CC7"/>
                      </a:gs>
                      <a:gs pos="88000">
                        <a:srgbClr val="7005D4"/>
                      </a:gs>
                      <a:gs pos="100000">
                        <a:srgbClr val="8C3D91"/>
                      </a:gs>
                    </a:gsLst>
                    <a:lin ang="5400000" scaled="0"/>
                  </a:gradFill>
                </a:ln>
                <a:solidFill>
                  <a:schemeClr val="accent5">
                    <a:lumMod val="75000"/>
                  </a:schemeClr>
                </a:solidFill>
                <a:effectLst>
                  <a:outerShdw blurRad="60007" dir="1500000" sy="-30000" kx="800400" algn="bl" rotWithShape="0">
                    <a:prstClr val="black">
                      <a:alpha val="20000"/>
                    </a:prstClr>
                  </a:outerShdw>
                </a:effectLst>
              </a:rPr>
              <a:t>The</a:t>
            </a:r>
            <a:r>
              <a:rPr lang="en-US" sz="6000" dirty="0" smtClean="0">
                <a:ln>
                  <a:gradFill>
                    <a:gsLst>
                      <a:gs pos="0">
                        <a:srgbClr val="000000"/>
                      </a:gs>
                      <a:gs pos="39999">
                        <a:srgbClr val="0A128C"/>
                      </a:gs>
                      <a:gs pos="70000">
                        <a:srgbClr val="181CC7"/>
                      </a:gs>
                      <a:gs pos="88000">
                        <a:srgbClr val="7005D4"/>
                      </a:gs>
                      <a:gs pos="100000">
                        <a:srgbClr val="8C3D91"/>
                      </a:gs>
                    </a:gsLst>
                    <a:lin ang="5400000" scaled="0"/>
                  </a:gradFill>
                </a:ln>
                <a:solidFill>
                  <a:schemeClr val="accent5">
                    <a:lumMod val="75000"/>
                  </a:schemeClr>
                </a:solidFill>
                <a:effectLst>
                  <a:outerShdw blurRad="60007" dir="2000400" sy="-30000" kx="-800400" algn="bl" rotWithShape="0">
                    <a:prstClr val="black">
                      <a:alpha val="20000"/>
                    </a:prstClr>
                  </a:outerShdw>
                </a:effectLst>
              </a:rPr>
              <a:t> Telescope </a:t>
            </a:r>
            <a:endParaRPr lang="en-US" sz="6000" dirty="0">
              <a:ln>
                <a:gradFill>
                  <a:gsLst>
                    <a:gs pos="0">
                      <a:srgbClr val="000000"/>
                    </a:gs>
                    <a:gs pos="39999">
                      <a:srgbClr val="0A128C"/>
                    </a:gs>
                    <a:gs pos="70000">
                      <a:srgbClr val="181CC7"/>
                    </a:gs>
                    <a:gs pos="88000">
                      <a:srgbClr val="7005D4"/>
                    </a:gs>
                    <a:gs pos="100000">
                      <a:srgbClr val="8C3D91"/>
                    </a:gs>
                  </a:gsLst>
                  <a:lin ang="5400000" scaled="0"/>
                </a:gradFill>
              </a:ln>
              <a:solidFill>
                <a:schemeClr val="accent5">
                  <a:lumMod val="75000"/>
                </a:schemeClr>
              </a:solidFill>
              <a:effectLst>
                <a:outerShdw blurRad="60007" dir="2000400" sy="-30000" kx="-800400" algn="bl" rotWithShape="0">
                  <a:prstClr val="black">
                    <a:alpha val="20000"/>
                  </a:prstClr>
                </a:outerShdw>
              </a:effectLst>
            </a:endParaRPr>
          </a:p>
        </p:txBody>
      </p:sp>
      <p:sp>
        <p:nvSpPr>
          <p:cNvPr id="3" name="Content Placeholder 2"/>
          <p:cNvSpPr>
            <a:spLocks noGrp="1"/>
          </p:cNvSpPr>
          <p:nvPr>
            <p:ph sz="half" idx="1"/>
          </p:nvPr>
        </p:nvSpPr>
        <p:spPr>
          <a:xfrm>
            <a:off x="457200" y="4038600"/>
            <a:ext cx="3505200" cy="2057400"/>
          </a:xfrm>
        </p:spPr>
        <p:txBody>
          <a:bodyPr vert="horz" anchor="b">
            <a:normAutofit/>
            <a:scene3d>
              <a:camera prst="isometricOffAxis1Right"/>
              <a:lightRig rig="threePt" dir="t"/>
            </a:scene3d>
          </a:bodyPr>
          <a:lstStyle/>
          <a:p>
            <a:r>
              <a:rPr lang="en-US" sz="2000" b="1" dirty="0" smtClean="0"/>
              <a:t>In 1609, having heard of this invention that “made distant objects appear visible” he improved the design using the law of optics and two lenses. </a:t>
            </a:r>
            <a:endParaRPr lang="en-US" sz="2000" b="1" dirty="0"/>
          </a:p>
        </p:txBody>
      </p:sp>
      <p:sp>
        <p:nvSpPr>
          <p:cNvPr id="10" name="TextBox 9"/>
          <p:cNvSpPr txBox="1"/>
          <p:nvPr/>
        </p:nvSpPr>
        <p:spPr>
          <a:xfrm>
            <a:off x="381000" y="1676400"/>
            <a:ext cx="3200400" cy="2554545"/>
          </a:xfrm>
          <a:prstGeom prst="rect">
            <a:avLst/>
          </a:prstGeom>
          <a:noFill/>
        </p:spPr>
        <p:txBody>
          <a:bodyPr wrap="square" rtlCol="0">
            <a:spAutoFit/>
            <a:scene3d>
              <a:camera prst="isometricOffAxis1Right"/>
              <a:lightRig rig="threePt" dir="t"/>
            </a:scene3d>
          </a:bodyPr>
          <a:lstStyle/>
          <a:p>
            <a:pPr>
              <a:buFont typeface="Arial" pitchFamily="34" charset="0"/>
              <a:buChar char="•"/>
            </a:pPr>
            <a:r>
              <a:rPr lang="en-US" sz="2000" b="1" dirty="0" smtClean="0"/>
              <a:t> Galileo was fascinated with the invention of the Telescope in approx. 1608. The invention of the Telescope is credited to Hans Lipperhey ( of Belgium).</a:t>
            </a:r>
          </a:p>
          <a:p>
            <a:endParaRPr lang="en-US" sz="2000" dirty="0">
              <a:ln>
                <a:solidFill>
                  <a:schemeClr val="tx1"/>
                </a:solidFill>
              </a:ln>
            </a:endParaRPr>
          </a:p>
        </p:txBody>
      </p:sp>
      <p:pic>
        <p:nvPicPr>
          <p:cNvPr id="1028" name="Picture 4" descr="http://galileo.rice.edu/images/things/g_telescope.gif"/>
          <p:cNvPicPr>
            <a:picLocks noChangeAspect="1" noChangeArrowheads="1"/>
          </p:cNvPicPr>
          <p:nvPr/>
        </p:nvPicPr>
        <p:blipFill>
          <a:blip r:embed="rId3" cstate="print"/>
          <a:srcRect/>
          <a:stretch>
            <a:fillRect/>
          </a:stretch>
        </p:blipFill>
        <p:spPr bwMode="auto">
          <a:xfrm>
            <a:off x="5105400" y="1219200"/>
            <a:ext cx="3476450" cy="4876800"/>
          </a:xfrm>
          <a:prstGeom prst="rect">
            <a:avLst/>
          </a:prstGeom>
          <a:noFill/>
        </p:spPr>
      </p:pic>
      <p:sp>
        <p:nvSpPr>
          <p:cNvPr id="12" name="TextBox 11"/>
          <p:cNvSpPr txBox="1"/>
          <p:nvPr/>
        </p:nvSpPr>
        <p:spPr>
          <a:xfrm>
            <a:off x="6019800" y="6172200"/>
            <a:ext cx="2438400" cy="369332"/>
          </a:xfrm>
          <a:prstGeom prst="rect">
            <a:avLst/>
          </a:prstGeom>
          <a:noFill/>
        </p:spPr>
        <p:txBody>
          <a:bodyPr wrap="square" rtlCol="0">
            <a:spAutoFit/>
          </a:bodyPr>
          <a:lstStyle/>
          <a:p>
            <a:r>
              <a:rPr lang="en-US" dirty="0" smtClean="0"/>
              <a:t>* Galileo’s telescopes</a:t>
            </a:r>
            <a:endParaRPr lang="en-US" dirty="0"/>
          </a:p>
        </p:txBody>
      </p:sp>
    </p:spTree>
  </p:cSld>
  <p:clrMapOvr>
    <a:masterClrMapping/>
  </p:clrMapOvr>
  <p:transition>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25000">
              <a:srgbClr val="002060"/>
            </a:gs>
            <a:gs pos="40000">
              <a:schemeClr val="accent1">
                <a:lumMod val="75000"/>
              </a:schemeClr>
            </a:gs>
            <a:gs pos="70000">
              <a:srgbClr val="1684E8"/>
            </a:gs>
            <a:gs pos="88000">
              <a:srgbClr val="2218E2"/>
            </a:gs>
            <a:gs pos="100000">
              <a:schemeClr val="tx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1000" y="5105400"/>
            <a:ext cx="4724400" cy="1143000"/>
          </a:xfrm>
          <a:effectLst>
            <a:glow rad="228600">
              <a:schemeClr val="accent1">
                <a:satMod val="175000"/>
                <a:alpha val="40000"/>
              </a:schemeClr>
            </a:glow>
          </a:effectLst>
        </p:spPr>
        <p:txBody>
          <a:bodyPr>
            <a:scene3d>
              <a:camera prst="orthographicFront"/>
              <a:lightRig rig="brightRoom" dir="t">
                <a:rot lat="0" lon="0" rev="10200000"/>
              </a:lightRig>
            </a:scene3d>
            <a:sp3d extrusionH="57150" prstMaterial="dkEdge">
              <a:bevelT w="38100" h="38100" prst="slope"/>
              <a:bevelB w="38100" h="38100" prst="slope"/>
            </a:sp3d>
          </a:bodyPr>
          <a:lstStyle/>
          <a:p>
            <a:r>
              <a:rPr lang="en-US" dirty="0" smtClean="0">
                <a:blipFill>
                  <a:blip r:embed="rId3"/>
                  <a:tile tx="0" ty="0" sx="100000" sy="100000" flip="none" algn="tl"/>
                </a:blipFill>
                <a:latin typeface="Aharoni" pitchFamily="2" charset="-79"/>
                <a:cs typeface="Aharoni" pitchFamily="2" charset="-79"/>
              </a:rPr>
              <a:t>Telescope Cont. </a:t>
            </a:r>
            <a:endParaRPr lang="en-US" dirty="0">
              <a:blipFill>
                <a:blip r:embed="rId3"/>
                <a:tile tx="0" ty="0" sx="100000" sy="100000" flip="none" algn="tl"/>
              </a:blipFill>
              <a:latin typeface="Aharoni" pitchFamily="2" charset="-79"/>
              <a:cs typeface="Aharoni" pitchFamily="2" charset="-79"/>
            </a:endParaRPr>
          </a:p>
        </p:txBody>
      </p:sp>
      <p:graphicFrame>
        <p:nvGraphicFramePr>
          <p:cNvPr id="7" name="Content Placeholder 6"/>
          <p:cNvGraphicFramePr>
            <a:graphicFrameLocks noGrp="1"/>
          </p:cNvGraphicFramePr>
          <p:nvPr>
            <p:ph sz="half" idx="1"/>
          </p:nvPr>
        </p:nvGraphicFramePr>
        <p:xfrm>
          <a:off x="457200" y="1600200"/>
          <a:ext cx="4038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073" name="Picture 1"/>
          <p:cNvPicPr>
            <a:picLocks noChangeAspect="1" noChangeArrowheads="1"/>
          </p:cNvPicPr>
          <p:nvPr/>
        </p:nvPicPr>
        <p:blipFill>
          <a:blip r:embed="rId9" cstate="print"/>
          <a:srcRect/>
          <a:stretch>
            <a:fillRect/>
          </a:stretch>
        </p:blipFill>
        <p:spPr bwMode="auto">
          <a:xfrm>
            <a:off x="4191000" y="228600"/>
            <a:ext cx="4781550" cy="3581400"/>
          </a:xfrm>
          <a:prstGeom prst="rect">
            <a:avLst/>
          </a:prstGeom>
          <a:ln>
            <a:noFill/>
          </a:ln>
          <a:effectLst>
            <a:reflection blurRad="6350" stA="50000" endA="275" endPos="40000" dist="101600" dir="5400000" sy="-100000" algn="bl" rotWithShape="0"/>
            <a:softEdge rad="112500"/>
          </a:effectLst>
        </p:spPr>
      </p:pic>
      <p:sp>
        <p:nvSpPr>
          <p:cNvPr id="6" name="TextBox 5"/>
          <p:cNvSpPr txBox="1"/>
          <p:nvPr/>
        </p:nvSpPr>
        <p:spPr>
          <a:xfrm>
            <a:off x="304800" y="228600"/>
            <a:ext cx="3657600" cy="646331"/>
          </a:xfrm>
          <a:prstGeom prst="rect">
            <a:avLst/>
          </a:prstGeom>
          <a:noFill/>
        </p:spPr>
        <p:txBody>
          <a:bodyPr wrap="square" rtlCol="0">
            <a:spAutoFit/>
          </a:bodyPr>
          <a:lstStyle/>
          <a:p>
            <a:r>
              <a:rPr lang="en-US" dirty="0" smtClean="0"/>
              <a:t> </a:t>
            </a:r>
            <a:r>
              <a:rPr lang="en-US" dirty="0" smtClean="0">
                <a:solidFill>
                  <a:schemeClr val="bg1"/>
                </a:solidFill>
              </a:rPr>
              <a:t>*Galileo’s refractor-scope next to the modern day equivalent. </a:t>
            </a:r>
            <a:endParaRPr lang="en-US" dirty="0">
              <a:solidFill>
                <a:schemeClr val="bg1"/>
              </a:solidFill>
            </a:endParaRPr>
          </a:p>
        </p:txBody>
      </p:sp>
      <p:cxnSp>
        <p:nvCxnSpPr>
          <p:cNvPr id="9" name="Straight Arrow Connector 8"/>
          <p:cNvCxnSpPr/>
          <p:nvPr/>
        </p:nvCxnSpPr>
        <p:spPr>
          <a:xfrm>
            <a:off x="3048000" y="914400"/>
            <a:ext cx="838200" cy="1588"/>
          </a:xfrm>
          <a:prstGeom prst="straightConnector1">
            <a:avLst/>
          </a:prstGeom>
          <a:ln w="41275" cap="sq">
            <a:solidFill>
              <a:schemeClr val="bg1"/>
            </a:solidFill>
            <a:bevel/>
            <a:headEnd w="lg" len="lg"/>
            <a:tailEnd type="stealth" w="med" len="lg"/>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plit orient="ver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75000"/>
            <a:alpha val="78000"/>
          </a:schemeClr>
        </a:solidFill>
        <a:effectLst/>
      </p:bgPr>
    </p:bg>
    <p:spTree>
      <p:nvGrpSpPr>
        <p:cNvPr id="1" name=""/>
        <p:cNvGrpSpPr/>
        <p:nvPr/>
      </p:nvGrpSpPr>
      <p:grpSpPr>
        <a:xfrm>
          <a:off x="0" y="0"/>
          <a:ext cx="0" cy="0"/>
          <a:chOff x="0" y="0"/>
          <a:chExt cx="0" cy="0"/>
        </a:xfrm>
      </p:grpSpPr>
      <p:sp>
        <p:nvSpPr>
          <p:cNvPr id="19" name="Oval 18"/>
          <p:cNvSpPr/>
          <p:nvPr/>
        </p:nvSpPr>
        <p:spPr>
          <a:xfrm>
            <a:off x="6705600" y="4343400"/>
            <a:ext cx="2209800" cy="2514600"/>
          </a:xfrm>
          <a:prstGeom prst="ellipse">
            <a:avLst/>
          </a:prstGeom>
          <a:solidFill>
            <a:srgbClr val="E86E0A">
              <a:alpha val="66000"/>
            </a:srgbClr>
          </a:solidFill>
          <a:ln>
            <a:solidFill>
              <a:srgbClr val="E86E0A">
                <a:alpha val="95000"/>
              </a:srgbClr>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3" name="Picture 2"/>
          <p:cNvPicPr>
            <a:picLocks noChangeAspect="1" noChangeArrowheads="1"/>
          </p:cNvPicPr>
          <p:nvPr/>
        </p:nvPicPr>
        <p:blipFill>
          <a:blip r:embed="rId3" cstate="print"/>
          <a:srcRect/>
          <a:stretch>
            <a:fillRect/>
          </a:stretch>
        </p:blipFill>
        <p:spPr bwMode="auto">
          <a:xfrm>
            <a:off x="609600" y="2000250"/>
            <a:ext cx="3400425" cy="4857750"/>
          </a:xfrm>
          <a:prstGeom prst="rect">
            <a:avLst/>
          </a:prstGeom>
          <a:noFill/>
          <a:ln w="9525">
            <a:noFill/>
            <a:miter lim="800000"/>
            <a:headEnd/>
            <a:tailEnd/>
          </a:ln>
        </p:spPr>
      </p:pic>
      <p:sp>
        <p:nvSpPr>
          <p:cNvPr id="2" name="Title 1"/>
          <p:cNvSpPr>
            <a:spLocks noGrp="1"/>
          </p:cNvSpPr>
          <p:nvPr>
            <p:ph type="title"/>
          </p:nvPr>
        </p:nvSpPr>
        <p:spPr>
          <a:xfrm>
            <a:off x="304800" y="152400"/>
            <a:ext cx="4038600" cy="1905000"/>
          </a:xfrm>
        </p:spPr>
        <p:txBody>
          <a:bodyPr>
            <a:normAutofit/>
          </a:bodyPr>
          <a:lstStyle/>
          <a:p>
            <a:r>
              <a:rPr lang="en-US" b="1" dirty="0" smtClean="0">
                <a:solidFill>
                  <a:srgbClr val="582A04"/>
                </a:solidFill>
                <a:latin typeface="Bernard MT Condensed" pitchFamily="18" charset="0"/>
              </a:rPr>
              <a:t>Discoveries With the Telescope</a:t>
            </a:r>
            <a:endParaRPr lang="en-US" b="1" dirty="0">
              <a:solidFill>
                <a:srgbClr val="582A04"/>
              </a:solidFill>
              <a:latin typeface="Bernard MT Condensed" pitchFamily="18" charset="0"/>
            </a:endParaRPr>
          </a:p>
        </p:txBody>
      </p:sp>
      <p:sp>
        <p:nvSpPr>
          <p:cNvPr id="3" name="Content Placeholder 2"/>
          <p:cNvSpPr>
            <a:spLocks noGrp="1"/>
          </p:cNvSpPr>
          <p:nvPr>
            <p:ph sz="half" idx="1"/>
          </p:nvPr>
        </p:nvSpPr>
        <p:spPr>
          <a:xfrm>
            <a:off x="6477000" y="4572000"/>
            <a:ext cx="2362200" cy="1935163"/>
          </a:xfrm>
        </p:spPr>
        <p:txBody>
          <a:bodyPr>
            <a:normAutofit/>
          </a:bodyPr>
          <a:lstStyle/>
          <a:p>
            <a:pPr lvl="1">
              <a:buNone/>
            </a:pPr>
            <a:r>
              <a:rPr lang="en-US" dirty="0" smtClean="0">
                <a:solidFill>
                  <a:srgbClr val="582A04"/>
                </a:solidFill>
                <a:latin typeface="Book Antiqua" pitchFamily="18" charset="0"/>
              </a:rPr>
              <a:t>1. Io </a:t>
            </a:r>
          </a:p>
          <a:p>
            <a:pPr lvl="1">
              <a:buNone/>
            </a:pPr>
            <a:r>
              <a:rPr lang="en-US" dirty="0" smtClean="0">
                <a:solidFill>
                  <a:srgbClr val="582A04"/>
                </a:solidFill>
                <a:latin typeface="Book Antiqua" pitchFamily="18" charset="0"/>
              </a:rPr>
              <a:t>2.Europe</a:t>
            </a:r>
          </a:p>
          <a:p>
            <a:pPr lvl="1">
              <a:buNone/>
            </a:pPr>
            <a:r>
              <a:rPr lang="en-US" dirty="0" smtClean="0">
                <a:solidFill>
                  <a:srgbClr val="582A04"/>
                </a:solidFill>
                <a:latin typeface="Book Antiqua" pitchFamily="18" charset="0"/>
              </a:rPr>
              <a:t>3.Callisto</a:t>
            </a:r>
          </a:p>
          <a:p>
            <a:pPr lvl="1">
              <a:buNone/>
            </a:pPr>
            <a:r>
              <a:rPr lang="en-US" dirty="0" smtClean="0">
                <a:solidFill>
                  <a:srgbClr val="582A04"/>
                </a:solidFill>
                <a:latin typeface="Book Antiqua" pitchFamily="18" charset="0"/>
              </a:rPr>
              <a:t>4.Ganymede</a:t>
            </a:r>
            <a:r>
              <a:rPr lang="en-US" dirty="0" smtClean="0">
                <a:solidFill>
                  <a:srgbClr val="582A04"/>
                </a:solidFill>
              </a:rPr>
              <a:t>  </a:t>
            </a:r>
          </a:p>
          <a:p>
            <a:pPr lvl="0"/>
            <a:endParaRPr lang="en-US" dirty="0" smtClean="0"/>
          </a:p>
        </p:txBody>
      </p:sp>
      <p:sp>
        <p:nvSpPr>
          <p:cNvPr id="13" name="Rounded Rectangle 12"/>
          <p:cNvSpPr/>
          <p:nvPr/>
        </p:nvSpPr>
        <p:spPr>
          <a:xfrm>
            <a:off x="4648200" y="533400"/>
            <a:ext cx="2743200" cy="1752600"/>
          </a:xfrm>
          <a:prstGeom prst="roundRect">
            <a:avLst/>
          </a:prstGeom>
          <a:solidFill>
            <a:srgbClr val="E86E0A">
              <a:alpha val="61000"/>
            </a:srgbClr>
          </a:solidFill>
          <a:ln>
            <a:solidFill>
              <a:srgbClr val="E86E0A">
                <a:alpha val="84000"/>
              </a:srgbClr>
            </a:solidFill>
          </a:ln>
          <a:scene3d>
            <a:camera prst="orthographicFront"/>
            <a:lightRig rig="threeP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800600" y="609600"/>
            <a:ext cx="2514600" cy="1846659"/>
          </a:xfrm>
          <a:prstGeom prst="rect">
            <a:avLst/>
          </a:prstGeom>
          <a:noFill/>
        </p:spPr>
        <p:txBody>
          <a:bodyPr wrap="square" rtlCol="0">
            <a:spAutoFit/>
          </a:bodyPr>
          <a:lstStyle/>
          <a:p>
            <a:pPr lvl="0"/>
            <a:r>
              <a:rPr lang="en-US" sz="2400" dirty="0" smtClean="0">
                <a:solidFill>
                  <a:srgbClr val="582A04"/>
                </a:solidFill>
                <a:latin typeface="Book Antiqua" pitchFamily="18" charset="0"/>
              </a:rPr>
              <a:t>Galileo was the first person to observe the moons of Jupiter.</a:t>
            </a:r>
          </a:p>
          <a:p>
            <a:endParaRPr lang="en-US" dirty="0"/>
          </a:p>
        </p:txBody>
      </p:sp>
      <p:sp>
        <p:nvSpPr>
          <p:cNvPr id="15" name="Rounded Rectangle 14"/>
          <p:cNvSpPr/>
          <p:nvPr/>
        </p:nvSpPr>
        <p:spPr>
          <a:xfrm>
            <a:off x="5105400" y="2514600"/>
            <a:ext cx="3352800" cy="1676400"/>
          </a:xfrm>
          <a:prstGeom prst="roundRect">
            <a:avLst/>
          </a:prstGeom>
          <a:solidFill>
            <a:srgbClr val="E86E0A">
              <a:alpha val="64000"/>
            </a:srgbClr>
          </a:solidFill>
          <a:ln>
            <a:solidFill>
              <a:srgbClr val="E86E0A">
                <a:alpha val="88000"/>
              </a:srgbClr>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334000" y="2514600"/>
            <a:ext cx="3124200" cy="1846659"/>
          </a:xfrm>
          <a:prstGeom prst="rect">
            <a:avLst/>
          </a:prstGeom>
          <a:noFill/>
        </p:spPr>
        <p:txBody>
          <a:bodyPr wrap="square" rtlCol="0">
            <a:spAutoFit/>
          </a:bodyPr>
          <a:lstStyle/>
          <a:p>
            <a:pPr lvl="0"/>
            <a:r>
              <a:rPr lang="en-US" sz="2400" dirty="0" smtClean="0">
                <a:solidFill>
                  <a:srgbClr val="582A04"/>
                </a:solidFill>
                <a:latin typeface="Book Antiqua" pitchFamily="18" charset="0"/>
              </a:rPr>
              <a:t>He initially thought them to be stars located close to Jupiter. </a:t>
            </a:r>
          </a:p>
          <a:p>
            <a:endParaRPr lang="en-US" dirty="0">
              <a:solidFill>
                <a:srgbClr val="582A04"/>
              </a:solidFill>
            </a:endParaRPr>
          </a:p>
        </p:txBody>
      </p:sp>
      <p:sp>
        <p:nvSpPr>
          <p:cNvPr id="17" name="Rounded Rectangle 16"/>
          <p:cNvSpPr/>
          <p:nvPr/>
        </p:nvSpPr>
        <p:spPr>
          <a:xfrm>
            <a:off x="4343400" y="4343400"/>
            <a:ext cx="2057400" cy="2286000"/>
          </a:xfrm>
          <a:prstGeom prst="roundRect">
            <a:avLst/>
          </a:prstGeom>
          <a:solidFill>
            <a:srgbClr val="E86E0A">
              <a:alpha val="62000"/>
            </a:srgbClr>
          </a:solidFill>
          <a:ln>
            <a:solidFill>
              <a:srgbClr val="E86E0A">
                <a:alpha val="91000"/>
              </a:srgbClr>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572000" y="4419600"/>
            <a:ext cx="1752600" cy="2523768"/>
          </a:xfrm>
          <a:prstGeom prst="rect">
            <a:avLst/>
          </a:prstGeom>
          <a:noFill/>
        </p:spPr>
        <p:txBody>
          <a:bodyPr wrap="square" rtlCol="0">
            <a:spAutoFit/>
          </a:bodyPr>
          <a:lstStyle/>
          <a:p>
            <a:pPr lvl="0"/>
            <a:r>
              <a:rPr lang="en-US" sz="2000" b="1" dirty="0" smtClean="0">
                <a:solidFill>
                  <a:srgbClr val="582A04"/>
                </a:solidFill>
                <a:latin typeface="Book Antiqua" pitchFamily="18" charset="0"/>
              </a:rPr>
              <a:t>After studying that they orbited around Jupiter, he named the moons:</a:t>
            </a:r>
          </a:p>
          <a:p>
            <a:endParaRPr lang="en-US" dirty="0"/>
          </a:p>
        </p:txBody>
      </p:sp>
      <p:sp>
        <p:nvSpPr>
          <p:cNvPr id="25" name="Bent-Up Arrow 24"/>
          <p:cNvSpPr/>
          <p:nvPr/>
        </p:nvSpPr>
        <p:spPr>
          <a:xfrm>
            <a:off x="7543800" y="1371600"/>
            <a:ext cx="609600" cy="990600"/>
          </a:xfrm>
          <a:prstGeom prst="bentUpArrow">
            <a:avLst/>
          </a:prstGeom>
          <a:solidFill>
            <a:srgbClr val="E86E0A"/>
          </a:solidFill>
          <a:ln>
            <a:solidFill>
              <a:srgbClr val="983D0A"/>
            </a:solidFill>
          </a:ln>
          <a:scene3d>
            <a:camera prst="orthographicFront">
              <a:rot lat="0" lon="11699976"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Bent-Up Arrow 27"/>
          <p:cNvSpPr/>
          <p:nvPr/>
        </p:nvSpPr>
        <p:spPr>
          <a:xfrm>
            <a:off x="4495800" y="3124200"/>
            <a:ext cx="533400" cy="1066800"/>
          </a:xfrm>
          <a:prstGeom prst="bentUpArrow">
            <a:avLst>
              <a:gd name="adj1" fmla="val 25000"/>
              <a:gd name="adj2" fmla="val 21378"/>
              <a:gd name="adj3" fmla="val 25000"/>
            </a:avLst>
          </a:prstGeom>
          <a:solidFill>
            <a:srgbClr val="E86E0A"/>
          </a:solidFill>
          <a:ln>
            <a:solidFill>
              <a:srgbClr val="983D0A"/>
            </a:solid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urved Up Arrow 28"/>
          <p:cNvSpPr/>
          <p:nvPr/>
        </p:nvSpPr>
        <p:spPr>
          <a:xfrm>
            <a:off x="6172200" y="6400800"/>
            <a:ext cx="1066800" cy="457200"/>
          </a:xfrm>
          <a:prstGeom prst="curvedUpArrow">
            <a:avLst/>
          </a:prstGeom>
          <a:solidFill>
            <a:srgbClr val="E86E0A"/>
          </a:solidFill>
          <a:ln>
            <a:solidFill>
              <a:srgbClr val="983D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50000">
              <a:schemeClr val="accent1">
                <a:lumMod val="60000"/>
                <a:lumOff val="40000"/>
              </a:schemeClr>
            </a:gs>
            <a:gs pos="100000">
              <a:srgbClr val="1F8931"/>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6019800" cy="1447800"/>
          </a:xfrm>
        </p:spPr>
        <p:txBody>
          <a:bodyPr>
            <a:normAutofit fontScale="90000"/>
          </a:bodyPr>
          <a:lstStyle/>
          <a:p>
            <a:r>
              <a:rPr lang="en-US" sz="5300" dirty="0" smtClean="0">
                <a:latin typeface="Broadway" pitchFamily="82" charset="0"/>
              </a:rPr>
              <a:t>The Phases of  </a:t>
            </a:r>
            <a:r>
              <a:rPr lang="en-US" sz="6000" dirty="0" smtClean="0">
                <a:latin typeface="Broadway" pitchFamily="82" charset="0"/>
              </a:rPr>
              <a:t>Venus</a:t>
            </a:r>
            <a:r>
              <a:rPr lang="en-US" dirty="0" smtClean="0">
                <a:latin typeface="Broadway" pitchFamily="82" charset="0"/>
              </a:rPr>
              <a:t> </a:t>
            </a:r>
            <a:endParaRPr lang="en-US" dirty="0">
              <a:latin typeface="Broadway" pitchFamily="82" charset="0"/>
            </a:endParaRPr>
          </a:p>
        </p:txBody>
      </p:sp>
      <p:sp>
        <p:nvSpPr>
          <p:cNvPr id="3" name="Content Placeholder 2"/>
          <p:cNvSpPr>
            <a:spLocks noGrp="1"/>
          </p:cNvSpPr>
          <p:nvPr>
            <p:ph sz="half" idx="1"/>
          </p:nvPr>
        </p:nvSpPr>
        <p:spPr>
          <a:xfrm>
            <a:off x="457200" y="1600201"/>
            <a:ext cx="4038600" cy="1904999"/>
          </a:xfrm>
        </p:spPr>
        <p:txBody>
          <a:bodyPr/>
          <a:lstStyle/>
          <a:p>
            <a:r>
              <a:rPr lang="en-US" b="1" dirty="0" smtClean="0">
                <a:latin typeface="Andalus" pitchFamily="2" charset="-78"/>
                <a:cs typeface="Andalus" pitchFamily="2" charset="-78"/>
              </a:rPr>
              <a:t>In 1610, Galileo began to study the phases of Venus as it passed around the sun.</a:t>
            </a:r>
          </a:p>
        </p:txBody>
      </p:sp>
      <p:sp>
        <p:nvSpPr>
          <p:cNvPr id="7" name="TextBox 6"/>
          <p:cNvSpPr txBox="1"/>
          <p:nvPr/>
        </p:nvSpPr>
        <p:spPr>
          <a:xfrm>
            <a:off x="5181600" y="1524000"/>
            <a:ext cx="3352800" cy="2092881"/>
          </a:xfrm>
          <a:prstGeom prst="rect">
            <a:avLst/>
          </a:prstGeom>
          <a:noFill/>
        </p:spPr>
        <p:txBody>
          <a:bodyPr wrap="square" rtlCol="0">
            <a:spAutoFit/>
          </a:bodyPr>
          <a:lstStyle/>
          <a:p>
            <a:pPr>
              <a:buFont typeface="Arial" pitchFamily="34" charset="0"/>
              <a:buChar char="•"/>
            </a:pPr>
            <a:r>
              <a:rPr lang="en-US" sz="2800" b="1" dirty="0" smtClean="0">
                <a:latin typeface="Andalus" pitchFamily="2" charset="-78"/>
                <a:cs typeface="Andalus" pitchFamily="2" charset="-78"/>
              </a:rPr>
              <a:t>He observed that Venus moved in similar ways to the phases of the moon. </a:t>
            </a:r>
          </a:p>
          <a:p>
            <a:endParaRPr lang="en-US" dirty="0"/>
          </a:p>
        </p:txBody>
      </p:sp>
      <p:pic>
        <p:nvPicPr>
          <p:cNvPr id="1028" name="Picture 3"/>
          <p:cNvPicPr>
            <a:picLocks noChangeAspect="1" noChangeArrowheads="1"/>
          </p:cNvPicPr>
          <p:nvPr/>
        </p:nvPicPr>
        <p:blipFill>
          <a:blip r:embed="rId3" cstate="print"/>
          <a:srcRect/>
          <a:stretch>
            <a:fillRect/>
          </a:stretch>
        </p:blipFill>
        <p:spPr bwMode="auto">
          <a:xfrm>
            <a:off x="2286000" y="3505200"/>
            <a:ext cx="4248150" cy="3133725"/>
          </a:xfrm>
          <a:prstGeom prst="rect">
            <a:avLst/>
          </a:prstGeom>
          <a:noFill/>
          <a:ln w="9525">
            <a:noFill/>
            <a:miter lim="800000"/>
            <a:headEnd/>
            <a:tailEnd/>
          </a:ln>
        </p:spPr>
      </p:pic>
    </p:spTree>
  </p:cSld>
  <p:clrMapOvr>
    <a:masterClrMapping/>
  </p:clrMapOvr>
  <p:transition>
    <p:spli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1732</TotalTime>
  <Words>1652</Words>
  <Application>Microsoft Office PowerPoint</Application>
  <PresentationFormat>On-screen Show (4:3)</PresentationFormat>
  <Paragraphs>154</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Patrons </vt:lpstr>
      <vt:lpstr>Slide 5</vt:lpstr>
      <vt:lpstr>The Telescope </vt:lpstr>
      <vt:lpstr>Telescope Cont. </vt:lpstr>
      <vt:lpstr>Discoveries With the Telescope</vt:lpstr>
      <vt:lpstr>The Phases of  Venus </vt:lpstr>
      <vt:lpstr>Slide 10</vt:lpstr>
      <vt:lpstr>Slide 11</vt:lpstr>
      <vt:lpstr>The Pendulum </vt:lpstr>
      <vt:lpstr>Slide 13</vt:lpstr>
      <vt:lpstr>Slide 14</vt:lpstr>
      <vt:lpstr>Galileo and Gravity</vt:lpstr>
      <vt:lpstr>Slide 16</vt:lpstr>
      <vt:lpstr>Slide 17</vt:lpstr>
      <vt:lpstr>Tides </vt:lpstr>
      <vt:lpstr>Galileo and the Inquisition </vt:lpstr>
      <vt:lpstr>Other Information </vt:lpstr>
      <vt:lpstr>“[The universe] cannot be read until we have learnt the language and become familiar with the characters in which it is written.” -Galileo Galilei </vt:lpstr>
      <vt:lpstr>Slide 22</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Monique</dc:creator>
  <cp:lastModifiedBy>Monique </cp:lastModifiedBy>
  <cp:revision>62</cp:revision>
  <dcterms:created xsi:type="dcterms:W3CDTF">2010-04-06T01:07:06Z</dcterms:created>
  <dcterms:modified xsi:type="dcterms:W3CDTF">2010-04-14T13:55:08Z</dcterms:modified>
</cp:coreProperties>
</file>