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2"/>
  </p:sldMasterIdLst>
  <p:notesMasterIdLst>
    <p:notesMasterId r:id="rId82"/>
  </p:notesMasterIdLst>
  <p:sldIdLst>
    <p:sldId id="270" r:id="rId3"/>
    <p:sldId id="370" r:id="rId4"/>
    <p:sldId id="271" r:id="rId5"/>
    <p:sldId id="329" r:id="rId6"/>
    <p:sldId id="331" r:id="rId7"/>
    <p:sldId id="332" r:id="rId8"/>
    <p:sldId id="333" r:id="rId9"/>
    <p:sldId id="351" r:id="rId10"/>
    <p:sldId id="352" r:id="rId11"/>
    <p:sldId id="353" r:id="rId12"/>
    <p:sldId id="354" r:id="rId13"/>
    <p:sldId id="258" r:id="rId14"/>
    <p:sldId id="259" r:id="rId15"/>
    <p:sldId id="309" r:id="rId16"/>
    <p:sldId id="260" r:id="rId17"/>
    <p:sldId id="264" r:id="rId18"/>
    <p:sldId id="265" r:id="rId19"/>
    <p:sldId id="266" r:id="rId20"/>
    <p:sldId id="307" r:id="rId21"/>
    <p:sldId id="272" r:id="rId22"/>
    <p:sldId id="336" r:id="rId23"/>
    <p:sldId id="308" r:id="rId24"/>
    <p:sldId id="267" r:id="rId25"/>
    <p:sldId id="268" r:id="rId26"/>
    <p:sldId id="269" r:id="rId27"/>
    <p:sldId id="311" r:id="rId28"/>
    <p:sldId id="312" r:id="rId29"/>
    <p:sldId id="313" r:id="rId30"/>
    <p:sldId id="314" r:id="rId31"/>
    <p:sldId id="315" r:id="rId32"/>
    <p:sldId id="341" r:id="rId33"/>
    <p:sldId id="317" r:id="rId34"/>
    <p:sldId id="319" r:id="rId35"/>
    <p:sldId id="320" r:id="rId36"/>
    <p:sldId id="321" r:id="rId37"/>
    <p:sldId id="322" r:id="rId38"/>
    <p:sldId id="343" r:id="rId39"/>
    <p:sldId id="323" r:id="rId40"/>
    <p:sldId id="355" r:id="rId41"/>
    <p:sldId id="357" r:id="rId42"/>
    <p:sldId id="358" r:id="rId43"/>
    <p:sldId id="359" r:id="rId44"/>
    <p:sldId id="360" r:id="rId45"/>
    <p:sldId id="363" r:id="rId46"/>
    <p:sldId id="362" r:id="rId47"/>
    <p:sldId id="286" r:id="rId48"/>
    <p:sldId id="300" r:id="rId49"/>
    <p:sldId id="350" r:id="rId50"/>
    <p:sldId id="364" r:id="rId51"/>
    <p:sldId id="347" r:id="rId52"/>
    <p:sldId id="365" r:id="rId53"/>
    <p:sldId id="280" r:id="rId54"/>
    <p:sldId id="281" r:id="rId55"/>
    <p:sldId id="282" r:id="rId56"/>
    <p:sldId id="283" r:id="rId57"/>
    <p:sldId id="284" r:id="rId58"/>
    <p:sldId id="273" r:id="rId59"/>
    <p:sldId id="276" r:id="rId60"/>
    <p:sldId id="275" r:id="rId61"/>
    <p:sldId id="274" r:id="rId62"/>
    <p:sldId id="277" r:id="rId63"/>
    <p:sldId id="278" r:id="rId64"/>
    <p:sldId id="298" r:id="rId65"/>
    <p:sldId id="279" r:id="rId66"/>
    <p:sldId id="366" r:id="rId67"/>
    <p:sldId id="368" r:id="rId68"/>
    <p:sldId id="369" r:id="rId69"/>
    <p:sldId id="371" r:id="rId70"/>
    <p:sldId id="287" r:id="rId71"/>
    <p:sldId id="291" r:id="rId72"/>
    <p:sldId id="292" r:id="rId73"/>
    <p:sldId id="295" r:id="rId74"/>
    <p:sldId id="294" r:id="rId75"/>
    <p:sldId id="296" r:id="rId76"/>
    <p:sldId id="293" r:id="rId77"/>
    <p:sldId id="297" r:id="rId78"/>
    <p:sldId id="288" r:id="rId79"/>
    <p:sldId id="289" r:id="rId80"/>
    <p:sldId id="290" r:id="rId8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00FF00"/>
    <a:srgbClr val="009A0F"/>
    <a:srgbClr val="B8FF05"/>
    <a:srgbClr val="8A0298"/>
    <a:srgbClr val="E614FC"/>
    <a:srgbClr val="1117FF"/>
    <a:srgbClr val="0006EE"/>
    <a:srgbClr val="00049A"/>
    <a:srgbClr val="9200C0"/>
    <a:srgbClr val="9319B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80" autoAdjust="0"/>
    <p:restoredTop sz="91304" autoAdjust="0"/>
  </p:normalViewPr>
  <p:slideViewPr>
    <p:cSldViewPr snapToGrid="0">
      <p:cViewPr varScale="1">
        <p:scale>
          <a:sx n="83" d="100"/>
          <a:sy n="83" d="100"/>
        </p:scale>
        <p:origin x="-744" y="-90"/>
      </p:cViewPr>
      <p:guideLst>
        <p:guide orient="horz" pos="2160"/>
        <p:guide pos="2880"/>
      </p:guideLst>
    </p:cSldViewPr>
  </p:slideViewPr>
  <p:outlineViewPr>
    <p:cViewPr>
      <p:scale>
        <a:sx n="33" d="100"/>
        <a:sy n="33" d="100"/>
      </p:scale>
      <p:origin x="48" y="1788"/>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notesMaster" Target="notesMasters/notesMaster1.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dirty="0"/>
              <a:t>Advance </a:t>
            </a:r>
            <a:r>
              <a:rPr lang="en-US" dirty="0" smtClean="0"/>
              <a:t>Efficiencies for square grids</a:t>
            </a:r>
            <a:endParaRPr lang="en-US" dirty="0"/>
          </a:p>
        </c:rich>
      </c:tx>
      <c:layout/>
    </c:title>
    <c:plotArea>
      <c:layout>
        <c:manualLayout>
          <c:layoutTarget val="inner"/>
          <c:xMode val="edge"/>
          <c:yMode val="edge"/>
          <c:x val="6.4912632448721752E-2"/>
          <c:y val="0.15246666666666675"/>
          <c:w val="0.89933897151744924"/>
          <c:h val="0.5962887139107611"/>
        </c:manualLayout>
      </c:layout>
      <c:scatterChart>
        <c:scatterStyle val="smoothMarker"/>
        <c:ser>
          <c:idx val="1"/>
          <c:order val="0"/>
          <c:tx>
            <c:strRef>
              <c:f>Sheet1!$K$1</c:f>
              <c:strCache>
                <c:ptCount val="1"/>
                <c:pt idx="0">
                  <c:v>Scaled Time for NxN grid</c:v>
                </c:pt>
              </c:strCache>
            </c:strRef>
          </c:tx>
          <c:marker>
            <c:symbol val="none"/>
          </c:marker>
          <c:xVal>
            <c:numRef>
              <c:f>Sheet1!$A$2:$A$129</c:f>
              <c:numCache>
                <c:formatCode>General</c:formatCode>
                <c:ptCount val="12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numCache>
            </c:numRef>
          </c:xVal>
          <c:yVal>
            <c:numRef>
              <c:f>Sheet1!$K$2:$K$129</c:f>
              <c:numCache>
                <c:formatCode>0.00E+00</c:formatCode>
                <c:ptCount val="128"/>
                <c:pt idx="0">
                  <c:v>36.856526354166654</c:v>
                </c:pt>
                <c:pt idx="1">
                  <c:v>10.557786591630876</c:v>
                </c:pt>
                <c:pt idx="2">
                  <c:v>6.3338210508314861</c:v>
                </c:pt>
                <c:pt idx="3">
                  <c:v>4.5513702501013364</c:v>
                </c:pt>
                <c:pt idx="4">
                  <c:v>3.4737310898517144</c:v>
                </c:pt>
                <c:pt idx="5">
                  <c:v>2.7677591255343259</c:v>
                </c:pt>
                <c:pt idx="6">
                  <c:v>2.4051381931155524</c:v>
                </c:pt>
                <c:pt idx="7">
                  <c:v>2.1599428223234263</c:v>
                </c:pt>
                <c:pt idx="8">
                  <c:v>1.9957569994070892</c:v>
                </c:pt>
                <c:pt idx="9">
                  <c:v>1.8396238239185885</c:v>
                </c:pt>
                <c:pt idx="10">
                  <c:v>1.7365732583924116</c:v>
                </c:pt>
                <c:pt idx="11">
                  <c:v>1.6206823191406083</c:v>
                </c:pt>
                <c:pt idx="12">
                  <c:v>1.5526368785121738</c:v>
                </c:pt>
                <c:pt idx="13">
                  <c:v>1.4931236573399915</c:v>
                </c:pt>
                <c:pt idx="14">
                  <c:v>1.4379970665185262</c:v>
                </c:pt>
                <c:pt idx="15">
                  <c:v>1.4082705367545869</c:v>
                </c:pt>
                <c:pt idx="16">
                  <c:v>1.361409162281632</c:v>
                </c:pt>
                <c:pt idx="17">
                  <c:v>1.3241013976901761</c:v>
                </c:pt>
                <c:pt idx="18">
                  <c:v>1.2840060009713714</c:v>
                </c:pt>
                <c:pt idx="19">
                  <c:v>1.2588585370911267</c:v>
                </c:pt>
                <c:pt idx="20">
                  <c:v>1.2456036921944154</c:v>
                </c:pt>
                <c:pt idx="21">
                  <c:v>1.2248704463351254</c:v>
                </c:pt>
                <c:pt idx="22">
                  <c:v>1.2156947535712135</c:v>
                </c:pt>
                <c:pt idx="23">
                  <c:v>1.1822007758721367</c:v>
                </c:pt>
                <c:pt idx="24">
                  <c:v>1.1696064275595006</c:v>
                </c:pt>
                <c:pt idx="25">
                  <c:v>1.1616146113103278</c:v>
                </c:pt>
                <c:pt idx="26">
                  <c:v>1.1428664543642628</c:v>
                </c:pt>
                <c:pt idx="27">
                  <c:v>1.1247445192137866</c:v>
                </c:pt>
                <c:pt idx="28">
                  <c:v>1.1079505992339289</c:v>
                </c:pt>
                <c:pt idx="29">
                  <c:v>1.092297918055338</c:v>
                </c:pt>
                <c:pt idx="30">
                  <c:v>1.0923078510391389</c:v>
                </c:pt>
                <c:pt idx="31">
                  <c:v>1.0752258679695346</c:v>
                </c:pt>
                <c:pt idx="32">
                  <c:v>1.0728296658930783</c:v>
                </c:pt>
                <c:pt idx="33">
                  <c:v>1.0662733666965831</c:v>
                </c:pt>
                <c:pt idx="34">
                  <c:v>1.0513159116060364</c:v>
                </c:pt>
                <c:pt idx="35">
                  <c:v>1.0499534037524578</c:v>
                </c:pt>
                <c:pt idx="36">
                  <c:v>1.0431116352227459</c:v>
                </c:pt>
                <c:pt idx="37">
                  <c:v>1.0502409252613285</c:v>
                </c:pt>
                <c:pt idx="38">
                  <c:v>1.0360524673542368</c:v>
                </c:pt>
                <c:pt idx="39">
                  <c:v>1.0237711261231774</c:v>
                </c:pt>
                <c:pt idx="40">
                  <c:v>1.0180340357157065</c:v>
                </c:pt>
                <c:pt idx="41">
                  <c:v>1.0514823036229135</c:v>
                </c:pt>
                <c:pt idx="42">
                  <c:v>1.0088303502178546</c:v>
                </c:pt>
                <c:pt idx="43">
                  <c:v>1.0119414328172778</c:v>
                </c:pt>
                <c:pt idx="44">
                  <c:v>1.0210574724684063</c:v>
                </c:pt>
                <c:pt idx="45">
                  <c:v>1.0567084536327411</c:v>
                </c:pt>
                <c:pt idx="46">
                  <c:v>1.058227945726653</c:v>
                </c:pt>
                <c:pt idx="47">
                  <c:v>1.0765629598909241</c:v>
                </c:pt>
                <c:pt idx="48">
                  <c:v>1.0911606106102296</c:v>
                </c:pt>
                <c:pt idx="49">
                  <c:v>1.115882505653603</c:v>
                </c:pt>
                <c:pt idx="50">
                  <c:v>1.1213144721622448</c:v>
                </c:pt>
                <c:pt idx="51">
                  <c:v>1.0624275207229661</c:v>
                </c:pt>
                <c:pt idx="52">
                  <c:v>1.0476819615629562</c:v>
                </c:pt>
                <c:pt idx="53">
                  <c:v>1.0177950047387796</c:v>
                </c:pt>
                <c:pt idx="54">
                  <c:v>1.0236288665849953</c:v>
                </c:pt>
                <c:pt idx="55">
                  <c:v>1.0713133825320482</c:v>
                </c:pt>
                <c:pt idx="56">
                  <c:v>1.0658694052321005</c:v>
                </c:pt>
                <c:pt idx="57">
                  <c:v>1.0886665965373135</c:v>
                </c:pt>
                <c:pt idx="58">
                  <c:v>1.0479794229945787</c:v>
                </c:pt>
                <c:pt idx="59">
                  <c:v>1.021154595871048</c:v>
                </c:pt>
                <c:pt idx="60">
                  <c:v>1.019122934629078</c:v>
                </c:pt>
                <c:pt idx="61">
                  <c:v>1.0472544445367813</c:v>
                </c:pt>
                <c:pt idx="62">
                  <c:v>1.0715954605018374</c:v>
                </c:pt>
                <c:pt idx="63">
                  <c:v>1.0710786167557442</c:v>
                </c:pt>
                <c:pt idx="64">
                  <c:v>1.0190636785853742</c:v>
                </c:pt>
                <c:pt idx="65">
                  <c:v>1.0155262900708424</c:v>
                </c:pt>
                <c:pt idx="66">
                  <c:v>1.0508020873512061</c:v>
                </c:pt>
                <c:pt idx="67">
                  <c:v>1.0867195574897759</c:v>
                </c:pt>
                <c:pt idx="68">
                  <c:v>1.0359359517240074</c:v>
                </c:pt>
                <c:pt idx="69">
                  <c:v>1.0085269573149978</c:v>
                </c:pt>
                <c:pt idx="70">
                  <c:v>0.99763635316984423</c:v>
                </c:pt>
                <c:pt idx="71">
                  <c:v>1.0734795067318483</c:v>
                </c:pt>
                <c:pt idx="72">
                  <c:v>1.0626493483430228</c:v>
                </c:pt>
                <c:pt idx="73">
                  <c:v>1.0162250079378539</c:v>
                </c:pt>
                <c:pt idx="74">
                  <c:v>1.0193448001052292</c:v>
                </c:pt>
                <c:pt idx="75">
                  <c:v>1.0604982201211519</c:v>
                </c:pt>
                <c:pt idx="76">
                  <c:v>1.0284559389963506</c:v>
                </c:pt>
                <c:pt idx="77">
                  <c:v>0.99673419611688863</c:v>
                </c:pt>
                <c:pt idx="78">
                  <c:v>1.0426271014736554</c:v>
                </c:pt>
                <c:pt idx="79">
                  <c:v>1.063027782333902</c:v>
                </c:pt>
                <c:pt idx="80">
                  <c:v>0.98250089289618858</c:v>
                </c:pt>
                <c:pt idx="81">
                  <c:v>1.0052552878323757</c:v>
                </c:pt>
                <c:pt idx="82">
                  <c:v>1.0565519108255454</c:v>
                </c:pt>
                <c:pt idx="83">
                  <c:v>0.99752724520871128</c:v>
                </c:pt>
                <c:pt idx="84">
                  <c:v>0.99347938682611658</c:v>
                </c:pt>
                <c:pt idx="85">
                  <c:v>1.0491241486176563</c:v>
                </c:pt>
                <c:pt idx="86">
                  <c:v>0.99239283076730789</c:v>
                </c:pt>
                <c:pt idx="87">
                  <c:v>1.004454467233542</c:v>
                </c:pt>
                <c:pt idx="88">
                  <c:v>1.0405560336805852</c:v>
                </c:pt>
                <c:pt idx="89">
                  <c:v>0.98746824613902351</c:v>
                </c:pt>
                <c:pt idx="90">
                  <c:v>1.0178258130009752</c:v>
                </c:pt>
                <c:pt idx="91">
                  <c:v>1.033906116152431</c:v>
                </c:pt>
                <c:pt idx="92">
                  <c:v>0.98256689372030559</c:v>
                </c:pt>
                <c:pt idx="93">
                  <c:v>1.0421956215307338</c:v>
                </c:pt>
                <c:pt idx="94">
                  <c:v>1.001753017060637</c:v>
                </c:pt>
                <c:pt idx="95">
                  <c:v>1.0268518463435887</c:v>
                </c:pt>
                <c:pt idx="96">
                  <c:v>1.0442603763785865</c:v>
                </c:pt>
                <c:pt idx="97">
                  <c:v>0.99720192603773616</c:v>
                </c:pt>
                <c:pt idx="98">
                  <c:v>1.0618309182407919</c:v>
                </c:pt>
                <c:pt idx="99">
                  <c:v>0.97037371934497052</c:v>
                </c:pt>
                <c:pt idx="100">
                  <c:v>1.0583791335862596</c:v>
                </c:pt>
                <c:pt idx="101">
                  <c:v>0.98433068170979621</c:v>
                </c:pt>
                <c:pt idx="102">
                  <c:v>1.0410956135595768</c:v>
                </c:pt>
                <c:pt idx="103">
                  <c:v>0.9927411487512755</c:v>
                </c:pt>
                <c:pt idx="104">
                  <c:v>1.0425789099152309</c:v>
                </c:pt>
                <c:pt idx="105">
                  <c:v>0.99537940422008764</c:v>
                </c:pt>
                <c:pt idx="106">
                  <c:v>1.0437247197607342</c:v>
                </c:pt>
                <c:pt idx="107">
                  <c:v>0.98135701626505878</c:v>
                </c:pt>
                <c:pt idx="108">
                  <c:v>1.0448973490693738</c:v>
                </c:pt>
                <c:pt idx="109">
                  <c:v>0.98334740948472077</c:v>
                </c:pt>
                <c:pt idx="110">
                  <c:v>1.0255273752747438</c:v>
                </c:pt>
                <c:pt idx="111">
                  <c:v>0.94436004273306162</c:v>
                </c:pt>
                <c:pt idx="112">
                  <c:v>0.90135380495143869</c:v>
                </c:pt>
                <c:pt idx="113">
                  <c:v>0.92062964562988747</c:v>
                </c:pt>
                <c:pt idx="114">
                  <c:v>0.91420392866971234</c:v>
                </c:pt>
                <c:pt idx="115">
                  <c:v>1.041713837234939</c:v>
                </c:pt>
                <c:pt idx="116">
                  <c:v>1.0489917437327203</c:v>
                </c:pt>
                <c:pt idx="117">
                  <c:v>1.0128657103766574</c:v>
                </c:pt>
                <c:pt idx="118">
                  <c:v>1.0361776259327595</c:v>
                </c:pt>
                <c:pt idx="119">
                  <c:v>1.0291472932339842</c:v>
                </c:pt>
                <c:pt idx="120">
                  <c:v>0.98690594619889593</c:v>
                </c:pt>
                <c:pt idx="121">
                  <c:v>1.0350880676040293</c:v>
                </c:pt>
                <c:pt idx="122">
                  <c:v>1.0130558944239385</c:v>
                </c:pt>
                <c:pt idx="123">
                  <c:v>0.97958468437233359</c:v>
                </c:pt>
                <c:pt idx="124">
                  <c:v>1.0012454810004068</c:v>
                </c:pt>
                <c:pt idx="125">
                  <c:v>1.0166839900361586</c:v>
                </c:pt>
                <c:pt idx="126">
                  <c:v>1.0148612839754108</c:v>
                </c:pt>
                <c:pt idx="127">
                  <c:v>1</c:v>
                </c:pt>
              </c:numCache>
            </c:numRef>
          </c:yVal>
          <c:smooth val="1"/>
        </c:ser>
        <c:axId val="75505024"/>
        <c:axId val="75750784"/>
      </c:scatterChart>
      <c:valAx>
        <c:axId val="75505024"/>
        <c:scaling>
          <c:logBase val="2"/>
          <c:orientation val="minMax"/>
        </c:scaling>
        <c:axPos val="b"/>
        <c:numFmt formatCode="General" sourceLinked="1"/>
        <c:tickLblPos val="nextTo"/>
        <c:txPr>
          <a:bodyPr/>
          <a:lstStyle/>
          <a:p>
            <a:pPr>
              <a:defRPr sz="1600" baseline="0"/>
            </a:pPr>
            <a:endParaRPr lang="en-US"/>
          </a:p>
        </c:txPr>
        <c:crossAx val="75750784"/>
        <c:crosses val="autoZero"/>
        <c:crossBetween val="midCat"/>
      </c:valAx>
      <c:valAx>
        <c:axId val="75750784"/>
        <c:scaling>
          <c:logBase val="2"/>
          <c:orientation val="minMax"/>
          <c:min val="1"/>
        </c:scaling>
        <c:axPos val="l"/>
        <c:majorGridlines/>
        <c:numFmt formatCode="#,##0" sourceLinked="0"/>
        <c:tickLblPos val="nextTo"/>
        <c:txPr>
          <a:bodyPr/>
          <a:lstStyle/>
          <a:p>
            <a:pPr>
              <a:defRPr sz="1600" baseline="0"/>
            </a:pPr>
            <a:endParaRPr lang="en-US"/>
          </a:p>
        </c:txPr>
        <c:crossAx val="75505024"/>
        <c:crosses val="autoZero"/>
        <c:crossBetween val="midCat"/>
      </c:valAx>
    </c:plotArea>
    <c:plotVisOnly val="1"/>
  </c:chart>
  <c:spPr>
    <a:solidFill>
      <a:schemeClr val="bg1"/>
    </a:solidFill>
  </c:sp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E807D3E-2101-4D0D-ABE5-F814BF9FC1B8}" type="datetimeFigureOut">
              <a:rPr lang="en-US"/>
              <a:pPr>
                <a:defRPr/>
              </a:pPr>
              <a:t>6/13/2011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0E20033-86E6-416F-84B5-3B9E6C9B3A5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Use outline format here and slide for motivation, results</a:t>
            </a:r>
          </a:p>
        </p:txBody>
      </p:sp>
      <p:sp>
        <p:nvSpPr>
          <p:cNvPr id="849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FF374E-D230-4DA8-B35A-5C9B58BC9F63}" type="slidenum">
              <a:rPr lang="en-US" smtClean="0"/>
              <a:pPr fontAlgn="base">
                <a:spcBef>
                  <a:spcPct val="0"/>
                </a:spcBef>
                <a:spcAft>
                  <a:spcPct val="0"/>
                </a:spcAft>
                <a:defRPr/>
              </a:pPr>
              <a:t>3</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Define nodes vs grids</a:t>
            </a:r>
          </a:p>
        </p:txBody>
      </p:sp>
      <p:sp>
        <p:nvSpPr>
          <p:cNvPr id="942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EB1EA8-1382-45C1-AB48-17BA23F78DCF}" type="slidenum">
              <a:rPr lang="en-US" smtClean="0"/>
              <a:pPr fontAlgn="base">
                <a:spcBef>
                  <a:spcPct val="0"/>
                </a:spcBef>
                <a:spcAft>
                  <a:spcPct val="0"/>
                </a:spcAft>
                <a:defRPr/>
              </a:pPr>
              <a:t>12</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Show ghost zones</a:t>
            </a:r>
          </a:p>
        </p:txBody>
      </p:sp>
      <p:sp>
        <p:nvSpPr>
          <p:cNvPr id="952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C66B8D-3471-4383-A4EA-CA8B65A54CFA}" type="slidenum">
              <a:rPr lang="en-US" smtClean="0"/>
              <a:pPr fontAlgn="base">
                <a:spcBef>
                  <a:spcPct val="0"/>
                </a:spcBef>
                <a:spcAft>
                  <a:spcPct val="0"/>
                </a:spcAft>
                <a:defRPr/>
              </a:pPr>
              <a:t>14</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Remove thin lines and level 2 grids</a:t>
            </a:r>
          </a:p>
        </p:txBody>
      </p:sp>
      <p:sp>
        <p:nvSpPr>
          <p:cNvPr id="962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C56B62-933C-4472-A767-322737B8B24C}" type="slidenum">
              <a:rPr lang="en-US" smtClean="0"/>
              <a:pPr fontAlgn="base">
                <a:spcBef>
                  <a:spcPct val="0"/>
                </a:spcBef>
                <a:spcAft>
                  <a:spcPct val="0"/>
                </a:spcAft>
                <a:defRPr/>
              </a:pPr>
              <a:t>18</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Amr grids in most codes…</a:t>
            </a:r>
          </a:p>
        </p:txBody>
      </p:sp>
      <p:sp>
        <p:nvSpPr>
          <p:cNvPr id="972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A36C6BB-C922-4BF0-9752-FEA3C97AA558}" type="slidenum">
              <a:rPr lang="en-US" smtClean="0"/>
              <a:pPr fontAlgn="base">
                <a:spcBef>
                  <a:spcPct val="0"/>
                </a:spcBef>
                <a:spcAft>
                  <a:spcPct val="0"/>
                </a:spcAft>
                <a:defRPr/>
              </a:pPr>
              <a:t>20</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Break this up and do sub calculations</a:t>
            </a:r>
          </a:p>
        </p:txBody>
      </p:sp>
      <p:sp>
        <p:nvSpPr>
          <p:cNvPr id="983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13A4E92-9CDC-4CA9-8626-1F959FD3A79D}" type="slidenum">
              <a:rPr lang="en-US" smtClean="0"/>
              <a:pPr fontAlgn="base">
                <a:spcBef>
                  <a:spcPct val="0"/>
                </a:spcBef>
                <a:spcAft>
                  <a:spcPct val="0"/>
                </a:spcAft>
                <a:defRPr/>
              </a:pPr>
              <a:t>21</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Label processors and discuss distribution first…  Then mention sub tree…   local nodes relatives</a:t>
            </a:r>
          </a:p>
        </p:txBody>
      </p:sp>
      <p:sp>
        <p:nvSpPr>
          <p:cNvPr id="993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8DFF0D6-87B2-45F0-86B3-03F64650320D}" type="slidenum">
              <a:rPr lang="en-US" smtClean="0"/>
              <a:pPr fontAlgn="base">
                <a:spcBef>
                  <a:spcPct val="0"/>
                </a:spcBef>
                <a:spcAft>
                  <a:spcPct val="0"/>
                </a:spcAft>
                <a:defRPr/>
              </a:pPr>
              <a:t>22</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Use same coloring as prev slide</a:t>
            </a:r>
          </a:p>
        </p:txBody>
      </p:sp>
      <p:sp>
        <p:nvSpPr>
          <p:cNvPr id="1003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3973560-AC22-4052-9DCA-192428C4C0E5}" type="slidenum">
              <a:rPr lang="en-US" smtClean="0"/>
              <a:pPr fontAlgn="base">
                <a:spcBef>
                  <a:spcPct val="0"/>
                </a:spcBef>
                <a:spcAft>
                  <a:spcPct val="0"/>
                </a:spcAft>
                <a:defRPr/>
              </a:pPr>
              <a:t>23</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Simplify language here… child grids instead of children – and grids instead of nodes</a:t>
            </a:r>
          </a:p>
        </p:txBody>
      </p:sp>
      <p:sp>
        <p:nvSpPr>
          <p:cNvPr id="1013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D07B773-BA17-4D4A-847E-076B97411AFA}" type="slidenum">
              <a:rPr lang="en-US" smtClean="0"/>
              <a:pPr fontAlgn="base">
                <a:spcBef>
                  <a:spcPct val="0"/>
                </a:spcBef>
                <a:spcAft>
                  <a:spcPct val="0"/>
                </a:spcAft>
                <a:defRPr/>
              </a:pPr>
              <a:t>26</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Make this animated</a:t>
            </a:r>
          </a:p>
        </p:txBody>
      </p:sp>
      <p:sp>
        <p:nvSpPr>
          <p:cNvPr id="1024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C368B5A-B768-4E90-A59C-F92C3BACABA0}" type="slidenum">
              <a:rPr lang="en-US" smtClean="0"/>
              <a:pPr fontAlgn="base">
                <a:spcBef>
                  <a:spcPct val="0"/>
                </a:spcBef>
                <a:spcAft>
                  <a:spcPct val="0"/>
                </a:spcAft>
                <a:defRPr/>
              </a:pPr>
              <a:t>30</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Animate this</a:t>
            </a:r>
          </a:p>
        </p:txBody>
      </p:sp>
      <p:sp>
        <p:nvSpPr>
          <p:cNvPr id="1044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37D260-886F-4D5E-867E-39950B491758}" type="slidenum">
              <a:rPr lang="en-US" smtClean="0"/>
              <a:pPr fontAlgn="base">
                <a:spcBef>
                  <a:spcPct val="0"/>
                </a:spcBef>
                <a:spcAft>
                  <a:spcPct val="0"/>
                </a:spcAft>
                <a:defRPr/>
              </a:pPr>
              <a:t>31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Use outline format here and slide for motivation, results</a:t>
            </a:r>
          </a:p>
        </p:txBody>
      </p:sp>
      <p:sp>
        <p:nvSpPr>
          <p:cNvPr id="860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93D587B-CBD8-4E33-8F96-A8AC2095AC60}" type="slidenum">
              <a:rPr lang="en-US" smtClean="0"/>
              <a:pPr fontAlgn="base">
                <a:spcBef>
                  <a:spcPct val="0"/>
                </a:spcBef>
                <a:spcAft>
                  <a:spcPct val="0"/>
                </a:spcAft>
                <a:defRPr/>
              </a:pPr>
              <a:t>4</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Use outline format here and slide for motivation, results</a:t>
            </a:r>
          </a:p>
        </p:txBody>
      </p:sp>
      <p:sp>
        <p:nvSpPr>
          <p:cNvPr id="849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FF374E-D230-4DA8-B35A-5C9B58BC9F63}" type="slidenum">
              <a:rPr lang="en-US" smtClean="0"/>
              <a:pPr fontAlgn="base">
                <a:spcBef>
                  <a:spcPct val="0"/>
                </a:spcBef>
                <a:spcAft>
                  <a:spcPct val="0"/>
                </a:spcAft>
                <a:defRPr/>
              </a:pPr>
              <a:t>39</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Use outline format here and slide for motivation, results</a:t>
            </a:r>
          </a:p>
        </p:txBody>
      </p:sp>
      <p:sp>
        <p:nvSpPr>
          <p:cNvPr id="849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FF374E-D230-4DA8-B35A-5C9B58BC9F63}" type="slidenum">
              <a:rPr lang="en-US" smtClean="0"/>
              <a:pPr fontAlgn="base">
                <a:spcBef>
                  <a:spcPct val="0"/>
                </a:spcBef>
                <a:spcAft>
                  <a:spcPct val="0"/>
                </a:spcAft>
                <a:defRPr/>
              </a:pPr>
              <a:t>49</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Use outline format here and slide for motivation, results</a:t>
            </a:r>
          </a:p>
        </p:txBody>
      </p:sp>
      <p:sp>
        <p:nvSpPr>
          <p:cNvPr id="849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FF374E-D230-4DA8-B35A-5C9B58BC9F63}" type="slidenum">
              <a:rPr lang="en-US" smtClean="0"/>
              <a:pPr fontAlgn="base">
                <a:spcBef>
                  <a:spcPct val="0"/>
                </a:spcBef>
                <a:spcAft>
                  <a:spcPct val="0"/>
                </a:spcAft>
                <a:defRPr/>
              </a:pPr>
              <a:t>51</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Use outline format here and slide for motivation, results</a:t>
            </a:r>
          </a:p>
        </p:txBody>
      </p:sp>
      <p:sp>
        <p:nvSpPr>
          <p:cNvPr id="849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FF374E-D230-4DA8-B35A-5C9B58BC9F63}" type="slidenum">
              <a:rPr lang="en-US" smtClean="0"/>
              <a:pPr fontAlgn="base">
                <a:spcBef>
                  <a:spcPct val="0"/>
                </a:spcBef>
                <a:spcAft>
                  <a:spcPct val="0"/>
                </a:spcAft>
                <a:defRPr/>
              </a:pPr>
              <a:t>65</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1 should be a 2, everthing grids, size is workload, number is hilbert order, created, loose hilbert order…</a:t>
            </a:r>
          </a:p>
        </p:txBody>
      </p:sp>
      <p:sp>
        <p:nvSpPr>
          <p:cNvPr id="1085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80E8749-FFD3-4233-A596-30E1A0E9AF79}" type="slidenum">
              <a:rPr lang="en-US" smtClean="0"/>
              <a:pPr fontAlgn="base">
                <a:spcBef>
                  <a:spcPct val="0"/>
                </a:spcBef>
                <a:spcAft>
                  <a:spcPct val="0"/>
                </a:spcAft>
                <a:defRPr/>
              </a:pPr>
              <a:t>69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Use outline format here and slide for motivation, results</a:t>
            </a:r>
          </a:p>
        </p:txBody>
      </p:sp>
      <p:sp>
        <p:nvSpPr>
          <p:cNvPr id="870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F35703-B7DB-4C40-B895-D16E7C4C3295}" type="slidenum">
              <a:rPr lang="en-US" smtClean="0"/>
              <a:pPr fontAlgn="base">
                <a:spcBef>
                  <a:spcPct val="0"/>
                </a:spcBef>
                <a:spcAft>
                  <a:spcPct val="0"/>
                </a:spcAft>
                <a:defRPr/>
              </a:pPr>
              <a:t>5</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Use outline format here and slide for motivation, results</a:t>
            </a:r>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1BF3FC5-6846-48D1-85CB-C68F8E805BEC}"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Use outline format here and slide for motivation, results</a:t>
            </a:r>
          </a:p>
        </p:txBody>
      </p:sp>
      <p:sp>
        <p:nvSpPr>
          <p:cNvPr id="890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07866C-7852-43D7-A89D-4A0F413F00DF}" type="slidenum">
              <a:rPr lang="en-US" smtClean="0"/>
              <a:pPr fontAlgn="base">
                <a:spcBef>
                  <a:spcPct val="0"/>
                </a:spcBef>
                <a:spcAft>
                  <a:spcPct val="0"/>
                </a:spcAft>
                <a:defRPr/>
              </a:pPr>
              <a:t>7</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Use outline format here and slide for motivation, results</a:t>
            </a:r>
          </a:p>
        </p:txBody>
      </p:sp>
      <p:sp>
        <p:nvSpPr>
          <p:cNvPr id="890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07866C-7852-43D7-A89D-4A0F413F00DF}" type="slidenum">
              <a:rPr lang="en-US" smtClean="0"/>
              <a:pPr fontAlgn="base">
                <a:spcBef>
                  <a:spcPct val="0"/>
                </a:spcBef>
                <a:spcAft>
                  <a:spcPct val="0"/>
                </a:spcAft>
                <a:defRPr/>
              </a:pPr>
              <a:t>8</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Use outline format here and slide for motivation, results</a:t>
            </a:r>
          </a:p>
        </p:txBody>
      </p:sp>
      <p:sp>
        <p:nvSpPr>
          <p:cNvPr id="890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07866C-7852-43D7-A89D-4A0F413F00DF}" type="slidenum">
              <a:rPr lang="en-US" smtClean="0"/>
              <a:pPr fontAlgn="base">
                <a:spcBef>
                  <a:spcPct val="0"/>
                </a:spcBef>
                <a:spcAft>
                  <a:spcPct val="0"/>
                </a:spcAft>
                <a:defRPr/>
              </a:pPr>
              <a:t>9</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Use outline format here and slide for motivation, results</a:t>
            </a:r>
          </a:p>
        </p:txBody>
      </p:sp>
      <p:sp>
        <p:nvSpPr>
          <p:cNvPr id="890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07866C-7852-43D7-A89D-4A0F413F00DF}" type="slidenum">
              <a:rPr lang="en-US" smtClean="0"/>
              <a:pPr fontAlgn="base">
                <a:spcBef>
                  <a:spcPct val="0"/>
                </a:spcBef>
                <a:spcAft>
                  <a:spcPct val="0"/>
                </a:spcAft>
                <a:defRPr/>
              </a:pPr>
              <a:t>10</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Use outline format here and slide for motivation, results</a:t>
            </a:r>
          </a:p>
        </p:txBody>
      </p:sp>
      <p:sp>
        <p:nvSpPr>
          <p:cNvPr id="849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FF374E-D230-4DA8-B35A-5C9B58BC9F63}" type="slidenum">
              <a:rPr lang="en-US" smtClean="0"/>
              <a:pPr fontAlgn="base">
                <a:spcBef>
                  <a:spcPct val="0"/>
                </a:spcBef>
                <a:spcAft>
                  <a:spcPct val="0"/>
                </a:spcAft>
                <a:defRPr/>
              </a:pPr>
              <a:t>11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 descr="BlueBGBottom.png"/>
          <p:cNvPicPr>
            <a:picLocks noChangeAspect="1"/>
          </p:cNvPicPr>
          <p:nvPr userDrawn="1"/>
        </p:nvPicPr>
        <p:blipFill>
          <a:blip r:embed="rId2" cstate="print">
            <a:duotone>
              <a:schemeClr val="accent5">
                <a:shade val="45000"/>
                <a:satMod val="135000"/>
              </a:schemeClr>
              <a:prstClr val="white"/>
            </a:duotone>
            <a:lum bright="-14000" contrast="36000"/>
          </a:blip>
          <a:stretch>
            <a:fillRect/>
          </a:stretch>
        </p:blipFill>
        <p:spPr>
          <a:xfrm>
            <a:off x="0" y="4109803"/>
            <a:ext cx="9144000" cy="2748197"/>
          </a:xfrm>
          <a:prstGeom prst="rect">
            <a:avLst/>
          </a:prstGeom>
        </p:spPr>
      </p:pic>
      <p:pic>
        <p:nvPicPr>
          <p:cNvPr id="5" name="Picture 4" descr="BlueBGTop.png"/>
          <p:cNvPicPr>
            <a:picLocks noChangeAspect="1"/>
          </p:cNvPicPr>
          <p:nvPr userDrawn="1"/>
        </p:nvPicPr>
        <p:blipFill>
          <a:blip r:embed="rId3" cstate="print">
            <a:duotone>
              <a:schemeClr val="accent5">
                <a:shade val="45000"/>
                <a:satMod val="135000"/>
              </a:schemeClr>
              <a:prstClr val="white"/>
            </a:duotone>
            <a:lum bright="-14000" contrast="36000"/>
          </a:blip>
          <a:stretch>
            <a:fillRect/>
          </a:stretch>
        </p:blipFill>
        <p:spPr>
          <a:xfrm>
            <a:off x="1" y="0"/>
            <a:ext cx="9144000" cy="3479469"/>
          </a:xfrm>
          <a:prstGeom prst="rect">
            <a:avLst/>
          </a:prstGeom>
        </p:spPr>
      </p:pic>
      <p:pic>
        <p:nvPicPr>
          <p:cNvPr id="6" name="Picture 5" descr="Test2.wmf"/>
          <p:cNvPicPr>
            <a:picLocks noChangeAspect="1"/>
          </p:cNvPicPr>
          <p:nvPr userDrawn="1"/>
        </p:nvPicPr>
        <p:blipFill>
          <a:blip r:embed="rId4" cstate="print">
            <a:duotone>
              <a:schemeClr val="accent5">
                <a:shade val="45000"/>
                <a:satMod val="135000"/>
              </a:schemeClr>
              <a:prstClr val="white"/>
            </a:duotone>
            <a:lum bright="37000"/>
          </a:blip>
          <a:stretch>
            <a:fillRect/>
          </a:stretch>
        </p:blipFill>
        <p:spPr>
          <a:xfrm>
            <a:off x="0" y="-8858"/>
            <a:ext cx="9144000" cy="2573928"/>
          </a:xfrm>
          <a:prstGeom prst="rect">
            <a:avLst/>
          </a:prstGeom>
        </p:spPr>
      </p:pic>
      <p:pic>
        <p:nvPicPr>
          <p:cNvPr id="7" name="Picture 9" descr="WhiteLines.png"/>
          <p:cNvPicPr>
            <a:picLocks noChangeAspect="1"/>
          </p:cNvPicPr>
          <p:nvPr userDrawn="1"/>
        </p:nvPicPr>
        <p:blipFill>
          <a:blip r:embed="rId5" cstate="print"/>
          <a:srcRect/>
          <a:stretch>
            <a:fillRect/>
          </a:stretch>
        </p:blipFill>
        <p:spPr bwMode="auto">
          <a:xfrm>
            <a:off x="0" y="4940300"/>
            <a:ext cx="9144000" cy="1917700"/>
          </a:xfrm>
          <a:prstGeom prst="rect">
            <a:avLst/>
          </a:prstGeom>
          <a:noFill/>
          <a:ln w="9525">
            <a:noFill/>
            <a:miter lim="800000"/>
            <a:headEnd/>
            <a:tailEnd/>
          </a:ln>
        </p:spPr>
      </p:pic>
      <p:pic>
        <p:nvPicPr>
          <p:cNvPr id="8" name="Picture 7" descr="WhiteBG.png"/>
          <p:cNvPicPr>
            <a:picLocks noChangeAspect="1"/>
          </p:cNvPicPr>
          <p:nvPr userDrawn="1"/>
        </p:nvPicPr>
        <p:blipFill>
          <a:blip r:embed="rId6" cstate="print">
            <a:duotone>
              <a:prstClr val="black"/>
              <a:srgbClr val="D9C3A5">
                <a:tint val="50000"/>
                <a:satMod val="180000"/>
              </a:srgbClr>
            </a:duotone>
            <a:lum bright="9000"/>
          </a:blip>
          <a:stretch>
            <a:fillRect/>
          </a:stretch>
        </p:blipFill>
        <p:spPr>
          <a:xfrm>
            <a:off x="0" y="1175656"/>
            <a:ext cx="9144000" cy="4595751"/>
          </a:xfrm>
          <a:prstGeom prst="rect">
            <a:avLst/>
          </a:prstGeom>
        </p:spPr>
      </p:pic>
      <p:pic>
        <p:nvPicPr>
          <p:cNvPr id="9" name="Picture 11" descr="OuterLipBottom.png"/>
          <p:cNvPicPr>
            <a:picLocks noChangeAspect="1"/>
          </p:cNvPicPr>
          <p:nvPr userDrawn="1"/>
        </p:nvPicPr>
        <p:blipFill>
          <a:blip r:embed="rId7" cstate="print">
            <a:grayscl/>
          </a:blip>
          <a:srcRect/>
          <a:stretch>
            <a:fillRect/>
          </a:stretch>
        </p:blipFill>
        <p:spPr bwMode="auto">
          <a:xfrm>
            <a:off x="0" y="4084638"/>
            <a:ext cx="9144000" cy="1828800"/>
          </a:xfrm>
          <a:prstGeom prst="rect">
            <a:avLst/>
          </a:prstGeom>
          <a:noFill/>
          <a:ln w="9525">
            <a:noFill/>
            <a:miter lim="800000"/>
            <a:headEnd/>
            <a:tailEnd/>
          </a:ln>
        </p:spPr>
      </p:pic>
      <p:pic>
        <p:nvPicPr>
          <p:cNvPr id="10" name="Picture 12" descr="OuterLipTop.png"/>
          <p:cNvPicPr>
            <a:picLocks noChangeAspect="1"/>
          </p:cNvPicPr>
          <p:nvPr userDrawn="1"/>
        </p:nvPicPr>
        <p:blipFill>
          <a:blip r:embed="rId8" cstate="print">
            <a:grayscl/>
          </a:blip>
          <a:srcRect/>
          <a:stretch>
            <a:fillRect/>
          </a:stretch>
        </p:blipFill>
        <p:spPr bwMode="auto">
          <a:xfrm>
            <a:off x="0" y="690563"/>
            <a:ext cx="9144000" cy="2811462"/>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1" name="Date Placeholder 3"/>
          <p:cNvSpPr>
            <a:spLocks noGrp="1"/>
          </p:cNvSpPr>
          <p:nvPr>
            <p:ph type="dt" sz="half" idx="10"/>
          </p:nvPr>
        </p:nvSpPr>
        <p:spPr/>
        <p:txBody>
          <a:bodyPr/>
          <a:lstStyle>
            <a:lvl1pPr>
              <a:defRPr/>
            </a:lvl1pPr>
          </a:lstStyle>
          <a:p>
            <a:pPr>
              <a:defRPr/>
            </a:pPr>
            <a:fld id="{882F2491-679A-4BDB-9AEA-AFF4F06919A9}" type="datetimeFigureOut">
              <a:rPr lang="en-US"/>
              <a:pPr>
                <a:defRPr/>
              </a:pPr>
              <a:t>6/13/2011</a:t>
            </a:fld>
            <a:endParaRPr lang="en-US"/>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p:txBody>
          <a:bodyPr/>
          <a:lstStyle>
            <a:lvl1pPr>
              <a:defRPr/>
            </a:lvl1pPr>
          </a:lstStyle>
          <a:p>
            <a:pPr>
              <a:defRPr/>
            </a:pPr>
            <a:fld id="{DA32B653-9A9C-4444-B3CC-371D4DCAC15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A46BAC7-9CC7-42D0-8D95-CB54F8D19047}" type="datetimeFigureOut">
              <a:rPr lang="en-US"/>
              <a:pPr>
                <a:defRPr/>
              </a:pPr>
              <a:t>6/13/2011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6EE7F9-A2E1-475F-99B3-D6153A79953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8A64558-8744-478D-BAFD-53EA227F006C}" type="datetimeFigureOut">
              <a:rPr lang="en-US"/>
              <a:pPr>
                <a:defRPr/>
              </a:pPr>
              <a:t>6/13/2011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7B5DF3D-E0A6-408D-82C7-49BC949E120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grpSp>
        <p:nvGrpSpPr>
          <p:cNvPr id="4" name="Group 9"/>
          <p:cNvGrpSpPr>
            <a:grpSpLocks/>
          </p:cNvGrpSpPr>
          <p:nvPr userDrawn="1"/>
        </p:nvGrpSpPr>
        <p:grpSpPr bwMode="auto">
          <a:xfrm>
            <a:off x="-11113" y="0"/>
            <a:ext cx="9155113" cy="1674813"/>
            <a:chOff x="-11876" y="1"/>
            <a:chExt cx="9155877" cy="1674425"/>
          </a:xfrm>
        </p:grpSpPr>
        <p:pic>
          <p:nvPicPr>
            <p:cNvPr id="5" name="Picture 4" descr="BlueBGTop.png"/>
            <p:cNvPicPr>
              <a:picLocks noChangeAspect="1"/>
            </p:cNvPicPr>
            <p:nvPr userDrawn="1"/>
          </p:nvPicPr>
          <p:blipFill>
            <a:blip r:embed="rId2" cstate="print">
              <a:duotone>
                <a:schemeClr val="accent5">
                  <a:shade val="45000"/>
                  <a:satMod val="135000"/>
                </a:schemeClr>
                <a:prstClr val="white"/>
              </a:duotone>
              <a:lum bright="-14000" contrast="36000"/>
            </a:blip>
            <a:stretch>
              <a:fillRect/>
            </a:stretch>
          </p:blipFill>
          <p:spPr>
            <a:xfrm>
              <a:off x="1" y="1"/>
              <a:ext cx="9144000" cy="1626918"/>
            </a:xfrm>
            <a:prstGeom prst="rect">
              <a:avLst/>
            </a:prstGeom>
          </p:spPr>
        </p:pic>
        <p:pic>
          <p:nvPicPr>
            <p:cNvPr id="6" name="Picture 8" descr="OuterLipTop.png"/>
            <p:cNvPicPr>
              <a:picLocks noChangeAspect="1"/>
            </p:cNvPicPr>
            <p:nvPr userDrawn="1"/>
          </p:nvPicPr>
          <p:blipFill>
            <a:blip r:embed="rId3" cstate="print">
              <a:grayscl/>
            </a:blip>
            <a:srcRect/>
            <a:stretch>
              <a:fillRect/>
            </a:stretch>
          </p:blipFill>
          <p:spPr bwMode="auto">
            <a:xfrm>
              <a:off x="-11876" y="71258"/>
              <a:ext cx="9155876" cy="1603168"/>
            </a:xfrm>
            <a:prstGeom prst="rect">
              <a:avLst/>
            </a:prstGeom>
            <a:noFill/>
            <a:ln w="9525">
              <a:noFill/>
              <a:miter lim="800000"/>
              <a:headEnd/>
              <a:tailEnd/>
            </a:ln>
          </p:spPr>
        </p:pic>
      </p:grpSp>
      <p:sp>
        <p:nvSpPr>
          <p:cNvPr id="2" name="Title 1"/>
          <p:cNvSpPr>
            <a:spLocks noGrp="1"/>
          </p:cNvSpPr>
          <p:nvPr>
            <p:ph type="title"/>
          </p:nvPr>
        </p:nvSpPr>
        <p:spPr>
          <a:xfrm>
            <a:off x="314700" y="120263"/>
            <a:ext cx="6097975" cy="817888"/>
          </a:xfrm>
        </p:spPr>
        <p:txBody>
          <a:bodyPr>
            <a:normAutofit/>
          </a:bodyPr>
          <a:lstStyle>
            <a:lvl1pPr algn="l">
              <a:defRPr sz="2800" b="1">
                <a:solidFill>
                  <a:schemeClr val="accent1">
                    <a:lumMod val="20000"/>
                    <a:lumOff val="8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A57CA099-60A7-49D5-A6B1-8E0C5E88486D}" type="datetimeFigureOut">
              <a:rPr lang="en-US"/>
              <a:pPr>
                <a:defRPr/>
              </a:pPr>
              <a:t>6/13/2011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29CD71C-2FEB-4FBA-8BA3-99B5DC37101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A829151-9441-4DEB-AA8A-6ACB0C17AB7A}" type="datetimeFigureOut">
              <a:rPr lang="en-US"/>
              <a:pPr>
                <a:defRPr/>
              </a:pPr>
              <a:t>6/13/2011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A87D727-C60B-44AA-972F-27A3C40E855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32B7D8E-E2A4-4049-874F-DF595B2D87B9}" type="datetimeFigureOut">
              <a:rPr lang="en-US"/>
              <a:pPr>
                <a:defRPr/>
              </a:pPr>
              <a:t>6/13/2011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83AF734-7F0D-4C9D-B102-6A7AF589BF7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D0F385A-0888-4108-B5B8-72924E65F292}" type="datetimeFigureOut">
              <a:rPr lang="en-US"/>
              <a:pPr>
                <a:defRPr/>
              </a:pPr>
              <a:t>6/13/2011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E6D63C1-6AAF-47B6-A566-FBE0A2F2341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B240242-A3A9-4262-BBBF-37921B524CA6}" type="datetimeFigureOut">
              <a:rPr lang="en-US"/>
              <a:pPr>
                <a:defRPr/>
              </a:pPr>
              <a:t>6/13/2011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E75E333-17A6-40ED-9908-E53F1DE738A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C9333C-621F-4101-A7ED-27C8076AEDB2}" type="datetimeFigureOut">
              <a:rPr lang="en-US"/>
              <a:pPr>
                <a:defRPr/>
              </a:pPr>
              <a:t>6/13/2011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47902C0-BF39-47A3-A558-15BF5245A7B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EFD0E0B-A1B3-4D48-9461-6219B206DF26}" type="datetimeFigureOut">
              <a:rPr lang="en-US"/>
              <a:pPr>
                <a:defRPr/>
              </a:pPr>
              <a:t>6/13/2011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7C22160-8F40-4C82-B16F-62AB6CAA321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8364545-C356-44AD-AB72-49DA997C810E}" type="datetimeFigureOut">
              <a:rPr lang="en-US"/>
              <a:pPr>
                <a:defRPr/>
              </a:pPr>
              <a:t>6/13/2011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46A6A62-76A2-4E2D-A0CC-ECECE144D9A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lumMod val="40000"/>
                <a:lumOff val="60000"/>
              </a:schemeClr>
            </a:gs>
            <a:gs pos="64999">
              <a:schemeClr val="accent3">
                <a:lumMod val="20000"/>
                <a:lumOff val="80000"/>
              </a:schemeClr>
            </a:gs>
            <a:gs pos="100000">
              <a:schemeClr val="accent5">
                <a:lumMod val="40000"/>
                <a:lumOff val="60000"/>
              </a:schemeClr>
            </a:gs>
          </a:gsLst>
          <a:lin ang="2700000" scaled="0"/>
          <a:tileRect/>
        </a:gra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6A79DD9-BDAD-4512-9AC5-84F4B520D22E}" type="datetimeFigureOut">
              <a:rPr lang="en-US"/>
              <a:pPr>
                <a:defRPr/>
              </a:pPr>
              <a:t>6/13/2011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CCE9ACF-F7EA-463C-B32D-130EDD615FB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1.gif"/><Relationship Id="rId2" Type="http://schemas.openxmlformats.org/officeDocument/2006/relationships/video" Target="file:///C:\Users\Anna\Desktop\Jonathans%20Crap\AstroNum%20Presentation\AstroBEAR.AVI" TargetMode="External"/><Relationship Id="rId1" Type="http://schemas.openxmlformats.org/officeDocument/2006/relationships/video" Target="file:///C:\Users\Anna\Desktop\Jonathans%20Crap\AstroNum%20Presentation\collapse_volume.AVI" TargetMode="Externa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2.png"/><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39.png"/><Relationship Id="rId4" Type="http://schemas.openxmlformats.org/officeDocument/2006/relationships/image" Target="../media/image40.png"/></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slideLayout" Target="../slideLayouts/slideLayout2.xml"/><Relationship Id="rId1" Type="http://schemas.openxmlformats.org/officeDocument/2006/relationships/video" Target="file:///C:\Users\Anna\Desktop\Jonathans%20Crap\AstroNum%20Presentation\sweep_scaled2.AVI" TargetMode="External"/><Relationship Id="rId4" Type="http://schemas.openxmlformats.org/officeDocument/2006/relationships/image" Target="../media/image12.png"/></Relationships>
</file>

<file path=ppt/slides/_rels/slide6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71850" y="3392488"/>
            <a:ext cx="5751513" cy="879475"/>
          </a:xfrm>
        </p:spPr>
        <p:txBody>
          <a:bodyPr rtlCol="0">
            <a:noAutofit/>
          </a:bodyPr>
          <a:lstStyle/>
          <a:p>
            <a:pPr algn="r" eaLnBrk="1" fontAlgn="auto" hangingPunct="1">
              <a:spcAft>
                <a:spcPts val="0"/>
              </a:spcAft>
              <a:defRPr/>
            </a:pPr>
            <a:r>
              <a:rPr lang="en-US" sz="3100" b="1" dirty="0" smtClean="0"/>
              <a:t>Efficient Parallelization for AMR </a:t>
            </a:r>
            <a:br>
              <a:rPr lang="en-US" sz="3100" b="1" dirty="0" smtClean="0"/>
            </a:br>
            <a:r>
              <a:rPr lang="en-US" sz="3100" b="1" dirty="0" smtClean="0"/>
              <a:t>MHD </a:t>
            </a:r>
            <a:r>
              <a:rPr lang="en-US" sz="3100" b="1" dirty="0" err="1" smtClean="0"/>
              <a:t>Multiphysics</a:t>
            </a:r>
            <a:r>
              <a:rPr lang="en-US" sz="3100" b="1" dirty="0" smtClean="0"/>
              <a:t> Calculations</a:t>
            </a:r>
            <a:endParaRPr lang="en-US" sz="3100" b="1" dirty="0"/>
          </a:p>
        </p:txBody>
      </p:sp>
      <p:sp>
        <p:nvSpPr>
          <p:cNvPr id="3" name="Subtitle 2"/>
          <p:cNvSpPr>
            <a:spLocks noGrp="1"/>
          </p:cNvSpPr>
          <p:nvPr>
            <p:ph type="subTitle" idx="1"/>
          </p:nvPr>
        </p:nvSpPr>
        <p:spPr>
          <a:xfrm>
            <a:off x="5016500" y="4358323"/>
            <a:ext cx="4127500" cy="1249362"/>
          </a:xfrm>
        </p:spPr>
        <p:txBody>
          <a:bodyPr rtlCol="0">
            <a:normAutofit/>
          </a:bodyPr>
          <a:lstStyle/>
          <a:p>
            <a:pPr algn="r" eaLnBrk="1" fontAlgn="auto" hangingPunct="1">
              <a:spcAft>
                <a:spcPts val="0"/>
              </a:spcAft>
              <a:buFont typeface="Arial" pitchFamily="34" charset="0"/>
              <a:buNone/>
              <a:defRPr/>
            </a:pPr>
            <a:r>
              <a:rPr lang="en-US" sz="2000" b="1" dirty="0" smtClean="0">
                <a:solidFill>
                  <a:schemeClr val="accent1">
                    <a:lumMod val="75000"/>
                  </a:schemeClr>
                </a:solidFill>
              </a:rPr>
              <a:t>Implementation in </a:t>
            </a:r>
            <a:r>
              <a:rPr lang="en-US" sz="2000" b="1" dirty="0" err="1" smtClean="0">
                <a:solidFill>
                  <a:schemeClr val="accent1">
                    <a:lumMod val="75000"/>
                  </a:schemeClr>
                </a:solidFill>
              </a:rPr>
              <a:t>AstroBEAR</a:t>
            </a:r>
            <a:endParaRPr lang="en-US" sz="2000" b="1" dirty="0">
              <a:solidFill>
                <a:schemeClr val="accent1">
                  <a:lumMod val="75000"/>
                </a:schemeClr>
              </a:solidFill>
            </a:endParaRPr>
          </a:p>
        </p:txBody>
      </p:sp>
      <p:sp>
        <p:nvSpPr>
          <p:cNvPr id="4" name="TextBox 3"/>
          <p:cNvSpPr txBox="1"/>
          <p:nvPr/>
        </p:nvSpPr>
        <p:spPr>
          <a:xfrm>
            <a:off x="217170" y="4812030"/>
            <a:ext cx="3520440" cy="2031325"/>
          </a:xfrm>
          <a:prstGeom prst="rect">
            <a:avLst/>
          </a:prstGeom>
          <a:noFill/>
        </p:spPr>
        <p:txBody>
          <a:bodyPr wrap="square" rtlCol="0">
            <a:spAutoFit/>
          </a:bodyPr>
          <a:lstStyle/>
          <a:p>
            <a:r>
              <a:rPr lang="en-US" dirty="0" smtClean="0"/>
              <a:t>Collaborators:</a:t>
            </a:r>
          </a:p>
          <a:p>
            <a:pPr>
              <a:buFont typeface="Arial" pitchFamily="34" charset="0"/>
              <a:buChar char="•"/>
            </a:pPr>
            <a:r>
              <a:rPr lang="en-US" dirty="0" smtClean="0"/>
              <a:t> </a:t>
            </a:r>
            <a:r>
              <a:rPr lang="en-US" dirty="0" smtClean="0"/>
              <a:t> </a:t>
            </a:r>
            <a:r>
              <a:rPr lang="en-US" b="1" dirty="0" smtClean="0"/>
              <a:t>Adam Frank</a:t>
            </a:r>
          </a:p>
          <a:p>
            <a:pPr>
              <a:buFont typeface="Arial" pitchFamily="34" charset="0"/>
              <a:buChar char="•"/>
            </a:pPr>
            <a:r>
              <a:rPr lang="en-US" dirty="0" smtClean="0"/>
              <a:t> </a:t>
            </a:r>
            <a:r>
              <a:rPr lang="en-US" dirty="0" smtClean="0"/>
              <a:t> Brandon </a:t>
            </a:r>
            <a:r>
              <a:rPr lang="en-US" dirty="0" err="1" smtClean="0"/>
              <a:t>Shroyer</a:t>
            </a:r>
            <a:endParaRPr lang="en-US" dirty="0" smtClean="0"/>
          </a:p>
          <a:p>
            <a:pPr>
              <a:buFont typeface="Arial" pitchFamily="34" charset="0"/>
              <a:buChar char="•"/>
            </a:pPr>
            <a:r>
              <a:rPr lang="en-US" dirty="0" smtClean="0"/>
              <a:t> </a:t>
            </a:r>
            <a:r>
              <a:rPr lang="en-US" dirty="0" smtClean="0"/>
              <a:t> Chen Ding</a:t>
            </a:r>
          </a:p>
          <a:p>
            <a:pPr>
              <a:buFont typeface="Arial" pitchFamily="34" charset="0"/>
              <a:buChar char="•"/>
            </a:pPr>
            <a:r>
              <a:rPr lang="en-US" dirty="0" smtClean="0"/>
              <a:t> </a:t>
            </a:r>
            <a:r>
              <a:rPr lang="en-US" dirty="0" smtClean="0"/>
              <a:t> </a:t>
            </a:r>
            <a:r>
              <a:rPr lang="en-US" dirty="0" err="1" smtClean="0"/>
              <a:t>Shule</a:t>
            </a:r>
            <a:r>
              <a:rPr lang="en-US" dirty="0" smtClean="0"/>
              <a:t> Li</a:t>
            </a:r>
          </a:p>
          <a:p>
            <a:pPr>
              <a:buFont typeface="Arial" pitchFamily="34" charset="0"/>
              <a:buChar char="•"/>
            </a:pPr>
            <a:r>
              <a:rPr lang="en-US" dirty="0" smtClean="0"/>
              <a:t> </a:t>
            </a:r>
            <a:r>
              <a:rPr lang="en-US" dirty="0" smtClean="0"/>
              <a:t> Martin </a:t>
            </a:r>
            <a:r>
              <a:rPr lang="en-US" dirty="0" err="1" smtClean="0"/>
              <a:t>Huárte</a:t>
            </a:r>
            <a:r>
              <a:rPr lang="en-US" dirty="0" smtClean="0"/>
              <a:t>-Espinoza</a:t>
            </a:r>
          </a:p>
          <a:p>
            <a:pPr>
              <a:buFont typeface="Arial" pitchFamily="34" charset="0"/>
              <a:buChar char="•"/>
            </a:pPr>
            <a:r>
              <a:rPr lang="en-US" dirty="0" smtClean="0"/>
              <a:t> </a:t>
            </a:r>
            <a:r>
              <a:rPr lang="en-US" dirty="0" smtClean="0"/>
              <a:t> Kris </a:t>
            </a:r>
            <a:r>
              <a:rPr lang="en-US" dirty="0" err="1" smtClean="0"/>
              <a:t>Yirak</a:t>
            </a:r>
            <a:endParaRPr lang="en-US" dirty="0" smtClean="0"/>
          </a:p>
        </p:txBody>
      </p:sp>
      <p:sp>
        <p:nvSpPr>
          <p:cNvPr id="5" name="TextBox 4"/>
          <p:cNvSpPr txBox="1"/>
          <p:nvPr/>
        </p:nvSpPr>
        <p:spPr>
          <a:xfrm>
            <a:off x="6642641" y="4743450"/>
            <a:ext cx="2443297" cy="307777"/>
          </a:xfrm>
          <a:prstGeom prst="rect">
            <a:avLst/>
          </a:prstGeom>
          <a:noFill/>
        </p:spPr>
        <p:txBody>
          <a:bodyPr wrap="none" rtlCol="0">
            <a:spAutoFit/>
          </a:bodyPr>
          <a:lstStyle/>
          <a:p>
            <a:pPr algn="ctr"/>
            <a:r>
              <a:rPr lang="en-US" sz="1400" dirty="0" smtClean="0"/>
              <a:t>Jonathan Carroll-</a:t>
            </a:r>
            <a:r>
              <a:rPr lang="en-US" sz="1400" dirty="0" err="1" smtClean="0"/>
              <a:t>Nellenback</a:t>
            </a:r>
            <a:endParaRPr lang="en-US" sz="1400" dirty="0" smtClean="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457200" y="0"/>
            <a:ext cx="8229600" cy="4525963"/>
          </a:xfrm>
        </p:spPr>
        <p:txBody>
          <a:bodyPr/>
          <a:lstStyle/>
          <a:p>
            <a:pPr eaLnBrk="1" hangingPunct="1"/>
            <a:r>
              <a:rPr lang="en-US" sz="1800" dirty="0" err="1" smtClean="0"/>
              <a:t>Cpu</a:t>
            </a:r>
            <a:r>
              <a:rPr lang="en-US" sz="1800" dirty="0" smtClean="0"/>
              <a:t> clock speeds have not kept pace with Moore’s law.  </a:t>
            </a:r>
          </a:p>
          <a:p>
            <a:pPr eaLnBrk="1" hangingPunct="1"/>
            <a:r>
              <a:rPr lang="en-US" sz="1800" dirty="0" smtClean="0"/>
              <a:t>Instead programs have been required to be more extensively parallelized.   </a:t>
            </a:r>
          </a:p>
          <a:p>
            <a:pPr eaLnBrk="1" hangingPunct="1"/>
            <a:r>
              <a:rPr lang="en-US" sz="1800" dirty="0" smtClean="0"/>
              <a:t>While computational domains can be spatially divided over many processors, the time steps required to advance the simulation must be done sequentially.  </a:t>
            </a:r>
          </a:p>
          <a:p>
            <a:pPr eaLnBrk="1" hangingPunct="1"/>
            <a:r>
              <a:rPr lang="en-US" sz="1800" dirty="0" smtClean="0"/>
              <a:t>Increasing the resolution for a given problem will result in more cells to distribute, but will also require more time steps to complete.</a:t>
            </a:r>
          </a:p>
          <a:p>
            <a:pPr eaLnBrk="1" hangingPunct="1"/>
            <a:r>
              <a:rPr lang="en-US" sz="1800" dirty="0" smtClean="0"/>
              <a:t>If the number of processors is increased to keep the number of cells per processor fixed (</a:t>
            </a:r>
            <a:r>
              <a:rPr lang="en-US" sz="1800" dirty="0" err="1" smtClean="0"/>
              <a:t>ie</a:t>
            </a:r>
            <a:r>
              <a:rPr lang="en-US" sz="1800" dirty="0" smtClean="0"/>
              <a:t> weak scaling), the wall-time per step will remain constant.  However, the increase in the number of time steps will result in the wall-time being proportional to the resolution.</a:t>
            </a:r>
          </a:p>
          <a:p>
            <a:pPr eaLnBrk="1" hangingPunct="1"/>
            <a:r>
              <a:rPr lang="en-US" sz="1800" dirty="0" smtClean="0"/>
              <a:t>Strong scaling requires a reduction in the number of calculations done by each processing unit per time step.  This is however often accompanied by greater overhead in communication and computation.</a:t>
            </a:r>
          </a:p>
          <a:p>
            <a:pPr eaLnBrk="1" hangingPunct="1"/>
            <a:r>
              <a:rPr lang="en-US" sz="1800" dirty="0" smtClean="0"/>
              <a:t>As the reduction in workload per processing unit continues, the memory required for each processing unit should also reduce, allowing for closer packing of processing units.  This requires algorithms that utilize memory efficiently.</a:t>
            </a:r>
          </a:p>
          <a:p>
            <a:pPr eaLnBrk="1" hangingPunct="1"/>
            <a:endParaRPr lang="en-US" sz="1800" dirty="0" smtClean="0"/>
          </a:p>
        </p:txBody>
      </p:sp>
      <p:pic>
        <p:nvPicPr>
          <p:cNvPr id="4" name="Picture 3" descr="wave.png"/>
          <p:cNvPicPr>
            <a:picLocks noChangeAspect="1"/>
          </p:cNvPicPr>
          <p:nvPr/>
        </p:nvPicPr>
        <p:blipFill>
          <a:blip r:embed="rId3" cstate="print"/>
          <a:srcRect t="2647"/>
          <a:stretch>
            <a:fillRect/>
          </a:stretch>
        </p:blipFill>
        <p:spPr>
          <a:xfrm>
            <a:off x="0" y="5166158"/>
            <a:ext cx="9144000" cy="1679142"/>
          </a:xfrm>
          <a:prstGeom prst="rect">
            <a:avLst/>
          </a:prstGeom>
        </p:spPr>
      </p:pic>
      <p:sp>
        <p:nvSpPr>
          <p:cNvPr id="5" name="Title 1"/>
          <p:cNvSpPr txBox="1">
            <a:spLocks/>
          </p:cNvSpPr>
          <p:nvPr/>
        </p:nvSpPr>
        <p:spPr bwMode="auto">
          <a:xfrm>
            <a:off x="377856" y="5866841"/>
            <a:ext cx="6097975" cy="817888"/>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accent1">
                    <a:lumMod val="20000"/>
                    <a:lumOff val="80000"/>
                  </a:schemeClr>
                </a:solidFill>
                <a:latin typeface="+mj-lt"/>
                <a:ea typeface="+mj-ea"/>
                <a:cs typeface="+mj-cs"/>
              </a:rPr>
              <a:t>Motivation</a:t>
            </a:r>
            <a:endParaRPr kumimoji="0" lang="en-US" sz="2800" b="1" i="0" u="none" strike="noStrike" kern="1200" cap="none" spc="0" normalizeH="0" baseline="0" noProof="0" dirty="0">
              <a:ln>
                <a:noFill/>
              </a:ln>
              <a:solidFill>
                <a:schemeClr val="accent1">
                  <a:lumMod val="20000"/>
                  <a:lumOff val="80000"/>
                </a:schemeClr>
              </a:solidFill>
              <a:effectLst/>
              <a:uLnTx/>
              <a:uFillTx/>
              <a:latin typeface="+mj-lt"/>
              <a:ea typeface="+mj-ea"/>
              <a:cs typeface="+mj-cs"/>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7" name="Content Placeholder 2"/>
          <p:cNvSpPr>
            <a:spLocks noGrp="1"/>
          </p:cNvSpPr>
          <p:nvPr>
            <p:ph idx="1"/>
          </p:nvPr>
        </p:nvSpPr>
        <p:spPr>
          <a:xfrm>
            <a:off x="457200" y="0"/>
            <a:ext cx="8229600" cy="4525963"/>
          </a:xfrm>
        </p:spPr>
        <p:txBody>
          <a:bodyPr/>
          <a:lstStyle/>
          <a:p>
            <a:pPr marL="571500" indent="-571500" eaLnBrk="1" hangingPunct="1">
              <a:buFont typeface="Calibri" pitchFamily="34" charset="0"/>
              <a:buAutoNum type="romanUcPeriod"/>
            </a:pPr>
            <a:r>
              <a:rPr lang="en-US" dirty="0" smtClean="0"/>
              <a:t>Motivation</a:t>
            </a:r>
          </a:p>
          <a:p>
            <a:pPr marL="571500" indent="-571500" eaLnBrk="1" hangingPunct="1">
              <a:buFont typeface="Calibri" pitchFamily="34" charset="0"/>
              <a:buAutoNum type="romanUcPeriod"/>
            </a:pPr>
            <a:r>
              <a:rPr lang="en-US" b="1" dirty="0" smtClean="0"/>
              <a:t>Distributed tree</a:t>
            </a:r>
          </a:p>
          <a:p>
            <a:pPr marL="571500" indent="-571500" eaLnBrk="1" hangingPunct="1">
              <a:buFont typeface="Calibri" pitchFamily="34" charset="0"/>
              <a:buAutoNum type="romanUcPeriod"/>
            </a:pPr>
            <a:r>
              <a:rPr lang="en-US" dirty="0" smtClean="0"/>
              <a:t>Level threading</a:t>
            </a:r>
          </a:p>
          <a:p>
            <a:pPr marL="571500" indent="-571500" eaLnBrk="1" hangingPunct="1">
              <a:buFont typeface="Calibri" pitchFamily="34" charset="0"/>
              <a:buAutoNum type="romanUcPeriod"/>
            </a:pPr>
            <a:r>
              <a:rPr lang="en-US" dirty="0" smtClean="0"/>
              <a:t>Dynamic load balancing</a:t>
            </a:r>
          </a:p>
          <a:p>
            <a:pPr marL="571500" indent="-571500" eaLnBrk="1" hangingPunct="1">
              <a:buFont typeface="Calibri" pitchFamily="34" charset="0"/>
              <a:buAutoNum type="romanUcPeriod"/>
            </a:pPr>
            <a:r>
              <a:rPr lang="en-US" dirty="0" smtClean="0"/>
              <a:t>Sweep Method for </a:t>
            </a:r>
            <a:r>
              <a:rPr lang="en-US" dirty="0" err="1" smtClean="0"/>
              <a:t>Unsplit</a:t>
            </a:r>
            <a:r>
              <a:rPr lang="en-US" dirty="0" smtClean="0"/>
              <a:t> Stencils</a:t>
            </a:r>
          </a:p>
          <a:p>
            <a:pPr marL="571500" indent="-571500" eaLnBrk="1" hangingPunct="1">
              <a:buFont typeface="Calibri" pitchFamily="34" charset="0"/>
              <a:buAutoNum type="romanUcPeriod"/>
            </a:pPr>
            <a:r>
              <a:rPr lang="en-US" dirty="0" smtClean="0"/>
              <a:t>Results &amp; Conclusions</a:t>
            </a:r>
          </a:p>
        </p:txBody>
      </p:sp>
      <p:pic>
        <p:nvPicPr>
          <p:cNvPr id="4" name="Picture 3" descr="wave.png"/>
          <p:cNvPicPr>
            <a:picLocks noChangeAspect="1"/>
          </p:cNvPicPr>
          <p:nvPr/>
        </p:nvPicPr>
        <p:blipFill>
          <a:blip r:embed="rId3" cstate="print"/>
          <a:srcRect t="2647"/>
          <a:stretch>
            <a:fillRect/>
          </a:stretch>
        </p:blipFill>
        <p:spPr>
          <a:xfrm>
            <a:off x="0" y="5166158"/>
            <a:ext cx="9144000" cy="1679142"/>
          </a:xfrm>
          <a:prstGeom prst="rect">
            <a:avLst/>
          </a:prstGeom>
        </p:spPr>
      </p:pic>
      <p:sp>
        <p:nvSpPr>
          <p:cNvPr id="5" name="Title 1"/>
          <p:cNvSpPr txBox="1">
            <a:spLocks/>
          </p:cNvSpPr>
          <p:nvPr/>
        </p:nvSpPr>
        <p:spPr bwMode="auto">
          <a:xfrm>
            <a:off x="377856" y="5866841"/>
            <a:ext cx="6097975" cy="817888"/>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accent1">
                    <a:lumMod val="20000"/>
                    <a:lumOff val="80000"/>
                  </a:schemeClr>
                </a:solidFill>
                <a:latin typeface="+mj-lt"/>
                <a:ea typeface="+mj-ea"/>
                <a:cs typeface="+mj-cs"/>
              </a:rPr>
              <a:t>Outline</a:t>
            </a:r>
            <a:endParaRPr kumimoji="0" lang="en-US" sz="2800" b="1" i="0" u="none" strike="noStrike" kern="1200" cap="none" spc="0" normalizeH="0" baseline="0" noProof="0" dirty="0">
              <a:ln>
                <a:noFill/>
              </a:ln>
              <a:solidFill>
                <a:schemeClr val="accent1">
                  <a:lumMod val="20000"/>
                  <a:lumOff val="80000"/>
                </a:schemeClr>
              </a:solidFill>
              <a:effectLst/>
              <a:uLnTx/>
              <a:uFillTx/>
              <a:latin typeface="+mj-lt"/>
              <a:ea typeface="+mj-ea"/>
              <a:cs typeface="+mj-cs"/>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699" name="Content Placeholder 3" descr="Talk4.png"/>
          <p:cNvPicPr>
            <a:picLocks noGrp="1" noChangeAspect="1"/>
          </p:cNvPicPr>
          <p:nvPr>
            <p:ph idx="1"/>
          </p:nvPr>
        </p:nvPicPr>
        <p:blipFill>
          <a:blip r:embed="rId3" cstate="print"/>
          <a:srcRect/>
          <a:stretch>
            <a:fillRect/>
          </a:stretch>
        </p:blipFill>
        <p:spPr>
          <a:xfrm>
            <a:off x="274638" y="0"/>
            <a:ext cx="8548687" cy="5532437"/>
          </a:xfrm>
        </p:spPr>
      </p:pic>
      <p:sp>
        <p:nvSpPr>
          <p:cNvPr id="29700" name="TextBox 4"/>
          <p:cNvSpPr txBox="1">
            <a:spLocks noChangeArrowheads="1"/>
          </p:cNvSpPr>
          <p:nvPr/>
        </p:nvSpPr>
        <p:spPr bwMode="auto">
          <a:xfrm>
            <a:off x="4043363" y="566737"/>
            <a:ext cx="1751012" cy="369888"/>
          </a:xfrm>
          <a:prstGeom prst="rect">
            <a:avLst/>
          </a:prstGeom>
          <a:noFill/>
          <a:ln w="9525">
            <a:noFill/>
            <a:miter lim="800000"/>
            <a:headEnd/>
            <a:tailEnd/>
          </a:ln>
        </p:spPr>
        <p:txBody>
          <a:bodyPr>
            <a:spAutoFit/>
          </a:bodyPr>
          <a:lstStyle/>
          <a:p>
            <a:r>
              <a:rPr lang="en-US">
                <a:latin typeface="Calibri" pitchFamily="34" charset="0"/>
              </a:rPr>
              <a:t>Level 0 base grid</a:t>
            </a:r>
          </a:p>
        </p:txBody>
      </p:sp>
      <p:cxnSp>
        <p:nvCxnSpPr>
          <p:cNvPr id="9" name="Straight Arrow Connector 8"/>
          <p:cNvCxnSpPr>
            <a:stCxn id="29700" idx="1"/>
          </p:cNvCxnSpPr>
          <p:nvPr/>
        </p:nvCxnSpPr>
        <p:spPr>
          <a:xfrm rot="10800000">
            <a:off x="3900488" y="742950"/>
            <a:ext cx="142875" cy="79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702" name="TextBox 9"/>
          <p:cNvSpPr txBox="1">
            <a:spLocks noChangeArrowheads="1"/>
          </p:cNvSpPr>
          <p:nvPr/>
        </p:nvSpPr>
        <p:spPr bwMode="auto">
          <a:xfrm>
            <a:off x="6773863" y="566737"/>
            <a:ext cx="1751012" cy="369888"/>
          </a:xfrm>
          <a:prstGeom prst="rect">
            <a:avLst/>
          </a:prstGeom>
          <a:noFill/>
          <a:ln w="9525">
            <a:noFill/>
            <a:miter lim="800000"/>
            <a:headEnd/>
            <a:tailEnd/>
          </a:ln>
        </p:spPr>
        <p:txBody>
          <a:bodyPr>
            <a:spAutoFit/>
          </a:bodyPr>
          <a:lstStyle/>
          <a:p>
            <a:r>
              <a:rPr lang="en-US">
                <a:latin typeface="Calibri" pitchFamily="34" charset="0"/>
              </a:rPr>
              <a:t>Level 0 node</a:t>
            </a:r>
          </a:p>
        </p:txBody>
      </p:sp>
      <p:cxnSp>
        <p:nvCxnSpPr>
          <p:cNvPr id="11" name="Straight Arrow Connector 10"/>
          <p:cNvCxnSpPr>
            <a:stCxn id="29702" idx="1"/>
          </p:cNvCxnSpPr>
          <p:nvPr/>
        </p:nvCxnSpPr>
        <p:spPr>
          <a:xfrm rot="10800000">
            <a:off x="6630988" y="742950"/>
            <a:ext cx="142875" cy="79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704" name="TextBox 11"/>
          <p:cNvSpPr txBox="1">
            <a:spLocks noChangeArrowheads="1"/>
          </p:cNvSpPr>
          <p:nvPr/>
        </p:nvSpPr>
        <p:spPr bwMode="auto">
          <a:xfrm>
            <a:off x="4333875" y="1179512"/>
            <a:ext cx="4067175" cy="1754188"/>
          </a:xfrm>
          <a:prstGeom prst="rect">
            <a:avLst/>
          </a:prstGeom>
          <a:noFill/>
          <a:ln w="9525">
            <a:noFill/>
            <a:miter lim="800000"/>
            <a:headEnd/>
            <a:tailEnd/>
          </a:ln>
        </p:spPr>
        <p:txBody>
          <a:bodyPr>
            <a:spAutoFit/>
          </a:bodyPr>
          <a:lstStyle/>
          <a:p>
            <a:r>
              <a:rPr lang="en-US">
                <a:latin typeface="Calibri" pitchFamily="34" charset="0"/>
              </a:rPr>
              <a:t>Grids store fluid quantities in a regular array of cells on a single processor.  Nodes contain the meta-data that includes the physical location of the grid, and the processor containing the grids data.   </a:t>
            </a:r>
          </a:p>
        </p:txBody>
      </p:sp>
      <p:pic>
        <p:nvPicPr>
          <p:cNvPr id="12" name="Picture 11" descr="wave.png"/>
          <p:cNvPicPr>
            <a:picLocks noChangeAspect="1"/>
          </p:cNvPicPr>
          <p:nvPr/>
        </p:nvPicPr>
        <p:blipFill>
          <a:blip r:embed="rId4" cstate="print"/>
          <a:srcRect t="2647"/>
          <a:stretch>
            <a:fillRect/>
          </a:stretch>
        </p:blipFill>
        <p:spPr>
          <a:xfrm>
            <a:off x="0" y="5166158"/>
            <a:ext cx="9144000" cy="1679142"/>
          </a:xfrm>
          <a:prstGeom prst="rect">
            <a:avLst/>
          </a:prstGeom>
        </p:spPr>
      </p:pic>
      <p:sp>
        <p:nvSpPr>
          <p:cNvPr id="13" name="Title 1"/>
          <p:cNvSpPr txBox="1">
            <a:spLocks/>
          </p:cNvSpPr>
          <p:nvPr/>
        </p:nvSpPr>
        <p:spPr bwMode="auto">
          <a:xfrm>
            <a:off x="377856" y="5866841"/>
            <a:ext cx="6097975" cy="817888"/>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800" b="1" noProof="0" dirty="0" smtClean="0">
                <a:solidFill>
                  <a:schemeClr val="accent1">
                    <a:lumMod val="20000"/>
                    <a:lumOff val="80000"/>
                  </a:schemeClr>
                </a:solidFill>
                <a:latin typeface="+mj-lt"/>
                <a:ea typeface="+mj-ea"/>
                <a:cs typeface="+mj-cs"/>
              </a:rPr>
              <a:t>Distributed Tree</a:t>
            </a:r>
            <a:endParaRPr kumimoji="0" lang="en-US" sz="2800" b="1" i="0" u="none" strike="noStrike" kern="1200" cap="none" spc="0" normalizeH="0" baseline="0" noProof="0" dirty="0">
              <a:ln>
                <a:noFill/>
              </a:ln>
              <a:solidFill>
                <a:schemeClr val="accent1">
                  <a:lumMod val="20000"/>
                  <a:lumOff val="80000"/>
                </a:schemeClr>
              </a:solidFill>
              <a:effectLst/>
              <a:uLnTx/>
              <a:uFillTx/>
              <a:latin typeface="+mj-lt"/>
              <a:ea typeface="+mj-ea"/>
              <a:cs typeface="+mj-cs"/>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Picture 15" descr="wave.png"/>
          <p:cNvPicPr>
            <a:picLocks noChangeAspect="1"/>
          </p:cNvPicPr>
          <p:nvPr/>
        </p:nvPicPr>
        <p:blipFill>
          <a:blip r:embed="rId2" cstate="print"/>
          <a:srcRect t="2647"/>
          <a:stretch>
            <a:fillRect/>
          </a:stretch>
        </p:blipFill>
        <p:spPr>
          <a:xfrm>
            <a:off x="0" y="5166158"/>
            <a:ext cx="9144000" cy="1679142"/>
          </a:xfrm>
          <a:prstGeom prst="rect">
            <a:avLst/>
          </a:prstGeom>
        </p:spPr>
      </p:pic>
      <p:sp>
        <p:nvSpPr>
          <p:cNvPr id="17" name="Title 1"/>
          <p:cNvSpPr txBox="1">
            <a:spLocks/>
          </p:cNvSpPr>
          <p:nvPr/>
        </p:nvSpPr>
        <p:spPr bwMode="auto">
          <a:xfrm>
            <a:off x="377856" y="5866841"/>
            <a:ext cx="6097975" cy="817888"/>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800" b="1" noProof="0" dirty="0" smtClean="0">
                <a:solidFill>
                  <a:schemeClr val="accent1">
                    <a:lumMod val="20000"/>
                    <a:lumOff val="80000"/>
                  </a:schemeClr>
                </a:solidFill>
                <a:latin typeface="+mj-lt"/>
                <a:ea typeface="+mj-ea"/>
                <a:cs typeface="+mj-cs"/>
              </a:rPr>
              <a:t>Distributed Tree</a:t>
            </a:r>
            <a:endParaRPr kumimoji="0" lang="en-US" sz="2800" b="1" i="0" u="none" strike="noStrike" kern="1200" cap="none" spc="0" normalizeH="0" baseline="0" noProof="0" dirty="0">
              <a:ln>
                <a:noFill/>
              </a:ln>
              <a:solidFill>
                <a:schemeClr val="accent1">
                  <a:lumMod val="20000"/>
                  <a:lumOff val="80000"/>
                </a:schemeClr>
              </a:solidFill>
              <a:effectLst/>
              <a:uLnTx/>
              <a:uFillTx/>
              <a:latin typeface="+mj-lt"/>
              <a:ea typeface="+mj-ea"/>
              <a:cs typeface="+mj-cs"/>
            </a:endParaRPr>
          </a:p>
        </p:txBody>
      </p:sp>
      <p:pic>
        <p:nvPicPr>
          <p:cNvPr id="30723" name="Content Placeholder 3" descr="Talk4.png"/>
          <p:cNvPicPr>
            <a:picLocks noGrp="1" noChangeAspect="1"/>
          </p:cNvPicPr>
          <p:nvPr>
            <p:ph idx="1"/>
          </p:nvPr>
        </p:nvPicPr>
        <p:blipFill>
          <a:blip r:embed="rId3" cstate="print"/>
          <a:srcRect/>
          <a:stretch>
            <a:fillRect/>
          </a:stretch>
        </p:blipFill>
        <p:spPr>
          <a:xfrm>
            <a:off x="274638" y="0"/>
            <a:ext cx="8548687" cy="5532437"/>
          </a:xfrm>
        </p:spPr>
      </p:pic>
      <p:sp>
        <p:nvSpPr>
          <p:cNvPr id="6" name="Left Brace 5"/>
          <p:cNvSpPr/>
          <p:nvPr/>
        </p:nvSpPr>
        <p:spPr>
          <a:xfrm rot="16200000">
            <a:off x="6157913" y="765174"/>
            <a:ext cx="287338" cy="3414713"/>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7" name="TextBox 6"/>
          <p:cNvSpPr txBox="1">
            <a:spLocks noChangeArrowheads="1"/>
          </p:cNvSpPr>
          <p:nvPr/>
        </p:nvSpPr>
        <p:spPr bwMode="auto">
          <a:xfrm>
            <a:off x="4264025" y="3378200"/>
            <a:ext cx="4460875" cy="368300"/>
          </a:xfrm>
          <a:prstGeom prst="rect">
            <a:avLst/>
          </a:prstGeom>
          <a:noFill/>
          <a:ln w="9525">
            <a:noFill/>
            <a:miter lim="800000"/>
            <a:headEnd/>
            <a:tailEnd/>
          </a:ln>
        </p:spPr>
        <p:txBody>
          <a:bodyPr>
            <a:spAutoFit/>
          </a:bodyPr>
          <a:lstStyle/>
          <a:p>
            <a:r>
              <a:rPr lang="en-US">
                <a:latin typeface="Calibri" pitchFamily="34" charset="0"/>
              </a:rPr>
              <a:t>Level 1 grids nested within parent level 0 grid</a:t>
            </a:r>
          </a:p>
        </p:txBody>
      </p:sp>
      <p:cxnSp>
        <p:nvCxnSpPr>
          <p:cNvPr id="9" name="Straight Arrow Connector 8"/>
          <p:cNvCxnSpPr>
            <a:stCxn id="7" idx="1"/>
          </p:cNvCxnSpPr>
          <p:nvPr/>
        </p:nvCxnSpPr>
        <p:spPr>
          <a:xfrm rot="10800000">
            <a:off x="1562100" y="1265237"/>
            <a:ext cx="2701925" cy="22971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7" idx="1"/>
          </p:cNvCxnSpPr>
          <p:nvPr/>
        </p:nvCxnSpPr>
        <p:spPr>
          <a:xfrm rot="10800000">
            <a:off x="2565400" y="2509837"/>
            <a:ext cx="1698625" cy="10525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7" idx="1"/>
          </p:cNvCxnSpPr>
          <p:nvPr/>
        </p:nvCxnSpPr>
        <p:spPr>
          <a:xfrm rot="10800000" flipV="1">
            <a:off x="3314700" y="3562350"/>
            <a:ext cx="949325" cy="2174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a:spLocks noChangeArrowheads="1"/>
          </p:cNvSpPr>
          <p:nvPr/>
        </p:nvSpPr>
        <p:spPr bwMode="auto">
          <a:xfrm rot="-1688260">
            <a:off x="4681538" y="1089025"/>
            <a:ext cx="1447800" cy="368300"/>
          </a:xfrm>
          <a:prstGeom prst="rect">
            <a:avLst/>
          </a:prstGeom>
          <a:noFill/>
          <a:ln w="9525">
            <a:noFill/>
            <a:miter lim="800000"/>
            <a:headEnd/>
            <a:tailEnd/>
          </a:ln>
        </p:spPr>
        <p:txBody>
          <a:bodyPr>
            <a:spAutoFit/>
          </a:bodyPr>
          <a:lstStyle/>
          <a:p>
            <a:r>
              <a:rPr lang="en-US" i="1">
                <a:latin typeface="Calibri" pitchFamily="34" charset="0"/>
              </a:rPr>
              <a:t>Parent-Child</a:t>
            </a:r>
          </a:p>
        </p:txBody>
      </p:sp>
      <p:sp>
        <p:nvSpPr>
          <p:cNvPr id="18" name="TextBox 17"/>
          <p:cNvSpPr txBox="1">
            <a:spLocks noChangeArrowheads="1"/>
          </p:cNvSpPr>
          <p:nvPr/>
        </p:nvSpPr>
        <p:spPr bwMode="auto">
          <a:xfrm>
            <a:off x="4340225" y="2565400"/>
            <a:ext cx="4460875" cy="368300"/>
          </a:xfrm>
          <a:prstGeom prst="rect">
            <a:avLst/>
          </a:prstGeom>
          <a:noFill/>
          <a:ln w="9525">
            <a:noFill/>
            <a:miter lim="800000"/>
            <a:headEnd/>
            <a:tailEnd/>
          </a:ln>
        </p:spPr>
        <p:txBody>
          <a:bodyPr>
            <a:spAutoFit/>
          </a:bodyPr>
          <a:lstStyle/>
          <a:p>
            <a:r>
              <a:rPr lang="en-US">
                <a:latin typeface="Calibri" pitchFamily="34" charset="0"/>
              </a:rPr>
              <a:t>Level 1 nodes are children of level 0 node</a:t>
            </a:r>
          </a:p>
        </p:txBody>
      </p:sp>
      <p:sp>
        <p:nvSpPr>
          <p:cNvPr id="30731" name="TextBox 18"/>
          <p:cNvSpPr txBox="1">
            <a:spLocks noChangeArrowheads="1"/>
          </p:cNvSpPr>
          <p:nvPr/>
        </p:nvSpPr>
        <p:spPr bwMode="auto">
          <a:xfrm>
            <a:off x="866775" y="4618037"/>
            <a:ext cx="7162800" cy="646113"/>
          </a:xfrm>
          <a:prstGeom prst="rect">
            <a:avLst/>
          </a:prstGeom>
          <a:noFill/>
          <a:ln w="9525">
            <a:noFill/>
            <a:miter lim="800000"/>
            <a:headEnd/>
            <a:tailEnd/>
          </a:ln>
        </p:spPr>
        <p:txBody>
          <a:bodyPr>
            <a:spAutoFit/>
          </a:bodyPr>
          <a:lstStyle/>
          <a:p>
            <a:r>
              <a:rPr lang="en-US">
                <a:latin typeface="Calibri" pitchFamily="34" charset="0"/>
              </a:rPr>
              <a:t>Physical relationships between grids in the mesh are reflected in connections between their corresponding nodes in the AMR tree </a:t>
            </a:r>
          </a:p>
        </p:txBody>
      </p:sp>
      <p:sp>
        <p:nvSpPr>
          <p:cNvPr id="30732" name="TextBox 19"/>
          <p:cNvSpPr txBox="1">
            <a:spLocks noChangeArrowheads="1"/>
          </p:cNvSpPr>
          <p:nvPr/>
        </p:nvSpPr>
        <p:spPr bwMode="auto">
          <a:xfrm>
            <a:off x="1952625" y="65087"/>
            <a:ext cx="709613" cy="369888"/>
          </a:xfrm>
          <a:prstGeom prst="rect">
            <a:avLst/>
          </a:prstGeom>
          <a:noFill/>
          <a:ln w="9525">
            <a:noFill/>
            <a:miter lim="800000"/>
            <a:headEnd/>
            <a:tailEnd/>
          </a:ln>
        </p:spPr>
        <p:txBody>
          <a:bodyPr wrap="none">
            <a:spAutoFit/>
          </a:bodyPr>
          <a:lstStyle/>
          <a:p>
            <a:r>
              <a:rPr lang="en-US">
                <a:latin typeface="Calibri" pitchFamily="34" charset="0"/>
              </a:rPr>
              <a:t>Mesh</a:t>
            </a:r>
          </a:p>
        </p:txBody>
      </p:sp>
      <p:sp>
        <p:nvSpPr>
          <p:cNvPr id="30733" name="TextBox 20"/>
          <p:cNvSpPr txBox="1">
            <a:spLocks noChangeArrowheads="1"/>
          </p:cNvSpPr>
          <p:nvPr/>
        </p:nvSpPr>
        <p:spPr bwMode="auto">
          <a:xfrm>
            <a:off x="5962650" y="93662"/>
            <a:ext cx="590550" cy="369888"/>
          </a:xfrm>
          <a:prstGeom prst="rect">
            <a:avLst/>
          </a:prstGeom>
          <a:noFill/>
          <a:ln w="9525">
            <a:noFill/>
            <a:miter lim="800000"/>
            <a:headEnd/>
            <a:tailEnd/>
          </a:ln>
        </p:spPr>
        <p:txBody>
          <a:bodyPr wrap="none">
            <a:spAutoFit/>
          </a:bodyPr>
          <a:lstStyle/>
          <a:p>
            <a:r>
              <a:rPr lang="en-US">
                <a:latin typeface="Calibri" pitchFamily="34" charset="0"/>
              </a:rPr>
              <a:t>Tree</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4"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13" descr="wave.png"/>
          <p:cNvPicPr>
            <a:picLocks noChangeAspect="1"/>
          </p:cNvPicPr>
          <p:nvPr/>
        </p:nvPicPr>
        <p:blipFill>
          <a:blip r:embed="rId3" cstate="print"/>
          <a:srcRect t="2647"/>
          <a:stretch>
            <a:fillRect/>
          </a:stretch>
        </p:blipFill>
        <p:spPr>
          <a:xfrm>
            <a:off x="0" y="5166158"/>
            <a:ext cx="9144000" cy="1679142"/>
          </a:xfrm>
          <a:prstGeom prst="rect">
            <a:avLst/>
          </a:prstGeom>
        </p:spPr>
      </p:pic>
      <p:sp>
        <p:nvSpPr>
          <p:cNvPr id="16" name="Title 1"/>
          <p:cNvSpPr txBox="1">
            <a:spLocks/>
          </p:cNvSpPr>
          <p:nvPr/>
        </p:nvSpPr>
        <p:spPr bwMode="auto">
          <a:xfrm>
            <a:off x="377856" y="5866841"/>
            <a:ext cx="6097975" cy="817888"/>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800" b="1" noProof="0" dirty="0" smtClean="0">
                <a:solidFill>
                  <a:schemeClr val="accent1">
                    <a:lumMod val="20000"/>
                    <a:lumOff val="80000"/>
                  </a:schemeClr>
                </a:solidFill>
                <a:latin typeface="+mj-lt"/>
                <a:ea typeface="+mj-ea"/>
                <a:cs typeface="+mj-cs"/>
              </a:rPr>
              <a:t>Distributed Tree</a:t>
            </a:r>
            <a:endParaRPr kumimoji="0" lang="en-US" sz="2800" b="1" i="0" u="none" strike="noStrike" kern="1200" cap="none" spc="0" normalizeH="0" baseline="0" noProof="0" dirty="0">
              <a:ln>
                <a:noFill/>
              </a:ln>
              <a:solidFill>
                <a:schemeClr val="accent1">
                  <a:lumMod val="20000"/>
                  <a:lumOff val="80000"/>
                </a:schemeClr>
              </a:solidFill>
              <a:effectLst/>
              <a:uLnTx/>
              <a:uFillTx/>
              <a:latin typeface="+mj-lt"/>
              <a:ea typeface="+mj-ea"/>
              <a:cs typeface="+mj-cs"/>
            </a:endParaRPr>
          </a:p>
        </p:txBody>
      </p:sp>
      <p:pic>
        <p:nvPicPr>
          <p:cNvPr id="31747" name="Content Placeholder 3" descr="Talk4.png"/>
          <p:cNvPicPr>
            <a:picLocks noGrp="1" noChangeAspect="1"/>
          </p:cNvPicPr>
          <p:nvPr>
            <p:ph idx="1"/>
          </p:nvPr>
        </p:nvPicPr>
        <p:blipFill>
          <a:blip r:embed="rId4" cstate="print"/>
          <a:srcRect/>
          <a:stretch>
            <a:fillRect/>
          </a:stretch>
        </p:blipFill>
        <p:spPr>
          <a:xfrm>
            <a:off x="287338" y="0"/>
            <a:ext cx="8548687" cy="5532437"/>
          </a:xfrm>
        </p:spPr>
      </p:pic>
      <p:sp>
        <p:nvSpPr>
          <p:cNvPr id="31748" name="TextBox 6"/>
          <p:cNvSpPr txBox="1">
            <a:spLocks noChangeArrowheads="1"/>
          </p:cNvSpPr>
          <p:nvPr/>
        </p:nvSpPr>
        <p:spPr bwMode="auto">
          <a:xfrm>
            <a:off x="4276725" y="2616200"/>
            <a:ext cx="3954463" cy="1200150"/>
          </a:xfrm>
          <a:prstGeom prst="rect">
            <a:avLst/>
          </a:prstGeom>
          <a:noFill/>
          <a:ln w="9525">
            <a:noFill/>
            <a:miter lim="800000"/>
            <a:headEnd/>
            <a:tailEnd/>
          </a:ln>
        </p:spPr>
        <p:txBody>
          <a:bodyPr>
            <a:spAutoFit/>
          </a:bodyPr>
          <a:lstStyle/>
          <a:p>
            <a:r>
              <a:rPr lang="en-US">
                <a:latin typeface="Calibri" pitchFamily="34" charset="0"/>
              </a:rPr>
              <a:t>Conservative methods require synchronization of fluxes between neighboring grids as well as the exchanging of ghost zones </a:t>
            </a:r>
          </a:p>
        </p:txBody>
      </p:sp>
      <p:cxnSp>
        <p:nvCxnSpPr>
          <p:cNvPr id="12" name="Straight Arrow Connector 11"/>
          <p:cNvCxnSpPr>
            <a:stCxn id="31748" idx="1"/>
          </p:cNvCxnSpPr>
          <p:nvPr/>
        </p:nvCxnSpPr>
        <p:spPr>
          <a:xfrm rot="10800000">
            <a:off x="3074988" y="3033712"/>
            <a:ext cx="1201737" cy="1825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31748" idx="1"/>
          </p:cNvCxnSpPr>
          <p:nvPr/>
        </p:nvCxnSpPr>
        <p:spPr>
          <a:xfrm rot="10800000">
            <a:off x="2051050" y="2009775"/>
            <a:ext cx="2225675" cy="1206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a:spLocks noChangeArrowheads="1"/>
          </p:cNvSpPr>
          <p:nvPr/>
        </p:nvSpPr>
        <p:spPr bwMode="auto">
          <a:xfrm>
            <a:off x="5068888" y="1738312"/>
            <a:ext cx="1447800" cy="369888"/>
          </a:xfrm>
          <a:prstGeom prst="rect">
            <a:avLst/>
          </a:prstGeom>
          <a:noFill/>
          <a:ln w="9525">
            <a:noFill/>
            <a:miter lim="800000"/>
            <a:headEnd/>
            <a:tailEnd/>
          </a:ln>
        </p:spPr>
        <p:txBody>
          <a:bodyPr>
            <a:spAutoFit/>
          </a:bodyPr>
          <a:lstStyle/>
          <a:p>
            <a:r>
              <a:rPr lang="en-US" i="1">
                <a:latin typeface="Calibri" pitchFamily="34" charset="0"/>
              </a:rPr>
              <a:t>Neighbor</a:t>
            </a:r>
          </a:p>
        </p:txBody>
      </p:sp>
      <p:sp>
        <p:nvSpPr>
          <p:cNvPr id="23" name="TextBox 22"/>
          <p:cNvSpPr txBox="1">
            <a:spLocks noChangeArrowheads="1"/>
          </p:cNvSpPr>
          <p:nvPr/>
        </p:nvSpPr>
        <p:spPr bwMode="auto">
          <a:xfrm>
            <a:off x="6588125" y="1747837"/>
            <a:ext cx="1447800" cy="368300"/>
          </a:xfrm>
          <a:prstGeom prst="rect">
            <a:avLst/>
          </a:prstGeom>
          <a:noFill/>
          <a:ln w="9525">
            <a:noFill/>
            <a:miter lim="800000"/>
            <a:headEnd/>
            <a:tailEnd/>
          </a:ln>
        </p:spPr>
        <p:txBody>
          <a:bodyPr>
            <a:spAutoFit/>
          </a:bodyPr>
          <a:lstStyle/>
          <a:p>
            <a:r>
              <a:rPr lang="en-US" i="1">
                <a:latin typeface="Calibri" pitchFamily="34" charset="0"/>
              </a:rPr>
              <a:t>Neighbor</a:t>
            </a:r>
          </a:p>
        </p:txBody>
      </p:sp>
      <p:sp>
        <p:nvSpPr>
          <p:cNvPr id="24" name="Rectangle 23"/>
          <p:cNvSpPr/>
          <p:nvPr/>
        </p:nvSpPr>
        <p:spPr>
          <a:xfrm>
            <a:off x="1298575" y="1503362"/>
            <a:ext cx="2486025" cy="2009775"/>
          </a:xfrm>
          <a:prstGeom prst="rect">
            <a:avLst/>
          </a:prstGeom>
          <a:solidFill>
            <a:schemeClr val="accent3">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Rectangle 24"/>
          <p:cNvSpPr/>
          <p:nvPr/>
        </p:nvSpPr>
        <p:spPr>
          <a:xfrm>
            <a:off x="1289050" y="1503362"/>
            <a:ext cx="1019175" cy="495300"/>
          </a:xfrm>
          <a:prstGeom prst="rect">
            <a:avLst/>
          </a:prstGeom>
          <a:solidFill>
            <a:schemeClr val="tx2">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755" name="TextBox 25"/>
          <p:cNvSpPr txBox="1">
            <a:spLocks noChangeArrowheads="1"/>
          </p:cNvSpPr>
          <p:nvPr/>
        </p:nvSpPr>
        <p:spPr bwMode="auto">
          <a:xfrm>
            <a:off x="1965325" y="65087"/>
            <a:ext cx="709613" cy="369888"/>
          </a:xfrm>
          <a:prstGeom prst="rect">
            <a:avLst/>
          </a:prstGeom>
          <a:noFill/>
          <a:ln w="9525">
            <a:noFill/>
            <a:miter lim="800000"/>
            <a:headEnd/>
            <a:tailEnd/>
          </a:ln>
        </p:spPr>
        <p:txBody>
          <a:bodyPr wrap="none">
            <a:spAutoFit/>
          </a:bodyPr>
          <a:lstStyle/>
          <a:p>
            <a:r>
              <a:rPr lang="en-US">
                <a:latin typeface="Calibri" pitchFamily="34" charset="0"/>
              </a:rPr>
              <a:t>Mesh</a:t>
            </a:r>
          </a:p>
        </p:txBody>
      </p:sp>
      <p:sp>
        <p:nvSpPr>
          <p:cNvPr id="31756" name="TextBox 26"/>
          <p:cNvSpPr txBox="1">
            <a:spLocks noChangeArrowheads="1"/>
          </p:cNvSpPr>
          <p:nvPr/>
        </p:nvSpPr>
        <p:spPr bwMode="auto">
          <a:xfrm>
            <a:off x="5975350" y="93662"/>
            <a:ext cx="590550" cy="369888"/>
          </a:xfrm>
          <a:prstGeom prst="rect">
            <a:avLst/>
          </a:prstGeom>
          <a:noFill/>
          <a:ln w="9525">
            <a:noFill/>
            <a:miter lim="800000"/>
            <a:headEnd/>
            <a:tailEnd/>
          </a:ln>
        </p:spPr>
        <p:txBody>
          <a:bodyPr wrap="none">
            <a:spAutoFit/>
          </a:bodyPr>
          <a:lstStyle/>
          <a:p>
            <a:r>
              <a:rPr lang="en-US">
                <a:latin typeface="Calibri" pitchFamily="34" charset="0"/>
              </a:rPr>
              <a:t>Tree</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 name="Picture 16" descr="wave.png"/>
          <p:cNvPicPr>
            <a:picLocks noChangeAspect="1"/>
          </p:cNvPicPr>
          <p:nvPr/>
        </p:nvPicPr>
        <p:blipFill>
          <a:blip r:embed="rId2" cstate="print"/>
          <a:srcRect t="2647"/>
          <a:stretch>
            <a:fillRect/>
          </a:stretch>
        </p:blipFill>
        <p:spPr>
          <a:xfrm>
            <a:off x="0" y="5166158"/>
            <a:ext cx="9144000" cy="1679142"/>
          </a:xfrm>
          <a:prstGeom prst="rect">
            <a:avLst/>
          </a:prstGeom>
        </p:spPr>
      </p:pic>
      <p:sp>
        <p:nvSpPr>
          <p:cNvPr id="18" name="Title 1"/>
          <p:cNvSpPr txBox="1">
            <a:spLocks/>
          </p:cNvSpPr>
          <p:nvPr/>
        </p:nvSpPr>
        <p:spPr bwMode="auto">
          <a:xfrm>
            <a:off x="377856" y="5866841"/>
            <a:ext cx="6097975" cy="817888"/>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800" b="1" noProof="0" dirty="0" smtClean="0">
                <a:solidFill>
                  <a:schemeClr val="accent1">
                    <a:lumMod val="20000"/>
                    <a:lumOff val="80000"/>
                  </a:schemeClr>
                </a:solidFill>
                <a:latin typeface="+mj-lt"/>
                <a:ea typeface="+mj-ea"/>
                <a:cs typeface="+mj-cs"/>
              </a:rPr>
              <a:t>Distributed Tree</a:t>
            </a:r>
            <a:endParaRPr kumimoji="0" lang="en-US" sz="2800" b="1" i="0" u="none" strike="noStrike" kern="1200" cap="none" spc="0" normalizeH="0" baseline="0" noProof="0" dirty="0">
              <a:ln>
                <a:noFill/>
              </a:ln>
              <a:solidFill>
                <a:schemeClr val="accent1">
                  <a:lumMod val="20000"/>
                  <a:lumOff val="80000"/>
                </a:schemeClr>
              </a:solidFill>
              <a:effectLst/>
              <a:uLnTx/>
              <a:uFillTx/>
              <a:latin typeface="+mj-lt"/>
              <a:ea typeface="+mj-ea"/>
              <a:cs typeface="+mj-cs"/>
            </a:endParaRPr>
          </a:p>
        </p:txBody>
      </p:sp>
      <p:pic>
        <p:nvPicPr>
          <p:cNvPr id="32771" name="Content Placeholder 3" descr="Talk4.png"/>
          <p:cNvPicPr>
            <a:picLocks noGrp="1" noChangeAspect="1"/>
          </p:cNvPicPr>
          <p:nvPr>
            <p:ph idx="1"/>
          </p:nvPr>
        </p:nvPicPr>
        <p:blipFill>
          <a:blip r:embed="rId3" cstate="print"/>
          <a:srcRect/>
          <a:stretch>
            <a:fillRect/>
          </a:stretch>
        </p:blipFill>
        <p:spPr>
          <a:xfrm>
            <a:off x="274638" y="0"/>
            <a:ext cx="8548687" cy="5532437"/>
          </a:xfrm>
        </p:spPr>
      </p:pic>
      <p:sp>
        <p:nvSpPr>
          <p:cNvPr id="32772" name="TextBox 4"/>
          <p:cNvSpPr txBox="1">
            <a:spLocks noChangeArrowheads="1"/>
          </p:cNvSpPr>
          <p:nvPr/>
        </p:nvSpPr>
        <p:spPr bwMode="auto">
          <a:xfrm>
            <a:off x="1073150" y="4818062"/>
            <a:ext cx="4538663" cy="369888"/>
          </a:xfrm>
          <a:prstGeom prst="rect">
            <a:avLst/>
          </a:prstGeom>
          <a:noFill/>
          <a:ln w="9525">
            <a:noFill/>
            <a:miter lim="800000"/>
            <a:headEnd/>
            <a:tailEnd/>
          </a:ln>
        </p:spPr>
        <p:txBody>
          <a:bodyPr>
            <a:spAutoFit/>
          </a:bodyPr>
          <a:lstStyle/>
          <a:p>
            <a:r>
              <a:rPr lang="en-US">
                <a:latin typeface="Calibri" pitchFamily="34" charset="0"/>
              </a:rPr>
              <a:t>Level 2 grids nested within parent level 1 grids</a:t>
            </a:r>
          </a:p>
        </p:txBody>
      </p:sp>
      <p:sp>
        <p:nvSpPr>
          <p:cNvPr id="6" name="Left Brace 5"/>
          <p:cNvSpPr/>
          <p:nvPr/>
        </p:nvSpPr>
        <p:spPr>
          <a:xfrm rot="16200000">
            <a:off x="6164263" y="1485900"/>
            <a:ext cx="274637" cy="3614737"/>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cxnSp>
        <p:nvCxnSpPr>
          <p:cNvPr id="8" name="Straight Arrow Connector 7"/>
          <p:cNvCxnSpPr>
            <a:stCxn id="32772" idx="0"/>
          </p:cNvCxnSpPr>
          <p:nvPr/>
        </p:nvCxnSpPr>
        <p:spPr>
          <a:xfrm rot="16200000" flipV="1">
            <a:off x="2428875" y="3903662"/>
            <a:ext cx="1546225" cy="2825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32772" idx="0"/>
          </p:cNvCxnSpPr>
          <p:nvPr/>
        </p:nvCxnSpPr>
        <p:spPr>
          <a:xfrm rot="16200000" flipV="1">
            <a:off x="1527175" y="3001962"/>
            <a:ext cx="2320925" cy="13112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32772" idx="0"/>
          </p:cNvCxnSpPr>
          <p:nvPr/>
        </p:nvCxnSpPr>
        <p:spPr>
          <a:xfrm rot="16200000" flipV="1">
            <a:off x="2054225" y="3529012"/>
            <a:ext cx="2041525" cy="5365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32772" idx="0"/>
          </p:cNvCxnSpPr>
          <p:nvPr/>
        </p:nvCxnSpPr>
        <p:spPr>
          <a:xfrm rot="16200000" flipV="1">
            <a:off x="1101725" y="2576512"/>
            <a:ext cx="3057525" cy="14255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778" name="TextBox 14"/>
          <p:cNvSpPr txBox="1">
            <a:spLocks noChangeArrowheads="1"/>
          </p:cNvSpPr>
          <p:nvPr/>
        </p:nvSpPr>
        <p:spPr bwMode="auto">
          <a:xfrm>
            <a:off x="4352925" y="3416300"/>
            <a:ext cx="4460875" cy="368300"/>
          </a:xfrm>
          <a:prstGeom prst="rect">
            <a:avLst/>
          </a:prstGeom>
          <a:noFill/>
          <a:ln w="9525">
            <a:noFill/>
            <a:miter lim="800000"/>
            <a:headEnd/>
            <a:tailEnd/>
          </a:ln>
        </p:spPr>
        <p:txBody>
          <a:bodyPr>
            <a:spAutoFit/>
          </a:bodyPr>
          <a:lstStyle/>
          <a:p>
            <a:r>
              <a:rPr lang="en-US">
                <a:latin typeface="Calibri" pitchFamily="34" charset="0"/>
              </a:rPr>
              <a:t>Level 2 nodes are children of level 1 nodes</a:t>
            </a:r>
          </a:p>
        </p:txBody>
      </p:sp>
      <p:sp>
        <p:nvSpPr>
          <p:cNvPr id="32779" name="TextBox 28"/>
          <p:cNvSpPr txBox="1">
            <a:spLocks noChangeArrowheads="1"/>
          </p:cNvSpPr>
          <p:nvPr/>
        </p:nvSpPr>
        <p:spPr bwMode="auto">
          <a:xfrm>
            <a:off x="4286250" y="3875087"/>
            <a:ext cx="4505325" cy="738188"/>
          </a:xfrm>
          <a:prstGeom prst="rect">
            <a:avLst/>
          </a:prstGeom>
          <a:noFill/>
          <a:ln w="9525">
            <a:noFill/>
            <a:miter lim="800000"/>
            <a:headEnd/>
            <a:tailEnd/>
          </a:ln>
        </p:spPr>
        <p:txBody>
          <a:bodyPr>
            <a:spAutoFit/>
          </a:bodyPr>
          <a:lstStyle/>
          <a:p>
            <a:r>
              <a:rPr lang="en-US" sz="1400">
                <a:latin typeface="Calibri" pitchFamily="34" charset="0"/>
              </a:rPr>
              <a:t>The AMR tree contains all of the </a:t>
            </a:r>
            <a:r>
              <a:rPr lang="en-US" sz="1400" b="1">
                <a:latin typeface="Calibri" pitchFamily="34" charset="0"/>
              </a:rPr>
              <a:t>parent-child</a:t>
            </a:r>
            <a:r>
              <a:rPr lang="en-US" sz="1400">
                <a:latin typeface="Calibri" pitchFamily="34" charset="0"/>
              </a:rPr>
              <a:t> relationships between grids on different levels as well as </a:t>
            </a:r>
            <a:r>
              <a:rPr lang="en-US" sz="1400" b="1">
                <a:latin typeface="Calibri" pitchFamily="34" charset="0"/>
              </a:rPr>
              <a:t>neighbor</a:t>
            </a:r>
            <a:r>
              <a:rPr lang="en-US" sz="1400">
                <a:latin typeface="Calibri" pitchFamily="34" charset="0"/>
              </a:rPr>
              <a:t> relationships between grids on the same level.</a:t>
            </a:r>
          </a:p>
        </p:txBody>
      </p:sp>
      <p:cxnSp>
        <p:nvCxnSpPr>
          <p:cNvPr id="31" name="Straight Arrow Connector 30"/>
          <p:cNvCxnSpPr/>
          <p:nvPr/>
        </p:nvCxnSpPr>
        <p:spPr>
          <a:xfrm rot="10800000">
            <a:off x="4781550" y="2589212"/>
            <a:ext cx="2257425" cy="1381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16200000" flipV="1">
            <a:off x="7053263" y="3413124"/>
            <a:ext cx="1104900" cy="3714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782" name="TextBox 34"/>
          <p:cNvSpPr txBox="1">
            <a:spLocks noChangeArrowheads="1"/>
          </p:cNvSpPr>
          <p:nvPr/>
        </p:nvSpPr>
        <p:spPr bwMode="auto">
          <a:xfrm>
            <a:off x="1952625" y="65087"/>
            <a:ext cx="709613" cy="369888"/>
          </a:xfrm>
          <a:prstGeom prst="rect">
            <a:avLst/>
          </a:prstGeom>
          <a:noFill/>
          <a:ln w="9525">
            <a:noFill/>
            <a:miter lim="800000"/>
            <a:headEnd/>
            <a:tailEnd/>
          </a:ln>
        </p:spPr>
        <p:txBody>
          <a:bodyPr wrap="none">
            <a:spAutoFit/>
          </a:bodyPr>
          <a:lstStyle/>
          <a:p>
            <a:r>
              <a:rPr lang="en-US">
                <a:latin typeface="Calibri" pitchFamily="34" charset="0"/>
              </a:rPr>
              <a:t>Mesh</a:t>
            </a:r>
          </a:p>
        </p:txBody>
      </p:sp>
      <p:sp>
        <p:nvSpPr>
          <p:cNvPr id="32783" name="TextBox 35"/>
          <p:cNvSpPr txBox="1">
            <a:spLocks noChangeArrowheads="1"/>
          </p:cNvSpPr>
          <p:nvPr/>
        </p:nvSpPr>
        <p:spPr bwMode="auto">
          <a:xfrm>
            <a:off x="5962650" y="93662"/>
            <a:ext cx="590550" cy="369888"/>
          </a:xfrm>
          <a:prstGeom prst="rect">
            <a:avLst/>
          </a:prstGeom>
          <a:noFill/>
          <a:ln w="9525">
            <a:noFill/>
            <a:miter lim="800000"/>
            <a:headEnd/>
            <a:tailEnd/>
          </a:ln>
        </p:spPr>
        <p:txBody>
          <a:bodyPr wrap="none">
            <a:spAutoFit/>
          </a:bodyPr>
          <a:lstStyle/>
          <a:p>
            <a:r>
              <a:rPr lang="en-US">
                <a:latin typeface="Calibri" pitchFamily="34" charset="0"/>
              </a:rPr>
              <a:t>Tree</a:t>
            </a:r>
          </a:p>
        </p:txBody>
      </p:sp>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descr="wave.png"/>
          <p:cNvPicPr>
            <a:picLocks noChangeAspect="1"/>
          </p:cNvPicPr>
          <p:nvPr/>
        </p:nvPicPr>
        <p:blipFill>
          <a:blip r:embed="rId2" cstate="print"/>
          <a:srcRect t="2647"/>
          <a:stretch>
            <a:fillRect/>
          </a:stretch>
        </p:blipFill>
        <p:spPr>
          <a:xfrm>
            <a:off x="0" y="5166158"/>
            <a:ext cx="9144000" cy="1679142"/>
          </a:xfrm>
          <a:prstGeom prst="rect">
            <a:avLst/>
          </a:prstGeom>
        </p:spPr>
      </p:pic>
      <p:sp>
        <p:nvSpPr>
          <p:cNvPr id="12" name="Title 1"/>
          <p:cNvSpPr txBox="1">
            <a:spLocks/>
          </p:cNvSpPr>
          <p:nvPr/>
        </p:nvSpPr>
        <p:spPr bwMode="auto">
          <a:xfrm>
            <a:off x="377856" y="5866841"/>
            <a:ext cx="6097975" cy="817888"/>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800" b="1" noProof="0" dirty="0" smtClean="0">
                <a:solidFill>
                  <a:schemeClr val="accent1">
                    <a:lumMod val="20000"/>
                    <a:lumOff val="80000"/>
                  </a:schemeClr>
                </a:solidFill>
                <a:latin typeface="+mj-lt"/>
                <a:ea typeface="+mj-ea"/>
                <a:cs typeface="+mj-cs"/>
              </a:rPr>
              <a:t>Distributed Tree</a:t>
            </a:r>
            <a:endParaRPr kumimoji="0" lang="en-US" sz="2800" b="1" i="0" u="none" strike="noStrike" kern="1200" cap="none" spc="0" normalizeH="0" baseline="0" noProof="0" dirty="0">
              <a:ln>
                <a:noFill/>
              </a:ln>
              <a:solidFill>
                <a:schemeClr val="accent1">
                  <a:lumMod val="20000"/>
                  <a:lumOff val="80000"/>
                </a:schemeClr>
              </a:solidFill>
              <a:effectLst/>
              <a:uLnTx/>
              <a:uFillTx/>
              <a:latin typeface="+mj-lt"/>
              <a:ea typeface="+mj-ea"/>
              <a:cs typeface="+mj-cs"/>
            </a:endParaRPr>
          </a:p>
        </p:txBody>
      </p:sp>
      <p:pic>
        <p:nvPicPr>
          <p:cNvPr id="33795" name="Content Placeholder 3" descr="Talk4.png"/>
          <p:cNvPicPr>
            <a:picLocks noGrp="1" noChangeAspect="1"/>
          </p:cNvPicPr>
          <p:nvPr>
            <p:ph idx="1"/>
          </p:nvPr>
        </p:nvPicPr>
        <p:blipFill>
          <a:blip r:embed="rId3" cstate="print"/>
          <a:srcRect/>
          <a:stretch>
            <a:fillRect/>
          </a:stretch>
        </p:blipFill>
        <p:spPr>
          <a:xfrm>
            <a:off x="274638" y="0"/>
            <a:ext cx="8548687" cy="5532437"/>
          </a:xfrm>
        </p:spPr>
      </p:pic>
      <p:sp>
        <p:nvSpPr>
          <p:cNvPr id="33796" name="TextBox 5"/>
          <p:cNvSpPr txBox="1">
            <a:spLocks noChangeArrowheads="1"/>
          </p:cNvSpPr>
          <p:nvPr/>
        </p:nvSpPr>
        <p:spPr bwMode="auto">
          <a:xfrm>
            <a:off x="344488" y="4730750"/>
            <a:ext cx="3941762" cy="369887"/>
          </a:xfrm>
          <a:prstGeom prst="rect">
            <a:avLst/>
          </a:prstGeom>
          <a:noFill/>
          <a:ln w="9525">
            <a:noFill/>
            <a:miter lim="800000"/>
            <a:headEnd/>
            <a:tailEnd/>
          </a:ln>
        </p:spPr>
        <p:txBody>
          <a:bodyPr>
            <a:spAutoFit/>
          </a:bodyPr>
          <a:lstStyle/>
          <a:p>
            <a:pPr algn="ctr"/>
            <a:r>
              <a:rPr lang="en-US">
                <a:latin typeface="Calibri" pitchFamily="34" charset="0"/>
              </a:rPr>
              <a:t>Current iteration</a:t>
            </a:r>
          </a:p>
        </p:txBody>
      </p:sp>
      <p:sp>
        <p:nvSpPr>
          <p:cNvPr id="33797" name="TextBox 7"/>
          <p:cNvSpPr txBox="1">
            <a:spLocks noChangeArrowheads="1"/>
          </p:cNvSpPr>
          <p:nvPr/>
        </p:nvSpPr>
        <p:spPr bwMode="auto">
          <a:xfrm>
            <a:off x="4991100" y="4797425"/>
            <a:ext cx="3741738" cy="369887"/>
          </a:xfrm>
          <a:prstGeom prst="rect">
            <a:avLst/>
          </a:prstGeom>
          <a:noFill/>
          <a:ln w="9525">
            <a:noFill/>
            <a:miter lim="800000"/>
            <a:headEnd/>
            <a:tailEnd/>
          </a:ln>
        </p:spPr>
        <p:txBody>
          <a:bodyPr>
            <a:spAutoFit/>
          </a:bodyPr>
          <a:lstStyle/>
          <a:p>
            <a:pPr algn="ctr"/>
            <a:r>
              <a:rPr lang="en-US">
                <a:latin typeface="Calibri" pitchFamily="34" charset="0"/>
              </a:rPr>
              <a:t>Previous iteration</a:t>
            </a:r>
          </a:p>
        </p:txBody>
      </p:sp>
      <p:sp>
        <p:nvSpPr>
          <p:cNvPr id="9" name="Right Arrow 8"/>
          <p:cNvSpPr/>
          <p:nvPr/>
        </p:nvSpPr>
        <p:spPr>
          <a:xfrm rot="10800000">
            <a:off x="3952875" y="4684712"/>
            <a:ext cx="1238250" cy="333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3799" name="TextBox 9"/>
          <p:cNvSpPr txBox="1">
            <a:spLocks noChangeArrowheads="1"/>
          </p:cNvSpPr>
          <p:nvPr/>
        </p:nvSpPr>
        <p:spPr bwMode="auto">
          <a:xfrm>
            <a:off x="4314825" y="4684712"/>
            <a:ext cx="885825" cy="338138"/>
          </a:xfrm>
          <a:prstGeom prst="rect">
            <a:avLst/>
          </a:prstGeom>
          <a:noFill/>
          <a:ln w="9525">
            <a:noFill/>
            <a:miter lim="800000"/>
            <a:headEnd/>
            <a:tailEnd/>
          </a:ln>
        </p:spPr>
        <p:txBody>
          <a:bodyPr>
            <a:spAutoFit/>
          </a:bodyPr>
          <a:lstStyle/>
          <a:p>
            <a:r>
              <a:rPr lang="en-US" sz="1600">
                <a:latin typeface="Calibri" pitchFamily="34" charset="0"/>
              </a:rPr>
              <a:t>Time</a:t>
            </a:r>
          </a:p>
        </p:txBody>
      </p:sp>
      <p:sp>
        <p:nvSpPr>
          <p:cNvPr id="33800" name="TextBox 10"/>
          <p:cNvSpPr txBox="1">
            <a:spLocks noChangeArrowheads="1"/>
          </p:cNvSpPr>
          <p:nvPr/>
        </p:nvSpPr>
        <p:spPr bwMode="auto">
          <a:xfrm>
            <a:off x="819150" y="36512"/>
            <a:ext cx="7515225" cy="369888"/>
          </a:xfrm>
          <a:prstGeom prst="rect">
            <a:avLst/>
          </a:prstGeom>
          <a:noFill/>
          <a:ln w="9525">
            <a:noFill/>
            <a:miter lim="800000"/>
            <a:headEnd/>
            <a:tailEnd/>
          </a:ln>
        </p:spPr>
        <p:txBody>
          <a:bodyPr>
            <a:spAutoFit/>
          </a:bodyPr>
          <a:lstStyle/>
          <a:p>
            <a:r>
              <a:rPr lang="en-US">
                <a:latin typeface="Calibri" pitchFamily="34" charset="0"/>
              </a:rPr>
              <a:t>Since the mesh is adaptive there are successive iterations of grids and nodes</a:t>
            </a:r>
          </a:p>
        </p:txBody>
      </p:sp>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descr="wave.png"/>
          <p:cNvPicPr>
            <a:picLocks noChangeAspect="1"/>
          </p:cNvPicPr>
          <p:nvPr/>
        </p:nvPicPr>
        <p:blipFill>
          <a:blip r:embed="rId2" cstate="print"/>
          <a:srcRect t="2647"/>
          <a:stretch>
            <a:fillRect/>
          </a:stretch>
        </p:blipFill>
        <p:spPr>
          <a:xfrm>
            <a:off x="0" y="5166158"/>
            <a:ext cx="9144000" cy="1679142"/>
          </a:xfrm>
          <a:prstGeom prst="rect">
            <a:avLst/>
          </a:prstGeom>
        </p:spPr>
      </p:pic>
      <p:sp>
        <p:nvSpPr>
          <p:cNvPr id="10" name="Title 1"/>
          <p:cNvSpPr txBox="1">
            <a:spLocks/>
          </p:cNvSpPr>
          <p:nvPr/>
        </p:nvSpPr>
        <p:spPr bwMode="auto">
          <a:xfrm>
            <a:off x="377856" y="5866841"/>
            <a:ext cx="6097975" cy="817888"/>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800" b="1" noProof="0" dirty="0" smtClean="0">
                <a:solidFill>
                  <a:schemeClr val="accent1">
                    <a:lumMod val="20000"/>
                    <a:lumOff val="80000"/>
                  </a:schemeClr>
                </a:solidFill>
                <a:latin typeface="+mj-lt"/>
                <a:ea typeface="+mj-ea"/>
                <a:cs typeface="+mj-cs"/>
              </a:rPr>
              <a:t>Distributed Tree</a:t>
            </a:r>
            <a:endParaRPr kumimoji="0" lang="en-US" sz="2800" b="1" i="0" u="none" strike="noStrike" kern="1200" cap="none" spc="0" normalizeH="0" baseline="0" noProof="0" dirty="0">
              <a:ln>
                <a:noFill/>
              </a:ln>
              <a:solidFill>
                <a:schemeClr val="accent1">
                  <a:lumMod val="20000"/>
                  <a:lumOff val="80000"/>
                </a:schemeClr>
              </a:solidFill>
              <a:effectLst/>
              <a:uLnTx/>
              <a:uFillTx/>
              <a:latin typeface="+mj-lt"/>
              <a:ea typeface="+mj-ea"/>
              <a:cs typeface="+mj-cs"/>
            </a:endParaRPr>
          </a:p>
        </p:txBody>
      </p:sp>
      <p:pic>
        <p:nvPicPr>
          <p:cNvPr id="34819" name="Content Placeholder 3" descr="Talk4.png"/>
          <p:cNvPicPr>
            <a:picLocks noGrp="1" noChangeAspect="1"/>
          </p:cNvPicPr>
          <p:nvPr>
            <p:ph idx="1"/>
          </p:nvPr>
        </p:nvPicPr>
        <p:blipFill>
          <a:blip r:embed="rId3" cstate="print"/>
          <a:srcRect/>
          <a:stretch>
            <a:fillRect/>
          </a:stretch>
        </p:blipFill>
        <p:spPr>
          <a:xfrm>
            <a:off x="261938" y="0"/>
            <a:ext cx="8548687" cy="5532437"/>
          </a:xfrm>
        </p:spPr>
      </p:pic>
      <p:sp>
        <p:nvSpPr>
          <p:cNvPr id="34820" name="TextBox 4"/>
          <p:cNvSpPr txBox="1">
            <a:spLocks noChangeArrowheads="1"/>
          </p:cNvSpPr>
          <p:nvPr/>
        </p:nvSpPr>
        <p:spPr bwMode="auto">
          <a:xfrm>
            <a:off x="4151313" y="15875"/>
            <a:ext cx="4538662" cy="369887"/>
          </a:xfrm>
          <a:prstGeom prst="rect">
            <a:avLst/>
          </a:prstGeom>
          <a:noFill/>
          <a:ln w="9525">
            <a:noFill/>
            <a:miter lim="800000"/>
            <a:headEnd/>
            <a:tailEnd/>
          </a:ln>
        </p:spPr>
        <p:txBody>
          <a:bodyPr>
            <a:spAutoFit/>
          </a:bodyPr>
          <a:lstStyle/>
          <a:p>
            <a:pPr algn="ctr"/>
            <a:r>
              <a:rPr lang="en-US">
                <a:latin typeface="Calibri" pitchFamily="34" charset="0"/>
              </a:rPr>
              <a:t>Current iteration</a:t>
            </a:r>
          </a:p>
        </p:txBody>
      </p:sp>
      <p:sp>
        <p:nvSpPr>
          <p:cNvPr id="34821" name="TextBox 6"/>
          <p:cNvSpPr txBox="1">
            <a:spLocks noChangeArrowheads="1"/>
          </p:cNvSpPr>
          <p:nvPr/>
        </p:nvSpPr>
        <p:spPr bwMode="auto">
          <a:xfrm>
            <a:off x="4029075" y="4111625"/>
            <a:ext cx="4538663" cy="369887"/>
          </a:xfrm>
          <a:prstGeom prst="rect">
            <a:avLst/>
          </a:prstGeom>
          <a:noFill/>
          <a:ln w="9525">
            <a:noFill/>
            <a:miter lim="800000"/>
            <a:headEnd/>
            <a:tailEnd/>
          </a:ln>
        </p:spPr>
        <p:txBody>
          <a:bodyPr>
            <a:spAutoFit/>
          </a:bodyPr>
          <a:lstStyle/>
          <a:p>
            <a:pPr algn="ctr"/>
            <a:r>
              <a:rPr lang="en-US">
                <a:latin typeface="Calibri" pitchFamily="34" charset="0"/>
              </a:rPr>
              <a:t>Previous iteration</a:t>
            </a:r>
          </a:p>
        </p:txBody>
      </p:sp>
      <p:sp>
        <p:nvSpPr>
          <p:cNvPr id="34822" name="TextBox 7"/>
          <p:cNvSpPr txBox="1">
            <a:spLocks noChangeArrowheads="1"/>
          </p:cNvSpPr>
          <p:nvPr/>
        </p:nvSpPr>
        <p:spPr bwMode="auto">
          <a:xfrm>
            <a:off x="4060825" y="1779587"/>
            <a:ext cx="4538663" cy="923925"/>
          </a:xfrm>
          <a:prstGeom prst="rect">
            <a:avLst/>
          </a:prstGeom>
          <a:noFill/>
          <a:ln w="9525">
            <a:noFill/>
            <a:miter lim="800000"/>
            <a:headEnd/>
            <a:tailEnd/>
          </a:ln>
        </p:spPr>
        <p:txBody>
          <a:bodyPr>
            <a:spAutoFit/>
          </a:bodyPr>
          <a:lstStyle/>
          <a:p>
            <a:r>
              <a:rPr lang="en-US">
                <a:latin typeface="Calibri" pitchFamily="34" charset="0"/>
              </a:rPr>
              <a:t>Current grids need access to data from the previous iteration of grids that physically overlap.</a:t>
            </a:r>
          </a:p>
        </p:txBody>
      </p:sp>
      <p:sp>
        <p:nvSpPr>
          <p:cNvPr id="34823" name="TextBox 8"/>
          <p:cNvSpPr txBox="1">
            <a:spLocks noChangeArrowheads="1"/>
          </p:cNvSpPr>
          <p:nvPr/>
        </p:nvSpPr>
        <p:spPr bwMode="auto">
          <a:xfrm>
            <a:off x="301625" y="4799012"/>
            <a:ext cx="8220075" cy="523875"/>
          </a:xfrm>
          <a:prstGeom prst="rect">
            <a:avLst/>
          </a:prstGeom>
          <a:noFill/>
          <a:ln w="9525">
            <a:noFill/>
            <a:miter lim="800000"/>
            <a:headEnd/>
            <a:tailEnd/>
          </a:ln>
        </p:spPr>
        <p:txBody>
          <a:bodyPr>
            <a:spAutoFit/>
          </a:bodyPr>
          <a:lstStyle/>
          <a:p>
            <a:r>
              <a:rPr lang="en-US" sz="1400">
                <a:latin typeface="Calibri" pitchFamily="34" charset="0"/>
              </a:rPr>
              <a:t>Note that while the mesh has changed, the tree happens to have the same structure.  This is only for simplicity and is not true in general.</a:t>
            </a:r>
          </a:p>
        </p:txBody>
      </p:sp>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Picture 14" descr="wave.png"/>
          <p:cNvPicPr>
            <a:picLocks noChangeAspect="1"/>
          </p:cNvPicPr>
          <p:nvPr/>
        </p:nvPicPr>
        <p:blipFill>
          <a:blip r:embed="rId3" cstate="print"/>
          <a:srcRect t="2647"/>
          <a:stretch>
            <a:fillRect/>
          </a:stretch>
        </p:blipFill>
        <p:spPr>
          <a:xfrm>
            <a:off x="0" y="5166158"/>
            <a:ext cx="9144000" cy="1679142"/>
          </a:xfrm>
          <a:prstGeom prst="rect">
            <a:avLst/>
          </a:prstGeom>
        </p:spPr>
      </p:pic>
      <p:sp>
        <p:nvSpPr>
          <p:cNvPr id="16" name="Title 1"/>
          <p:cNvSpPr txBox="1">
            <a:spLocks/>
          </p:cNvSpPr>
          <p:nvPr/>
        </p:nvSpPr>
        <p:spPr bwMode="auto">
          <a:xfrm>
            <a:off x="377856" y="5866841"/>
            <a:ext cx="6097975" cy="817888"/>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800" b="1" noProof="0" dirty="0" smtClean="0">
                <a:solidFill>
                  <a:schemeClr val="accent1">
                    <a:lumMod val="20000"/>
                    <a:lumOff val="80000"/>
                  </a:schemeClr>
                </a:solidFill>
                <a:latin typeface="+mj-lt"/>
                <a:ea typeface="+mj-ea"/>
                <a:cs typeface="+mj-cs"/>
              </a:rPr>
              <a:t>Distributed Tree</a:t>
            </a:r>
            <a:endParaRPr kumimoji="0" lang="en-US" sz="2800" b="1" i="0" u="none" strike="noStrike" kern="1200" cap="none" spc="0" normalizeH="0" baseline="0" noProof="0" dirty="0">
              <a:ln>
                <a:noFill/>
              </a:ln>
              <a:solidFill>
                <a:schemeClr val="accent1">
                  <a:lumMod val="20000"/>
                  <a:lumOff val="80000"/>
                </a:schemeClr>
              </a:solidFill>
              <a:effectLst/>
              <a:uLnTx/>
              <a:uFillTx/>
              <a:latin typeface="+mj-lt"/>
              <a:ea typeface="+mj-ea"/>
              <a:cs typeface="+mj-cs"/>
            </a:endParaRPr>
          </a:p>
        </p:txBody>
      </p:sp>
      <p:pic>
        <p:nvPicPr>
          <p:cNvPr id="35843" name="Content Placeholder 3" descr="Talk4.png"/>
          <p:cNvPicPr>
            <a:picLocks noGrp="1" noChangeAspect="1"/>
          </p:cNvPicPr>
          <p:nvPr>
            <p:ph idx="1"/>
          </p:nvPr>
        </p:nvPicPr>
        <p:blipFill>
          <a:blip r:embed="rId4" cstate="print"/>
          <a:srcRect/>
          <a:stretch>
            <a:fillRect/>
          </a:stretch>
        </p:blipFill>
        <p:spPr>
          <a:xfrm>
            <a:off x="287338" y="0"/>
            <a:ext cx="8548687" cy="5532437"/>
          </a:xfrm>
        </p:spPr>
      </p:pic>
      <p:sp>
        <p:nvSpPr>
          <p:cNvPr id="35844" name="TextBox 5"/>
          <p:cNvSpPr txBox="1">
            <a:spLocks noChangeArrowheads="1"/>
          </p:cNvSpPr>
          <p:nvPr/>
        </p:nvSpPr>
        <p:spPr bwMode="auto">
          <a:xfrm>
            <a:off x="4176713" y="15875"/>
            <a:ext cx="4538662" cy="369887"/>
          </a:xfrm>
          <a:prstGeom prst="rect">
            <a:avLst/>
          </a:prstGeom>
          <a:noFill/>
          <a:ln w="9525">
            <a:noFill/>
            <a:miter lim="800000"/>
            <a:headEnd/>
            <a:tailEnd/>
          </a:ln>
        </p:spPr>
        <p:txBody>
          <a:bodyPr>
            <a:spAutoFit/>
          </a:bodyPr>
          <a:lstStyle/>
          <a:p>
            <a:pPr algn="ctr"/>
            <a:r>
              <a:rPr lang="en-US">
                <a:latin typeface="Calibri" pitchFamily="34" charset="0"/>
              </a:rPr>
              <a:t>Current iteration</a:t>
            </a:r>
          </a:p>
        </p:txBody>
      </p:sp>
      <p:sp>
        <p:nvSpPr>
          <p:cNvPr id="35845" name="TextBox 6"/>
          <p:cNvSpPr txBox="1">
            <a:spLocks noChangeArrowheads="1"/>
          </p:cNvSpPr>
          <p:nvPr/>
        </p:nvSpPr>
        <p:spPr bwMode="auto">
          <a:xfrm>
            <a:off x="4054475" y="4111625"/>
            <a:ext cx="4538663" cy="369887"/>
          </a:xfrm>
          <a:prstGeom prst="rect">
            <a:avLst/>
          </a:prstGeom>
          <a:noFill/>
          <a:ln w="9525">
            <a:noFill/>
            <a:miter lim="800000"/>
            <a:headEnd/>
            <a:tailEnd/>
          </a:ln>
        </p:spPr>
        <p:txBody>
          <a:bodyPr>
            <a:spAutoFit/>
          </a:bodyPr>
          <a:lstStyle/>
          <a:p>
            <a:pPr algn="ctr"/>
            <a:r>
              <a:rPr lang="en-US">
                <a:latin typeface="Calibri" pitchFamily="34" charset="0"/>
              </a:rPr>
              <a:t>Previous iteration</a:t>
            </a:r>
          </a:p>
        </p:txBody>
      </p:sp>
      <p:sp>
        <p:nvSpPr>
          <p:cNvPr id="35846" name="TextBox 7"/>
          <p:cNvSpPr txBox="1">
            <a:spLocks noChangeArrowheads="1"/>
          </p:cNvSpPr>
          <p:nvPr/>
        </p:nvSpPr>
        <p:spPr bwMode="auto">
          <a:xfrm>
            <a:off x="5056188" y="1446212"/>
            <a:ext cx="1014412" cy="646113"/>
          </a:xfrm>
          <a:prstGeom prst="rect">
            <a:avLst/>
          </a:prstGeom>
          <a:noFill/>
          <a:ln w="9525">
            <a:noFill/>
            <a:miter lim="800000"/>
            <a:headEnd/>
            <a:tailEnd/>
          </a:ln>
        </p:spPr>
        <p:txBody>
          <a:bodyPr>
            <a:spAutoFit/>
          </a:bodyPr>
          <a:lstStyle/>
          <a:p>
            <a:r>
              <a:rPr lang="en-US" i="1">
                <a:latin typeface="Calibri" pitchFamily="34" charset="0"/>
              </a:rPr>
              <a:t>Level 1 Overlaps</a:t>
            </a:r>
          </a:p>
        </p:txBody>
      </p:sp>
      <p:cxnSp>
        <p:nvCxnSpPr>
          <p:cNvPr id="10" name="Straight Arrow Connector 9"/>
          <p:cNvCxnSpPr>
            <a:stCxn id="35846" idx="2"/>
          </p:cNvCxnSpPr>
          <p:nvPr/>
        </p:nvCxnSpPr>
        <p:spPr>
          <a:xfrm rot="5400000">
            <a:off x="5221288" y="1862137"/>
            <a:ext cx="112712" cy="573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35846" idx="2"/>
          </p:cNvCxnSpPr>
          <p:nvPr/>
        </p:nvCxnSpPr>
        <p:spPr>
          <a:xfrm rot="16200000" flipH="1">
            <a:off x="5919788" y="1736725"/>
            <a:ext cx="87312" cy="7985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35846" idx="2"/>
          </p:cNvCxnSpPr>
          <p:nvPr/>
        </p:nvCxnSpPr>
        <p:spPr>
          <a:xfrm rot="16200000" flipH="1">
            <a:off x="6434138" y="1222375"/>
            <a:ext cx="506412" cy="22463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850" name="TextBox 22"/>
          <p:cNvSpPr txBox="1">
            <a:spLocks noChangeArrowheads="1"/>
          </p:cNvSpPr>
          <p:nvPr/>
        </p:nvSpPr>
        <p:spPr bwMode="auto">
          <a:xfrm>
            <a:off x="4181475" y="4494212"/>
            <a:ext cx="4538663" cy="923925"/>
          </a:xfrm>
          <a:prstGeom prst="rect">
            <a:avLst/>
          </a:prstGeom>
          <a:noFill/>
          <a:ln w="9525">
            <a:noFill/>
            <a:miter lim="800000"/>
            <a:headEnd/>
            <a:tailEnd/>
          </a:ln>
        </p:spPr>
        <p:txBody>
          <a:bodyPr>
            <a:spAutoFit/>
          </a:bodyPr>
          <a:lstStyle/>
          <a:p>
            <a:r>
              <a:rPr lang="en-US">
                <a:latin typeface="Calibri" pitchFamily="34" charset="0"/>
              </a:rPr>
              <a:t>This overlapping of grids between iterations is also stored in the AMR tree in </a:t>
            </a:r>
            <a:r>
              <a:rPr lang="en-US" b="1">
                <a:latin typeface="Calibri" pitchFamily="34" charset="0"/>
              </a:rPr>
              <a:t>overlap</a:t>
            </a:r>
            <a:r>
              <a:rPr lang="en-US">
                <a:latin typeface="Calibri" pitchFamily="34" charset="0"/>
              </a:rPr>
              <a:t> relationships.</a:t>
            </a:r>
          </a:p>
        </p:txBody>
      </p:sp>
      <p:sp>
        <p:nvSpPr>
          <p:cNvPr id="35851" name="TextBox 23"/>
          <p:cNvSpPr txBox="1">
            <a:spLocks noChangeArrowheads="1"/>
          </p:cNvSpPr>
          <p:nvPr/>
        </p:nvSpPr>
        <p:spPr bwMode="auto">
          <a:xfrm>
            <a:off x="327025" y="4799012"/>
            <a:ext cx="3819525" cy="738188"/>
          </a:xfrm>
          <a:prstGeom prst="rect">
            <a:avLst/>
          </a:prstGeom>
          <a:noFill/>
          <a:ln w="9525">
            <a:noFill/>
            <a:miter lim="800000"/>
            <a:headEnd/>
            <a:tailEnd/>
          </a:ln>
        </p:spPr>
        <p:txBody>
          <a:bodyPr>
            <a:spAutoFit/>
          </a:bodyPr>
          <a:lstStyle/>
          <a:p>
            <a:r>
              <a:rPr lang="en-US" sz="1400">
                <a:latin typeface="Calibri" pitchFamily="34" charset="0"/>
              </a:rPr>
              <a:t>Note that the location of the level 1 grids has not changed between iterations for simplicity, but they still correspond to separate grids and nodes</a:t>
            </a:r>
          </a:p>
        </p:txBody>
      </p:sp>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12" descr="wave.png"/>
          <p:cNvPicPr>
            <a:picLocks noChangeAspect="1"/>
          </p:cNvPicPr>
          <p:nvPr/>
        </p:nvPicPr>
        <p:blipFill>
          <a:blip r:embed="rId2" cstate="print"/>
          <a:srcRect t="2647"/>
          <a:stretch>
            <a:fillRect/>
          </a:stretch>
        </p:blipFill>
        <p:spPr>
          <a:xfrm>
            <a:off x="0" y="5166158"/>
            <a:ext cx="9144000" cy="1679142"/>
          </a:xfrm>
          <a:prstGeom prst="rect">
            <a:avLst/>
          </a:prstGeom>
        </p:spPr>
      </p:pic>
      <p:sp>
        <p:nvSpPr>
          <p:cNvPr id="15" name="Title 1"/>
          <p:cNvSpPr txBox="1">
            <a:spLocks/>
          </p:cNvSpPr>
          <p:nvPr/>
        </p:nvSpPr>
        <p:spPr bwMode="auto">
          <a:xfrm>
            <a:off x="377856" y="5866841"/>
            <a:ext cx="6097975" cy="817888"/>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800" b="1" noProof="0" dirty="0" smtClean="0">
                <a:solidFill>
                  <a:schemeClr val="accent1">
                    <a:lumMod val="20000"/>
                    <a:lumOff val="80000"/>
                  </a:schemeClr>
                </a:solidFill>
                <a:latin typeface="+mj-lt"/>
                <a:ea typeface="+mj-ea"/>
                <a:cs typeface="+mj-cs"/>
              </a:rPr>
              <a:t>Distributed Tree</a:t>
            </a:r>
            <a:endParaRPr kumimoji="0" lang="en-US" sz="2800" b="1" i="0" u="none" strike="noStrike" kern="1200" cap="none" spc="0" normalizeH="0" baseline="0" noProof="0" dirty="0">
              <a:ln>
                <a:noFill/>
              </a:ln>
              <a:solidFill>
                <a:schemeClr val="accent1">
                  <a:lumMod val="20000"/>
                  <a:lumOff val="80000"/>
                </a:schemeClr>
              </a:solidFill>
              <a:effectLst/>
              <a:uLnTx/>
              <a:uFillTx/>
              <a:latin typeface="+mj-lt"/>
              <a:ea typeface="+mj-ea"/>
              <a:cs typeface="+mj-cs"/>
            </a:endParaRPr>
          </a:p>
        </p:txBody>
      </p:sp>
      <p:pic>
        <p:nvPicPr>
          <p:cNvPr id="36867" name="Content Placeholder 3" descr="Talk4.png"/>
          <p:cNvPicPr>
            <a:picLocks noGrp="1" noChangeAspect="1"/>
          </p:cNvPicPr>
          <p:nvPr>
            <p:ph idx="1"/>
          </p:nvPr>
        </p:nvPicPr>
        <p:blipFill>
          <a:blip r:embed="rId3" cstate="print"/>
          <a:srcRect/>
          <a:stretch>
            <a:fillRect/>
          </a:stretch>
        </p:blipFill>
        <p:spPr>
          <a:xfrm>
            <a:off x="274638" y="0"/>
            <a:ext cx="8548687" cy="5532437"/>
          </a:xfrm>
        </p:spPr>
      </p:pic>
      <p:sp>
        <p:nvSpPr>
          <p:cNvPr id="36868" name="TextBox 4"/>
          <p:cNvSpPr txBox="1">
            <a:spLocks noChangeArrowheads="1"/>
          </p:cNvSpPr>
          <p:nvPr/>
        </p:nvSpPr>
        <p:spPr bwMode="auto">
          <a:xfrm>
            <a:off x="4164013" y="15875"/>
            <a:ext cx="4538662" cy="369887"/>
          </a:xfrm>
          <a:prstGeom prst="rect">
            <a:avLst/>
          </a:prstGeom>
          <a:noFill/>
          <a:ln w="9525">
            <a:noFill/>
            <a:miter lim="800000"/>
            <a:headEnd/>
            <a:tailEnd/>
          </a:ln>
        </p:spPr>
        <p:txBody>
          <a:bodyPr>
            <a:spAutoFit/>
          </a:bodyPr>
          <a:lstStyle/>
          <a:p>
            <a:pPr algn="ctr"/>
            <a:r>
              <a:rPr lang="en-US">
                <a:latin typeface="Calibri" pitchFamily="34" charset="0"/>
              </a:rPr>
              <a:t>Current generation</a:t>
            </a:r>
          </a:p>
        </p:txBody>
      </p:sp>
      <p:sp>
        <p:nvSpPr>
          <p:cNvPr id="36869" name="TextBox 5"/>
          <p:cNvSpPr txBox="1">
            <a:spLocks noChangeArrowheads="1"/>
          </p:cNvSpPr>
          <p:nvPr/>
        </p:nvSpPr>
        <p:spPr bwMode="auto">
          <a:xfrm>
            <a:off x="4041775" y="4111625"/>
            <a:ext cx="4538663" cy="369887"/>
          </a:xfrm>
          <a:prstGeom prst="rect">
            <a:avLst/>
          </a:prstGeom>
          <a:noFill/>
          <a:ln w="9525">
            <a:noFill/>
            <a:miter lim="800000"/>
            <a:headEnd/>
            <a:tailEnd/>
          </a:ln>
        </p:spPr>
        <p:txBody>
          <a:bodyPr>
            <a:spAutoFit/>
          </a:bodyPr>
          <a:lstStyle/>
          <a:p>
            <a:pPr algn="ctr"/>
            <a:r>
              <a:rPr lang="en-US">
                <a:latin typeface="Calibri" pitchFamily="34" charset="0"/>
              </a:rPr>
              <a:t>Previous generation</a:t>
            </a:r>
          </a:p>
        </p:txBody>
      </p:sp>
      <p:sp>
        <p:nvSpPr>
          <p:cNvPr id="36870" name="TextBox 7"/>
          <p:cNvSpPr txBox="1">
            <a:spLocks noChangeArrowheads="1"/>
          </p:cNvSpPr>
          <p:nvPr/>
        </p:nvSpPr>
        <p:spPr bwMode="auto">
          <a:xfrm>
            <a:off x="5043488" y="1446212"/>
            <a:ext cx="1014412" cy="646113"/>
          </a:xfrm>
          <a:prstGeom prst="rect">
            <a:avLst/>
          </a:prstGeom>
          <a:noFill/>
          <a:ln w="9525">
            <a:noFill/>
            <a:miter lim="800000"/>
            <a:headEnd/>
            <a:tailEnd/>
          </a:ln>
        </p:spPr>
        <p:txBody>
          <a:bodyPr>
            <a:spAutoFit/>
          </a:bodyPr>
          <a:lstStyle/>
          <a:p>
            <a:r>
              <a:rPr lang="en-US" i="1">
                <a:latin typeface="Calibri" pitchFamily="34" charset="0"/>
              </a:rPr>
              <a:t>Level 2 Overlaps</a:t>
            </a:r>
          </a:p>
        </p:txBody>
      </p:sp>
      <p:cxnSp>
        <p:nvCxnSpPr>
          <p:cNvPr id="10" name="Straight Arrow Connector 9"/>
          <p:cNvCxnSpPr>
            <a:stCxn id="36870" idx="2"/>
          </p:cNvCxnSpPr>
          <p:nvPr/>
        </p:nvCxnSpPr>
        <p:spPr>
          <a:xfrm rot="5400000">
            <a:off x="4935538" y="1919287"/>
            <a:ext cx="442912" cy="7889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36870" idx="2"/>
          </p:cNvCxnSpPr>
          <p:nvPr/>
        </p:nvCxnSpPr>
        <p:spPr>
          <a:xfrm rot="16200000" flipH="1">
            <a:off x="5767388" y="1876425"/>
            <a:ext cx="11112" cy="4429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36870" idx="2"/>
          </p:cNvCxnSpPr>
          <p:nvPr/>
        </p:nvCxnSpPr>
        <p:spPr>
          <a:xfrm rot="16200000" flipH="1">
            <a:off x="6376988" y="1266825"/>
            <a:ext cx="849312" cy="25003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6874" name="TextBox 15"/>
          <p:cNvSpPr txBox="1">
            <a:spLocks noChangeArrowheads="1"/>
          </p:cNvSpPr>
          <p:nvPr/>
        </p:nvSpPr>
        <p:spPr bwMode="auto">
          <a:xfrm>
            <a:off x="4168775" y="4494212"/>
            <a:ext cx="4538663" cy="1016000"/>
          </a:xfrm>
          <a:prstGeom prst="rect">
            <a:avLst/>
          </a:prstGeom>
          <a:noFill/>
          <a:ln w="9525">
            <a:noFill/>
            <a:miter lim="800000"/>
            <a:headEnd/>
            <a:tailEnd/>
          </a:ln>
        </p:spPr>
        <p:txBody>
          <a:bodyPr>
            <a:spAutoFit/>
          </a:bodyPr>
          <a:lstStyle/>
          <a:p>
            <a:r>
              <a:rPr lang="en-US" sz="1200">
                <a:latin typeface="Calibri" pitchFamily="34" charset="0"/>
              </a:rPr>
              <a:t>One of the useful features of nested AMR is that neighboring grids will either have the same parent or will have neighboring parents.  The same is true for overlaps as well.  This can be exploited for establishing neighbor and overlap connections for each iteration of nodes.</a:t>
            </a:r>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Shocked_Clump_YSO.jpg"/>
          <p:cNvPicPr>
            <a:picLocks noChangeAspect="1"/>
          </p:cNvPicPr>
          <p:nvPr/>
        </p:nvPicPr>
        <p:blipFill>
          <a:blip r:embed="rId4" cstate="print"/>
          <a:stretch>
            <a:fillRect/>
          </a:stretch>
        </p:blipFill>
        <p:spPr>
          <a:xfrm>
            <a:off x="6810375" y="0"/>
            <a:ext cx="2333625" cy="3686175"/>
          </a:xfrm>
          <a:prstGeom prst="rect">
            <a:avLst/>
          </a:prstGeom>
        </p:spPr>
      </p:pic>
      <p:pic>
        <p:nvPicPr>
          <p:cNvPr id="6" name="collapse_volume.AVI">
            <a:hlinkClick r:id="" action="ppaction://media"/>
          </p:cNvPr>
          <p:cNvPicPr>
            <a:picLocks noRot="1" noChangeAspect="1"/>
          </p:cNvPicPr>
          <p:nvPr>
            <a:videoFile r:link="rId1"/>
          </p:nvPr>
        </p:nvPicPr>
        <p:blipFill>
          <a:blip r:embed="rId5" cstate="print"/>
          <a:stretch>
            <a:fillRect/>
          </a:stretch>
        </p:blipFill>
        <p:spPr>
          <a:xfrm>
            <a:off x="5643005" y="3920490"/>
            <a:ext cx="3500995" cy="2937510"/>
          </a:xfrm>
          <a:prstGeom prst="rect">
            <a:avLst/>
          </a:prstGeom>
        </p:spPr>
      </p:pic>
      <p:pic>
        <p:nvPicPr>
          <p:cNvPr id="7" name="AstroBEAR.AVI">
            <a:hlinkClick r:id="" action="ppaction://media"/>
          </p:cNvPr>
          <p:cNvPicPr>
            <a:picLocks noRot="1" noChangeAspect="1"/>
          </p:cNvPicPr>
          <p:nvPr>
            <a:videoFile r:link="rId2"/>
          </p:nvPr>
        </p:nvPicPr>
        <p:blipFill>
          <a:blip r:embed="rId6" cstate="print"/>
          <a:stretch>
            <a:fillRect/>
          </a:stretch>
        </p:blipFill>
        <p:spPr>
          <a:xfrm>
            <a:off x="0" y="4029417"/>
            <a:ext cx="5669280" cy="2828583"/>
          </a:xfrm>
          <a:prstGeom prst="rect">
            <a:avLst/>
          </a:prstGeom>
        </p:spPr>
      </p:pic>
      <p:sp>
        <p:nvSpPr>
          <p:cNvPr id="8" name="Content Placeholder 2"/>
          <p:cNvSpPr>
            <a:spLocks noGrp="1"/>
          </p:cNvSpPr>
          <p:nvPr>
            <p:ph idx="1"/>
          </p:nvPr>
        </p:nvSpPr>
        <p:spPr>
          <a:xfrm>
            <a:off x="0" y="1154430"/>
            <a:ext cx="6663690" cy="3028949"/>
          </a:xfrm>
        </p:spPr>
        <p:txBody>
          <a:bodyPr/>
          <a:lstStyle/>
          <a:p>
            <a:r>
              <a:rPr lang="en-US" sz="1800" dirty="0" smtClean="0"/>
              <a:t>Actively </a:t>
            </a:r>
            <a:r>
              <a:rPr lang="en-US" sz="1800" dirty="0" smtClean="0"/>
              <a:t>d</a:t>
            </a:r>
            <a:r>
              <a:rPr lang="en-US" sz="1800" dirty="0" smtClean="0"/>
              <a:t>eveloped at the University of Rochester</a:t>
            </a:r>
          </a:p>
          <a:p>
            <a:r>
              <a:rPr lang="en-US" sz="1800" dirty="0" smtClean="0"/>
              <a:t>Written primarily using Fortran</a:t>
            </a:r>
          </a:p>
          <a:p>
            <a:r>
              <a:rPr lang="en-US" sz="1800" dirty="0" smtClean="0"/>
              <a:t>Parallelized with MPI</a:t>
            </a:r>
          </a:p>
          <a:p>
            <a:r>
              <a:rPr lang="en-US" sz="1800" dirty="0" smtClean="0"/>
              <a:t>Grid-based AMR with arbitrary sized grids.</a:t>
            </a:r>
          </a:p>
          <a:p>
            <a:r>
              <a:rPr lang="en-US" sz="1800" dirty="0" smtClean="0"/>
              <a:t>Conserves mass, momentum, energy and </a:t>
            </a:r>
            <a:r>
              <a:rPr lang="en-US" sz="1800" dirty="0" smtClean="0">
                <a:sym typeface="Symbol"/>
              </a:rPr>
              <a:t>B</a:t>
            </a:r>
          </a:p>
          <a:p>
            <a:r>
              <a:rPr lang="en-US" sz="1800" dirty="0" smtClean="0">
                <a:sym typeface="Symbol"/>
              </a:rPr>
              <a:t>Implements various Riemann solvers, reconstruction methods, etc…</a:t>
            </a:r>
          </a:p>
          <a:p>
            <a:r>
              <a:rPr lang="en-US" sz="1800" dirty="0" smtClean="0">
                <a:sym typeface="Symbol"/>
              </a:rPr>
              <a:t>Supports </a:t>
            </a:r>
            <a:r>
              <a:rPr lang="en-US" sz="1800" smtClean="0">
                <a:sym typeface="Symbol"/>
              </a:rPr>
              <a:t>thermal conduction, </a:t>
            </a:r>
            <a:r>
              <a:rPr lang="en-US" sz="1800" dirty="0" smtClean="0">
                <a:sym typeface="Symbol"/>
              </a:rPr>
              <a:t>self-gravity, sink particles, and various cooling functions.</a:t>
            </a:r>
            <a:endParaRPr lang="en-US" sz="1800" dirty="0"/>
          </a:p>
        </p:txBody>
      </p:sp>
      <p:pic>
        <p:nvPicPr>
          <p:cNvPr id="50178" name="Picture 2" descr="http://www.pas.rochester.edu/~bearclaw/images/top.gif"/>
          <p:cNvPicPr>
            <a:picLocks noChangeAspect="1" noChangeArrowheads="1"/>
          </p:cNvPicPr>
          <p:nvPr/>
        </p:nvPicPr>
        <p:blipFill>
          <a:blip r:embed="rId7" cstate="print"/>
          <a:srcRect/>
          <a:stretch>
            <a:fillRect/>
          </a:stretch>
        </p:blipFill>
        <p:spPr bwMode="auto">
          <a:xfrm>
            <a:off x="0" y="0"/>
            <a:ext cx="6777990" cy="10639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250" fill="hold"/>
                                        <p:tgtEl>
                                          <p:spTgt spid="6"/>
                                        </p:tgtEl>
                                      </p:cBhvr>
                                    </p:cmd>
                                  </p:childTnLst>
                                </p:cTn>
                              </p:par>
                              <p:par>
                                <p:cTn id="7" presetID="1" presetClass="mediacall" presetSubtype="0" fill="hold" nodeType="withEffect">
                                  <p:stCondLst>
                                    <p:cond delay="0"/>
                                  </p:stCondLst>
                                  <p:childTnLst>
                                    <p:cmd type="call" cmd="playFrom(0.0)">
                                      <p:cBhvr>
                                        <p:cTn id="8" dur="1440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9" fill="hold" display="0">
                  <p:stCondLst>
                    <p:cond delay="indefinite"/>
                  </p:stCondLst>
                  <p:endCondLst>
                    <p:cond evt="onNext" delay="0">
                      <p:tgtEl>
                        <p:sldTgt/>
                      </p:tgtEl>
                    </p:cond>
                    <p:cond evt="onPrev" delay="0">
                      <p:tgtEl>
                        <p:sldTgt/>
                      </p:tgtEl>
                    </p:cond>
                  </p:endCondLst>
                </p:cTn>
                <p:tgtEl>
                  <p:spTgt spid="6"/>
                </p:tgtEl>
              </p:cMediaNode>
            </p:video>
            <p:seq concurrent="1" nextAc="seek">
              <p:cTn id="10" restart="whenNotActive" fill="hold" evtFilter="cancelBubble" nodeType="interactiveSeq">
                <p:stCondLst>
                  <p:cond evt="onClick" delay="0">
                    <p:tgtEl>
                      <p:spTgt spid="6"/>
                    </p:tgtEl>
                  </p:cond>
                </p:stCondLst>
                <p:endSync evt="end" delay="0">
                  <p:rtn val="all"/>
                </p:endSync>
                <p:childTnLst>
                  <p:par>
                    <p:cTn id="11" fill="hold">
                      <p:stCondLst>
                        <p:cond delay="0"/>
                      </p:stCondLst>
                      <p:childTnLst>
                        <p:par>
                          <p:cTn id="12" fill="hold">
                            <p:stCondLst>
                              <p:cond delay="0"/>
                            </p:stCondLst>
                            <p:childTnLst>
                              <p:par>
                                <p:cTn id="13" presetID="2" presetClass="mediacall" presetSubtype="0" fill="hold" nodeType="clickEffect">
                                  <p:stCondLst>
                                    <p:cond delay="0"/>
                                  </p:stCondLst>
                                  <p:childTnLst>
                                    <p:cmd type="call" cmd="togglePause">
                                      <p:cBhvr>
                                        <p:cTn id="14" dur="1" fill="hold"/>
                                        <p:tgtEl>
                                          <p:spTgt spid="6"/>
                                        </p:tgtEl>
                                      </p:cBhvr>
                                    </p:cmd>
                                  </p:childTnLst>
                                </p:cTn>
                              </p:par>
                            </p:childTnLst>
                          </p:cTn>
                        </p:par>
                      </p:childTnLst>
                    </p:cTn>
                  </p:par>
                </p:childTnLst>
              </p:cTn>
              <p:nextCondLst>
                <p:cond evt="onClick" delay="0">
                  <p:tgtEl>
                    <p:spTgt spid="6"/>
                  </p:tgtEl>
                </p:cond>
              </p:nextCondLst>
            </p:seq>
            <p:video>
              <p:cMediaNode>
                <p:cTn id="15" fill="hold" display="0">
                  <p:stCondLst>
                    <p:cond delay="indefinite"/>
                  </p:stCondLst>
                  <p:endCondLst>
                    <p:cond evt="onNext" delay="0">
                      <p:tgtEl>
                        <p:sldTgt/>
                      </p:tgtEl>
                    </p:cond>
                    <p:cond evt="onPrev" delay="0">
                      <p:tgtEl>
                        <p:sldTgt/>
                      </p:tgtEl>
                    </p:cond>
                  </p:endCondLst>
                </p:cTn>
                <p:tgtEl>
                  <p:spTgt spid="7"/>
                </p:tgtEl>
              </p:cMediaNode>
            </p:video>
            <p:seq concurrent="1" nextAc="seek">
              <p:cTn id="16" restart="whenNotActive" fill="hold" evtFilter="cancelBubble" nodeType="interactiveSeq">
                <p:stCondLst>
                  <p:cond evt="onClick" delay="0">
                    <p:tgtEl>
                      <p:spTgt spid="7"/>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descr="wave.png"/>
          <p:cNvPicPr>
            <a:picLocks noChangeAspect="1"/>
          </p:cNvPicPr>
          <p:nvPr/>
        </p:nvPicPr>
        <p:blipFill>
          <a:blip r:embed="rId3" cstate="print"/>
          <a:srcRect t="2647"/>
          <a:stretch>
            <a:fillRect/>
          </a:stretch>
        </p:blipFill>
        <p:spPr>
          <a:xfrm>
            <a:off x="0" y="5166158"/>
            <a:ext cx="9144000" cy="1679142"/>
          </a:xfrm>
          <a:prstGeom prst="rect">
            <a:avLst/>
          </a:prstGeom>
        </p:spPr>
      </p:pic>
      <p:sp>
        <p:nvSpPr>
          <p:cNvPr id="11" name="Title 1"/>
          <p:cNvSpPr txBox="1">
            <a:spLocks/>
          </p:cNvSpPr>
          <p:nvPr/>
        </p:nvSpPr>
        <p:spPr bwMode="auto">
          <a:xfrm>
            <a:off x="377856" y="5866841"/>
            <a:ext cx="6097975" cy="817888"/>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800" b="1" noProof="0" dirty="0" smtClean="0">
                <a:solidFill>
                  <a:schemeClr val="accent1">
                    <a:lumMod val="20000"/>
                    <a:lumOff val="80000"/>
                  </a:schemeClr>
                </a:solidFill>
                <a:latin typeface="+mj-lt"/>
                <a:ea typeface="+mj-ea"/>
                <a:cs typeface="+mj-cs"/>
              </a:rPr>
              <a:t>Distributed Tree</a:t>
            </a:r>
            <a:endParaRPr kumimoji="0" lang="en-US" sz="2800" b="1" i="0" u="none" strike="noStrike" kern="1200" cap="none" spc="0" normalizeH="0" baseline="0" noProof="0" dirty="0">
              <a:ln>
                <a:noFill/>
              </a:ln>
              <a:solidFill>
                <a:schemeClr val="accent1">
                  <a:lumMod val="20000"/>
                  <a:lumOff val="80000"/>
                </a:schemeClr>
              </a:solidFill>
              <a:effectLst/>
              <a:uLnTx/>
              <a:uFillTx/>
              <a:latin typeface="+mj-lt"/>
              <a:ea typeface="+mj-ea"/>
              <a:cs typeface="+mj-cs"/>
            </a:endParaRPr>
          </a:p>
        </p:txBody>
      </p:sp>
      <p:pic>
        <p:nvPicPr>
          <p:cNvPr id="37891" name="Content Placeholder 3" descr="Talk4.png"/>
          <p:cNvPicPr>
            <a:picLocks noGrp="1" noChangeAspect="1"/>
          </p:cNvPicPr>
          <p:nvPr>
            <p:ph idx="1"/>
          </p:nvPr>
        </p:nvPicPr>
        <p:blipFill>
          <a:blip r:embed="rId4" cstate="print"/>
          <a:srcRect/>
          <a:stretch>
            <a:fillRect/>
          </a:stretch>
        </p:blipFill>
        <p:spPr>
          <a:xfrm>
            <a:off x="274638" y="0"/>
            <a:ext cx="8548687" cy="5532437"/>
          </a:xfrm>
        </p:spPr>
      </p:pic>
      <p:sp>
        <p:nvSpPr>
          <p:cNvPr id="37892" name="TextBox 20"/>
          <p:cNvSpPr txBox="1">
            <a:spLocks noChangeArrowheads="1"/>
          </p:cNvSpPr>
          <p:nvPr/>
        </p:nvSpPr>
        <p:spPr bwMode="auto">
          <a:xfrm>
            <a:off x="4164013" y="15875"/>
            <a:ext cx="4538662" cy="369887"/>
          </a:xfrm>
          <a:prstGeom prst="rect">
            <a:avLst/>
          </a:prstGeom>
          <a:noFill/>
          <a:ln w="9525">
            <a:noFill/>
            <a:miter lim="800000"/>
            <a:headEnd/>
            <a:tailEnd/>
          </a:ln>
        </p:spPr>
        <p:txBody>
          <a:bodyPr>
            <a:spAutoFit/>
          </a:bodyPr>
          <a:lstStyle/>
          <a:p>
            <a:pPr algn="ctr"/>
            <a:r>
              <a:rPr lang="en-US">
                <a:latin typeface="Calibri" pitchFamily="34" charset="0"/>
              </a:rPr>
              <a:t>Current generation</a:t>
            </a:r>
          </a:p>
        </p:txBody>
      </p:sp>
      <p:sp>
        <p:nvSpPr>
          <p:cNvPr id="37893" name="TextBox 21"/>
          <p:cNvSpPr txBox="1">
            <a:spLocks noChangeArrowheads="1"/>
          </p:cNvSpPr>
          <p:nvPr/>
        </p:nvSpPr>
        <p:spPr bwMode="auto">
          <a:xfrm>
            <a:off x="4041775" y="4111625"/>
            <a:ext cx="4538663" cy="369887"/>
          </a:xfrm>
          <a:prstGeom prst="rect">
            <a:avLst/>
          </a:prstGeom>
          <a:noFill/>
          <a:ln w="9525">
            <a:noFill/>
            <a:miter lim="800000"/>
            <a:headEnd/>
            <a:tailEnd/>
          </a:ln>
        </p:spPr>
        <p:txBody>
          <a:bodyPr>
            <a:spAutoFit/>
          </a:bodyPr>
          <a:lstStyle/>
          <a:p>
            <a:pPr algn="ctr"/>
            <a:r>
              <a:rPr lang="en-US">
                <a:latin typeface="Calibri" pitchFamily="34" charset="0"/>
              </a:rPr>
              <a:t>Previous generation</a:t>
            </a:r>
          </a:p>
        </p:txBody>
      </p:sp>
      <p:sp>
        <p:nvSpPr>
          <p:cNvPr id="37894" name="TextBox 22"/>
          <p:cNvSpPr txBox="1">
            <a:spLocks noChangeArrowheads="1"/>
          </p:cNvSpPr>
          <p:nvPr/>
        </p:nvSpPr>
        <p:spPr bwMode="auto">
          <a:xfrm>
            <a:off x="419100" y="4859337"/>
            <a:ext cx="8286750" cy="646113"/>
          </a:xfrm>
          <a:prstGeom prst="rect">
            <a:avLst/>
          </a:prstGeom>
          <a:noFill/>
          <a:ln w="9525">
            <a:noFill/>
            <a:miter lim="800000"/>
            <a:headEnd/>
            <a:tailEnd/>
          </a:ln>
        </p:spPr>
        <p:txBody>
          <a:bodyPr>
            <a:spAutoFit/>
          </a:bodyPr>
          <a:lstStyle/>
          <a:p>
            <a:pPr algn="ctr"/>
            <a:r>
              <a:rPr lang="en-US">
                <a:latin typeface="Calibri" pitchFamily="34" charset="0"/>
              </a:rPr>
              <a:t>While all patch-based AMR codes distribute the grids that comprise the mesh and the associated computations across multiple processors, few distribute the tree.</a:t>
            </a:r>
          </a:p>
        </p:txBody>
      </p:sp>
      <p:sp>
        <p:nvSpPr>
          <p:cNvPr id="24" name="Rectangle 23"/>
          <p:cNvSpPr/>
          <p:nvPr/>
        </p:nvSpPr>
        <p:spPr>
          <a:xfrm>
            <a:off x="4165600" y="46037"/>
            <a:ext cx="4483100" cy="4584700"/>
          </a:xfrm>
          <a:prstGeom prst="rect">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000" dirty="0">
              <a:solidFill>
                <a:schemeClr val="tx1"/>
              </a:solidFill>
            </a:endParaRPr>
          </a:p>
        </p:txBody>
      </p:sp>
      <p:sp>
        <p:nvSpPr>
          <p:cNvPr id="27" name="Rounded Rectangle 26"/>
          <p:cNvSpPr/>
          <p:nvPr/>
        </p:nvSpPr>
        <p:spPr>
          <a:xfrm>
            <a:off x="5397500" y="1951037"/>
            <a:ext cx="21844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a:t>AMR Tree</a:t>
            </a:r>
          </a:p>
        </p:txBody>
      </p:sp>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8" name="Content Placeholder 2"/>
          <p:cNvSpPr>
            <a:spLocks noGrp="1"/>
          </p:cNvSpPr>
          <p:nvPr>
            <p:ph idx="1"/>
          </p:nvPr>
        </p:nvSpPr>
        <p:spPr>
          <a:xfrm>
            <a:off x="469900" y="0"/>
            <a:ext cx="8229600" cy="1000125"/>
          </a:xfrm>
        </p:spPr>
        <p:txBody>
          <a:bodyPr/>
          <a:lstStyle/>
          <a:p>
            <a:pPr eaLnBrk="1" hangingPunct="1"/>
            <a:r>
              <a:rPr lang="en-US" sz="1600" smtClean="0"/>
              <a:t>While the memory and communication required for each node is small to that required for each grid,  the memory required for the entire AMR tree can overwhelm that required for the local grids when the number of processors becomes large.</a:t>
            </a:r>
          </a:p>
        </p:txBody>
      </p:sp>
      <p:graphicFrame>
        <p:nvGraphicFramePr>
          <p:cNvPr id="1026" name="Object 2"/>
          <p:cNvGraphicFramePr>
            <a:graphicFrameLocks noChangeAspect="1"/>
          </p:cNvGraphicFramePr>
          <p:nvPr/>
        </p:nvGraphicFramePr>
        <p:xfrm>
          <a:off x="1206500" y="2286000"/>
          <a:ext cx="7038975" cy="520700"/>
        </p:xfrm>
        <a:graphic>
          <a:graphicData uri="http://schemas.openxmlformats.org/presentationml/2006/ole">
            <p:oleObj spid="_x0000_s1026" name="Equation" r:id="rId4" imgW="5663880" imgH="419040" progId="Equation.3">
              <p:embed/>
            </p:oleObj>
          </a:graphicData>
        </a:graphic>
      </p:graphicFrame>
      <p:sp>
        <p:nvSpPr>
          <p:cNvPr id="1029" name="Content Placeholder 2"/>
          <p:cNvSpPr txBox="1">
            <a:spLocks/>
          </p:cNvSpPr>
          <p:nvPr/>
        </p:nvSpPr>
        <p:spPr bwMode="auto">
          <a:xfrm>
            <a:off x="469900" y="933450"/>
            <a:ext cx="8229600" cy="3744913"/>
          </a:xfrm>
          <a:prstGeom prst="rect">
            <a:avLst/>
          </a:prstGeom>
          <a:noFill/>
          <a:ln w="9525">
            <a:noFill/>
            <a:miter lim="800000"/>
            <a:headEnd/>
            <a:tailEnd/>
          </a:ln>
        </p:spPr>
        <p:txBody>
          <a:bodyPr/>
          <a:lstStyle/>
          <a:p>
            <a:pPr marL="342900" indent="-342900">
              <a:spcBef>
                <a:spcPct val="20000"/>
              </a:spcBef>
              <a:buFont typeface="Arial" charset="0"/>
              <a:buChar char="•"/>
            </a:pPr>
            <a:r>
              <a:rPr lang="en-US" sz="1600">
                <a:latin typeface="Calibri" pitchFamily="34" charset="0"/>
              </a:rPr>
              <a:t>Consider a mesh in which each grid is 8x8x8 where each cell contains 4 fluid variables for a total of 2048 bytes per grid.  Lets also assume that each node requires 7 bytes to store values describing its physical location and the host processor.  The memory requirement for the local grids would be comparable to the AMR tree when there were of order 300 processors. </a:t>
            </a:r>
          </a:p>
          <a:p>
            <a:pPr marL="342900" indent="-342900">
              <a:spcBef>
                <a:spcPct val="20000"/>
              </a:spcBef>
              <a:buFont typeface="Arial" charset="0"/>
              <a:buChar char="•"/>
            </a:pPr>
            <a:endParaRPr lang="en-US" sz="1600">
              <a:latin typeface="Calibri" pitchFamily="34" charset="0"/>
            </a:endParaRPr>
          </a:p>
        </p:txBody>
      </p:sp>
      <p:sp>
        <p:nvSpPr>
          <p:cNvPr id="1030" name="Content Placeholder 2"/>
          <p:cNvSpPr txBox="1">
            <a:spLocks/>
          </p:cNvSpPr>
          <p:nvPr/>
        </p:nvSpPr>
        <p:spPr bwMode="auto">
          <a:xfrm>
            <a:off x="469900" y="3257550"/>
            <a:ext cx="8229600" cy="1173163"/>
          </a:xfrm>
          <a:prstGeom prst="rect">
            <a:avLst/>
          </a:prstGeom>
          <a:noFill/>
          <a:ln w="9525">
            <a:noFill/>
            <a:miter lim="800000"/>
            <a:headEnd/>
            <a:tailEnd/>
          </a:ln>
        </p:spPr>
        <p:txBody>
          <a:bodyPr/>
          <a:lstStyle/>
          <a:p>
            <a:pPr marL="342900" indent="-342900">
              <a:spcBef>
                <a:spcPct val="20000"/>
              </a:spcBef>
              <a:buFont typeface="Arial" charset="0"/>
              <a:buChar char="•"/>
            </a:pPr>
            <a:r>
              <a:rPr lang="en-US" sz="1600" dirty="0">
                <a:latin typeface="Calibri" pitchFamily="34" charset="0"/>
              </a:rPr>
              <a:t>Even if each processor prunes its local tree by discarding nodes not directly connected to its local nodes, the communication required to globally share each new iteration of nodes </a:t>
            </a:r>
            <a:r>
              <a:rPr lang="en-US" sz="1600" dirty="0" smtClean="0">
                <a:latin typeface="Calibri" pitchFamily="34" charset="0"/>
              </a:rPr>
              <a:t>may</a:t>
            </a:r>
            <a:r>
              <a:rPr lang="en-US" sz="1600" dirty="0" smtClean="0">
                <a:latin typeface="Calibri" pitchFamily="34" charset="0"/>
              </a:rPr>
              <a:t> </a:t>
            </a:r>
            <a:r>
              <a:rPr lang="en-US" sz="1600" dirty="0">
                <a:latin typeface="Calibri" pitchFamily="34" charset="0"/>
              </a:rPr>
              <a:t>eventually prevent the simulation from effectively scaling. </a:t>
            </a:r>
          </a:p>
        </p:txBody>
      </p:sp>
      <p:pic>
        <p:nvPicPr>
          <p:cNvPr id="8" name="Picture 7" descr="wave.png"/>
          <p:cNvPicPr>
            <a:picLocks noChangeAspect="1"/>
          </p:cNvPicPr>
          <p:nvPr/>
        </p:nvPicPr>
        <p:blipFill>
          <a:blip r:embed="rId5" cstate="print"/>
          <a:srcRect t="2647"/>
          <a:stretch>
            <a:fillRect/>
          </a:stretch>
        </p:blipFill>
        <p:spPr>
          <a:xfrm>
            <a:off x="0" y="5166158"/>
            <a:ext cx="9144000" cy="1679142"/>
          </a:xfrm>
          <a:prstGeom prst="rect">
            <a:avLst/>
          </a:prstGeom>
        </p:spPr>
      </p:pic>
      <p:sp>
        <p:nvSpPr>
          <p:cNvPr id="9" name="Title 1"/>
          <p:cNvSpPr txBox="1">
            <a:spLocks/>
          </p:cNvSpPr>
          <p:nvPr/>
        </p:nvSpPr>
        <p:spPr bwMode="auto">
          <a:xfrm>
            <a:off x="377856" y="5866841"/>
            <a:ext cx="6097975" cy="817888"/>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800" b="1" noProof="0" dirty="0" smtClean="0">
                <a:solidFill>
                  <a:schemeClr val="accent1">
                    <a:lumMod val="20000"/>
                    <a:lumOff val="80000"/>
                  </a:schemeClr>
                </a:solidFill>
                <a:latin typeface="+mj-lt"/>
                <a:ea typeface="+mj-ea"/>
                <a:cs typeface="+mj-cs"/>
              </a:rPr>
              <a:t>Distributed Tree</a:t>
            </a:r>
            <a:endParaRPr kumimoji="0" lang="en-US" sz="2800" b="1" i="0" u="none" strike="noStrike" kern="1200" cap="none" spc="0" normalizeH="0" baseline="0" noProof="0" dirty="0">
              <a:ln>
                <a:noFill/>
              </a:ln>
              <a:solidFill>
                <a:schemeClr val="accent1">
                  <a:lumMod val="20000"/>
                  <a:lumOff val="80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Picture 14" descr="wave.png"/>
          <p:cNvPicPr>
            <a:picLocks noChangeAspect="1"/>
          </p:cNvPicPr>
          <p:nvPr/>
        </p:nvPicPr>
        <p:blipFill>
          <a:blip r:embed="rId3" cstate="print"/>
          <a:srcRect t="2647"/>
          <a:stretch>
            <a:fillRect/>
          </a:stretch>
        </p:blipFill>
        <p:spPr>
          <a:xfrm>
            <a:off x="0" y="5166158"/>
            <a:ext cx="9144000" cy="1679142"/>
          </a:xfrm>
          <a:prstGeom prst="rect">
            <a:avLst/>
          </a:prstGeom>
        </p:spPr>
      </p:pic>
      <p:sp>
        <p:nvSpPr>
          <p:cNvPr id="16" name="Title 1"/>
          <p:cNvSpPr txBox="1">
            <a:spLocks/>
          </p:cNvSpPr>
          <p:nvPr/>
        </p:nvSpPr>
        <p:spPr bwMode="auto">
          <a:xfrm>
            <a:off x="377856" y="5866841"/>
            <a:ext cx="6097975" cy="817888"/>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800" b="1" noProof="0" dirty="0" smtClean="0">
                <a:solidFill>
                  <a:schemeClr val="accent1">
                    <a:lumMod val="20000"/>
                    <a:lumOff val="80000"/>
                  </a:schemeClr>
                </a:solidFill>
                <a:latin typeface="+mj-lt"/>
                <a:ea typeface="+mj-ea"/>
                <a:cs typeface="+mj-cs"/>
              </a:rPr>
              <a:t>Distributed Tree</a:t>
            </a:r>
            <a:endParaRPr kumimoji="0" lang="en-US" sz="2800" b="1" i="0" u="none" strike="noStrike" kern="1200" cap="none" spc="0" normalizeH="0" baseline="0" noProof="0" dirty="0">
              <a:ln>
                <a:noFill/>
              </a:ln>
              <a:solidFill>
                <a:schemeClr val="accent1">
                  <a:lumMod val="20000"/>
                  <a:lumOff val="80000"/>
                </a:schemeClr>
              </a:solidFill>
              <a:effectLst/>
              <a:uLnTx/>
              <a:uFillTx/>
              <a:latin typeface="+mj-lt"/>
              <a:ea typeface="+mj-ea"/>
              <a:cs typeface="+mj-cs"/>
            </a:endParaRPr>
          </a:p>
        </p:txBody>
      </p:sp>
      <p:pic>
        <p:nvPicPr>
          <p:cNvPr id="38915" name="Content Placeholder 3" descr="Talk4.png"/>
          <p:cNvPicPr>
            <a:picLocks noGrp="1" noChangeAspect="1"/>
          </p:cNvPicPr>
          <p:nvPr>
            <p:ph idx="1"/>
          </p:nvPr>
        </p:nvPicPr>
        <p:blipFill>
          <a:blip r:embed="rId4" cstate="print"/>
          <a:srcRect/>
          <a:stretch>
            <a:fillRect/>
          </a:stretch>
        </p:blipFill>
        <p:spPr>
          <a:xfrm>
            <a:off x="276225" y="0"/>
            <a:ext cx="8543925" cy="5532437"/>
          </a:xfrm>
        </p:spPr>
      </p:pic>
      <p:sp>
        <p:nvSpPr>
          <p:cNvPr id="38916" name="TextBox 9"/>
          <p:cNvSpPr txBox="1">
            <a:spLocks noChangeArrowheads="1"/>
          </p:cNvSpPr>
          <p:nvPr/>
        </p:nvSpPr>
        <p:spPr bwMode="auto">
          <a:xfrm>
            <a:off x="4164013" y="15875"/>
            <a:ext cx="4538662" cy="369887"/>
          </a:xfrm>
          <a:prstGeom prst="rect">
            <a:avLst/>
          </a:prstGeom>
          <a:noFill/>
          <a:ln w="9525">
            <a:noFill/>
            <a:miter lim="800000"/>
            <a:headEnd/>
            <a:tailEnd/>
          </a:ln>
        </p:spPr>
        <p:txBody>
          <a:bodyPr>
            <a:spAutoFit/>
          </a:bodyPr>
          <a:lstStyle/>
          <a:p>
            <a:pPr algn="ctr"/>
            <a:r>
              <a:rPr lang="en-US">
                <a:latin typeface="Calibri" pitchFamily="34" charset="0"/>
              </a:rPr>
              <a:t>Current iteration</a:t>
            </a:r>
          </a:p>
        </p:txBody>
      </p:sp>
      <p:sp>
        <p:nvSpPr>
          <p:cNvPr id="38917" name="TextBox 10"/>
          <p:cNvSpPr txBox="1">
            <a:spLocks noChangeArrowheads="1"/>
          </p:cNvSpPr>
          <p:nvPr/>
        </p:nvSpPr>
        <p:spPr bwMode="auto">
          <a:xfrm>
            <a:off x="4041775" y="4111625"/>
            <a:ext cx="4538663" cy="369887"/>
          </a:xfrm>
          <a:prstGeom prst="rect">
            <a:avLst/>
          </a:prstGeom>
          <a:noFill/>
          <a:ln w="9525">
            <a:noFill/>
            <a:miter lim="800000"/>
            <a:headEnd/>
            <a:tailEnd/>
          </a:ln>
        </p:spPr>
        <p:txBody>
          <a:bodyPr>
            <a:spAutoFit/>
          </a:bodyPr>
          <a:lstStyle/>
          <a:p>
            <a:pPr algn="ctr"/>
            <a:r>
              <a:rPr lang="en-US">
                <a:latin typeface="Calibri" pitchFamily="34" charset="0"/>
              </a:rPr>
              <a:t>Previous iteration</a:t>
            </a:r>
          </a:p>
        </p:txBody>
      </p:sp>
      <p:sp>
        <p:nvSpPr>
          <p:cNvPr id="38918" name="TextBox 11"/>
          <p:cNvSpPr txBox="1">
            <a:spLocks noChangeArrowheads="1"/>
          </p:cNvSpPr>
          <p:nvPr/>
        </p:nvSpPr>
        <p:spPr bwMode="auto">
          <a:xfrm>
            <a:off x="390525" y="4846637"/>
            <a:ext cx="3200400" cy="738188"/>
          </a:xfrm>
          <a:prstGeom prst="rect">
            <a:avLst/>
          </a:prstGeom>
          <a:noFill/>
          <a:ln w="9525">
            <a:noFill/>
            <a:miter lim="800000"/>
            <a:headEnd/>
            <a:tailEnd/>
          </a:ln>
        </p:spPr>
        <p:txBody>
          <a:bodyPr>
            <a:spAutoFit/>
          </a:bodyPr>
          <a:lstStyle/>
          <a:p>
            <a:r>
              <a:rPr lang="en-US" sz="1400">
                <a:latin typeface="Calibri" pitchFamily="34" charset="0"/>
              </a:rPr>
              <a:t>For simplicity we have also kept the distribution of grids similar between the two iterations</a:t>
            </a:r>
          </a:p>
        </p:txBody>
      </p:sp>
      <p:sp>
        <p:nvSpPr>
          <p:cNvPr id="38919" name="TextBox 12"/>
          <p:cNvSpPr txBox="1">
            <a:spLocks noChangeArrowheads="1"/>
          </p:cNvSpPr>
          <p:nvPr/>
        </p:nvSpPr>
        <p:spPr bwMode="auto">
          <a:xfrm>
            <a:off x="4162425" y="131762"/>
            <a:ext cx="1285875" cy="369888"/>
          </a:xfrm>
          <a:prstGeom prst="rect">
            <a:avLst/>
          </a:prstGeom>
          <a:noFill/>
          <a:ln w="9525">
            <a:noFill/>
            <a:miter lim="800000"/>
            <a:headEnd/>
            <a:tailEnd/>
          </a:ln>
        </p:spPr>
        <p:txBody>
          <a:bodyPr>
            <a:spAutoFit/>
          </a:bodyPr>
          <a:lstStyle/>
          <a:p>
            <a:r>
              <a:rPr lang="en-US">
                <a:latin typeface="Calibri" pitchFamily="34" charset="0"/>
              </a:rPr>
              <a:t>Processor 1</a:t>
            </a:r>
          </a:p>
        </p:txBody>
      </p:sp>
      <p:sp>
        <p:nvSpPr>
          <p:cNvPr id="38920" name="TextBox 13"/>
          <p:cNvSpPr txBox="1">
            <a:spLocks noChangeArrowheads="1"/>
          </p:cNvSpPr>
          <p:nvPr/>
        </p:nvSpPr>
        <p:spPr bwMode="auto">
          <a:xfrm>
            <a:off x="4362450" y="1503362"/>
            <a:ext cx="1285875" cy="369888"/>
          </a:xfrm>
          <a:prstGeom prst="rect">
            <a:avLst/>
          </a:prstGeom>
          <a:noFill/>
          <a:ln w="9525">
            <a:noFill/>
            <a:miter lim="800000"/>
            <a:headEnd/>
            <a:tailEnd/>
          </a:ln>
        </p:spPr>
        <p:txBody>
          <a:bodyPr>
            <a:spAutoFit/>
          </a:bodyPr>
          <a:lstStyle/>
          <a:p>
            <a:r>
              <a:rPr lang="en-US">
                <a:latin typeface="Calibri" pitchFamily="34" charset="0"/>
              </a:rPr>
              <a:t>Processor 2</a:t>
            </a:r>
          </a:p>
        </p:txBody>
      </p:sp>
      <p:sp>
        <p:nvSpPr>
          <p:cNvPr id="38921" name="TextBox 20"/>
          <p:cNvSpPr txBox="1">
            <a:spLocks noChangeArrowheads="1"/>
          </p:cNvSpPr>
          <p:nvPr/>
        </p:nvSpPr>
        <p:spPr bwMode="auto">
          <a:xfrm>
            <a:off x="7105650" y="1531937"/>
            <a:ext cx="1285875" cy="369888"/>
          </a:xfrm>
          <a:prstGeom prst="rect">
            <a:avLst/>
          </a:prstGeom>
          <a:noFill/>
          <a:ln w="9525">
            <a:noFill/>
            <a:miter lim="800000"/>
            <a:headEnd/>
            <a:tailEnd/>
          </a:ln>
        </p:spPr>
        <p:txBody>
          <a:bodyPr>
            <a:spAutoFit/>
          </a:bodyPr>
          <a:lstStyle/>
          <a:p>
            <a:r>
              <a:rPr lang="en-US">
                <a:latin typeface="Calibri" pitchFamily="34" charset="0"/>
              </a:rPr>
              <a:t>Processor 3</a:t>
            </a:r>
          </a:p>
        </p:txBody>
      </p:sp>
      <p:cxnSp>
        <p:nvCxnSpPr>
          <p:cNvPr id="23" name="Straight Arrow Connector 22"/>
          <p:cNvCxnSpPr/>
          <p:nvPr/>
        </p:nvCxnSpPr>
        <p:spPr>
          <a:xfrm>
            <a:off x="4867275" y="388937"/>
            <a:ext cx="476250" cy="1714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5095875" y="1484312"/>
            <a:ext cx="123825" cy="952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16200000" flipV="1">
            <a:off x="7829550" y="1493837"/>
            <a:ext cx="142875" cy="1047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8925" name="Rectangle 30"/>
          <p:cNvSpPr>
            <a:spLocks noChangeArrowheads="1"/>
          </p:cNvSpPr>
          <p:nvPr/>
        </p:nvSpPr>
        <p:spPr bwMode="auto">
          <a:xfrm>
            <a:off x="4210050" y="4437062"/>
            <a:ext cx="4572000" cy="1077913"/>
          </a:xfrm>
          <a:prstGeom prst="rect">
            <a:avLst/>
          </a:prstGeom>
          <a:noFill/>
          <a:ln w="9525">
            <a:noFill/>
            <a:miter lim="800000"/>
            <a:headEnd/>
            <a:tailEnd/>
          </a:ln>
        </p:spPr>
        <p:txBody>
          <a:bodyPr>
            <a:spAutoFit/>
          </a:bodyPr>
          <a:lstStyle/>
          <a:p>
            <a:r>
              <a:rPr lang="en-US" sz="1600">
                <a:latin typeface="Calibri" pitchFamily="34" charset="0"/>
              </a:rPr>
              <a:t>Consider this mesh distributed across 3 processors.  Each processor has the data for a set of local grids and needs information about all of the nodes that connect with its local nodes.</a:t>
            </a:r>
          </a:p>
        </p:txBody>
      </p:sp>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13" descr="wave.png"/>
          <p:cNvPicPr>
            <a:picLocks noChangeAspect="1"/>
          </p:cNvPicPr>
          <p:nvPr/>
        </p:nvPicPr>
        <p:blipFill>
          <a:blip r:embed="rId3" cstate="print"/>
          <a:srcRect t="2647"/>
          <a:stretch>
            <a:fillRect/>
          </a:stretch>
        </p:blipFill>
        <p:spPr>
          <a:xfrm>
            <a:off x="0" y="5166158"/>
            <a:ext cx="9144000" cy="1679142"/>
          </a:xfrm>
          <a:prstGeom prst="rect">
            <a:avLst/>
          </a:prstGeom>
        </p:spPr>
      </p:pic>
      <p:sp>
        <p:nvSpPr>
          <p:cNvPr id="16" name="Title 1"/>
          <p:cNvSpPr txBox="1">
            <a:spLocks/>
          </p:cNvSpPr>
          <p:nvPr/>
        </p:nvSpPr>
        <p:spPr bwMode="auto">
          <a:xfrm>
            <a:off x="377856" y="5866841"/>
            <a:ext cx="6097975" cy="817888"/>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800" b="1" noProof="0" dirty="0" smtClean="0">
                <a:solidFill>
                  <a:schemeClr val="accent1">
                    <a:lumMod val="20000"/>
                    <a:lumOff val="80000"/>
                  </a:schemeClr>
                </a:solidFill>
                <a:latin typeface="+mj-lt"/>
                <a:ea typeface="+mj-ea"/>
                <a:cs typeface="+mj-cs"/>
              </a:rPr>
              <a:t>Distributed Tree</a:t>
            </a:r>
            <a:endParaRPr kumimoji="0" lang="en-US" sz="2800" b="1" i="0" u="none" strike="noStrike" kern="1200" cap="none" spc="0" normalizeH="0" baseline="0" noProof="0" dirty="0">
              <a:ln>
                <a:noFill/>
              </a:ln>
              <a:solidFill>
                <a:schemeClr val="accent1">
                  <a:lumMod val="20000"/>
                  <a:lumOff val="80000"/>
                </a:schemeClr>
              </a:solidFill>
              <a:effectLst/>
              <a:uLnTx/>
              <a:uFillTx/>
              <a:latin typeface="+mj-lt"/>
              <a:ea typeface="+mj-ea"/>
              <a:cs typeface="+mj-cs"/>
            </a:endParaRPr>
          </a:p>
        </p:txBody>
      </p:sp>
      <p:pic>
        <p:nvPicPr>
          <p:cNvPr id="39939" name="Content Placeholder 3" descr="Talk4.png"/>
          <p:cNvPicPr>
            <a:picLocks noGrp="1" noChangeAspect="1"/>
          </p:cNvPicPr>
          <p:nvPr>
            <p:ph idx="1"/>
          </p:nvPr>
        </p:nvPicPr>
        <p:blipFill>
          <a:blip r:embed="rId4" cstate="print"/>
          <a:srcRect/>
          <a:stretch>
            <a:fillRect/>
          </a:stretch>
        </p:blipFill>
        <p:spPr>
          <a:xfrm>
            <a:off x="274638" y="0"/>
            <a:ext cx="8548687" cy="5532437"/>
          </a:xfrm>
        </p:spPr>
      </p:pic>
      <p:sp>
        <p:nvSpPr>
          <p:cNvPr id="5" name="Freeform 4"/>
          <p:cNvSpPr/>
          <p:nvPr/>
        </p:nvSpPr>
        <p:spPr>
          <a:xfrm>
            <a:off x="4576763" y="276225"/>
            <a:ext cx="2174875" cy="733425"/>
          </a:xfrm>
          <a:custGeom>
            <a:avLst/>
            <a:gdLst>
              <a:gd name="connsiteX0" fmla="*/ 2120747 w 2431056"/>
              <a:gd name="connsiteY0" fmla="*/ 135875 h 767509"/>
              <a:gd name="connsiteX1" fmla="*/ 1823292 w 2431056"/>
              <a:gd name="connsiteY1" fmla="*/ 58757 h 767509"/>
              <a:gd name="connsiteX2" fmla="*/ 236863 w 2431056"/>
              <a:gd name="connsiteY2" fmla="*/ 488415 h 767509"/>
              <a:gd name="connsiteX3" fmla="*/ 402116 w 2431056"/>
              <a:gd name="connsiteY3" fmla="*/ 730786 h 767509"/>
              <a:gd name="connsiteX4" fmla="*/ 2142781 w 2431056"/>
              <a:gd name="connsiteY4" fmla="*/ 268077 h 767509"/>
              <a:gd name="connsiteX5" fmla="*/ 2120747 w 2431056"/>
              <a:gd name="connsiteY5" fmla="*/ 135875 h 767509"/>
              <a:gd name="connsiteX0" fmla="*/ 2120747 w 2173995"/>
              <a:gd name="connsiteY0" fmla="*/ 135875 h 732622"/>
              <a:gd name="connsiteX1" fmla="*/ 1823292 w 2173995"/>
              <a:gd name="connsiteY1" fmla="*/ 58757 h 732622"/>
              <a:gd name="connsiteX2" fmla="*/ 236863 w 2173995"/>
              <a:gd name="connsiteY2" fmla="*/ 488415 h 732622"/>
              <a:gd name="connsiteX3" fmla="*/ 402116 w 2173995"/>
              <a:gd name="connsiteY3" fmla="*/ 730786 h 732622"/>
              <a:gd name="connsiteX4" fmla="*/ 1503802 w 2173995"/>
              <a:gd name="connsiteY4" fmla="*/ 477398 h 732622"/>
              <a:gd name="connsiteX5" fmla="*/ 2120747 w 2173995"/>
              <a:gd name="connsiteY5" fmla="*/ 135875 h 732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3995" h="732622">
                <a:moveTo>
                  <a:pt x="2120747" y="135875"/>
                </a:moveTo>
                <a:cubicBezTo>
                  <a:pt x="2173995" y="66102"/>
                  <a:pt x="2137273" y="0"/>
                  <a:pt x="1823292" y="58757"/>
                </a:cubicBezTo>
                <a:cubicBezTo>
                  <a:pt x="1509311" y="117514"/>
                  <a:pt x="473726" y="376410"/>
                  <a:pt x="236863" y="488415"/>
                </a:cubicBezTo>
                <a:cubicBezTo>
                  <a:pt x="0" y="600420"/>
                  <a:pt x="190960" y="732622"/>
                  <a:pt x="402116" y="730786"/>
                </a:cubicBezTo>
                <a:cubicBezTo>
                  <a:pt x="613272" y="728950"/>
                  <a:pt x="1215527" y="578386"/>
                  <a:pt x="1503802" y="477398"/>
                </a:cubicBezTo>
                <a:cubicBezTo>
                  <a:pt x="1792077" y="376410"/>
                  <a:pt x="2067499" y="205648"/>
                  <a:pt x="2120747" y="135875"/>
                </a:cubicBezTo>
                <a:close/>
              </a:path>
            </a:pathLst>
          </a:cu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Freeform 5"/>
          <p:cNvSpPr/>
          <p:nvPr/>
        </p:nvSpPr>
        <p:spPr>
          <a:xfrm rot="181003">
            <a:off x="4532313" y="2763837"/>
            <a:ext cx="2173287" cy="733425"/>
          </a:xfrm>
          <a:custGeom>
            <a:avLst/>
            <a:gdLst>
              <a:gd name="connsiteX0" fmla="*/ 2120747 w 2431056"/>
              <a:gd name="connsiteY0" fmla="*/ 135875 h 767509"/>
              <a:gd name="connsiteX1" fmla="*/ 1823292 w 2431056"/>
              <a:gd name="connsiteY1" fmla="*/ 58757 h 767509"/>
              <a:gd name="connsiteX2" fmla="*/ 236863 w 2431056"/>
              <a:gd name="connsiteY2" fmla="*/ 488415 h 767509"/>
              <a:gd name="connsiteX3" fmla="*/ 402116 w 2431056"/>
              <a:gd name="connsiteY3" fmla="*/ 730786 h 767509"/>
              <a:gd name="connsiteX4" fmla="*/ 2142781 w 2431056"/>
              <a:gd name="connsiteY4" fmla="*/ 268077 h 767509"/>
              <a:gd name="connsiteX5" fmla="*/ 2120747 w 2431056"/>
              <a:gd name="connsiteY5" fmla="*/ 135875 h 767509"/>
              <a:gd name="connsiteX0" fmla="*/ 2120747 w 2173995"/>
              <a:gd name="connsiteY0" fmla="*/ 135875 h 732622"/>
              <a:gd name="connsiteX1" fmla="*/ 1823292 w 2173995"/>
              <a:gd name="connsiteY1" fmla="*/ 58757 h 732622"/>
              <a:gd name="connsiteX2" fmla="*/ 236863 w 2173995"/>
              <a:gd name="connsiteY2" fmla="*/ 488415 h 732622"/>
              <a:gd name="connsiteX3" fmla="*/ 402116 w 2173995"/>
              <a:gd name="connsiteY3" fmla="*/ 730786 h 732622"/>
              <a:gd name="connsiteX4" fmla="*/ 1503802 w 2173995"/>
              <a:gd name="connsiteY4" fmla="*/ 477398 h 732622"/>
              <a:gd name="connsiteX5" fmla="*/ 2120747 w 2173995"/>
              <a:gd name="connsiteY5" fmla="*/ 135875 h 732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3995" h="732622">
                <a:moveTo>
                  <a:pt x="2120747" y="135875"/>
                </a:moveTo>
                <a:cubicBezTo>
                  <a:pt x="2173995" y="66102"/>
                  <a:pt x="2137273" y="0"/>
                  <a:pt x="1823292" y="58757"/>
                </a:cubicBezTo>
                <a:cubicBezTo>
                  <a:pt x="1509311" y="117514"/>
                  <a:pt x="473726" y="376410"/>
                  <a:pt x="236863" y="488415"/>
                </a:cubicBezTo>
                <a:cubicBezTo>
                  <a:pt x="0" y="600420"/>
                  <a:pt x="190960" y="732622"/>
                  <a:pt x="402116" y="730786"/>
                </a:cubicBezTo>
                <a:cubicBezTo>
                  <a:pt x="613272" y="728950"/>
                  <a:pt x="1215527" y="578386"/>
                  <a:pt x="1503802" y="477398"/>
                </a:cubicBezTo>
                <a:cubicBezTo>
                  <a:pt x="1792077" y="376410"/>
                  <a:pt x="2067499" y="205648"/>
                  <a:pt x="2120747" y="135875"/>
                </a:cubicBezTo>
                <a:close/>
              </a:path>
            </a:pathLst>
          </a:cu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942" name="TextBox 8"/>
          <p:cNvSpPr txBox="1">
            <a:spLocks noChangeArrowheads="1"/>
          </p:cNvSpPr>
          <p:nvPr/>
        </p:nvSpPr>
        <p:spPr bwMode="auto">
          <a:xfrm>
            <a:off x="812800" y="4846637"/>
            <a:ext cx="7924800" cy="646113"/>
          </a:xfrm>
          <a:prstGeom prst="rect">
            <a:avLst/>
          </a:prstGeom>
          <a:noFill/>
          <a:ln w="9525">
            <a:noFill/>
            <a:miter lim="800000"/>
            <a:headEnd/>
            <a:tailEnd/>
          </a:ln>
        </p:spPr>
        <p:txBody>
          <a:bodyPr>
            <a:spAutoFit/>
          </a:bodyPr>
          <a:lstStyle/>
          <a:p>
            <a:r>
              <a:rPr lang="en-US">
                <a:latin typeface="Calibri" pitchFamily="34" charset="0"/>
              </a:rPr>
              <a:t>For example processor 1 only needs to know about the following section of the tree or “sub-tree”</a:t>
            </a:r>
          </a:p>
        </p:txBody>
      </p:sp>
      <p:sp>
        <p:nvSpPr>
          <p:cNvPr id="12" name="Freeform 11"/>
          <p:cNvSpPr/>
          <p:nvPr/>
        </p:nvSpPr>
        <p:spPr>
          <a:xfrm>
            <a:off x="466725" y="217487"/>
            <a:ext cx="3257550" cy="1952625"/>
          </a:xfrm>
          <a:custGeom>
            <a:avLst/>
            <a:gdLst>
              <a:gd name="connsiteX0" fmla="*/ 438150 w 3257550"/>
              <a:gd name="connsiteY0" fmla="*/ 561975 h 1952625"/>
              <a:gd name="connsiteX1" fmla="*/ 638175 w 3257550"/>
              <a:gd name="connsiteY1" fmla="*/ 0 h 1952625"/>
              <a:gd name="connsiteX2" fmla="*/ 3000375 w 3257550"/>
              <a:gd name="connsiteY2" fmla="*/ 9525 h 1952625"/>
              <a:gd name="connsiteX3" fmla="*/ 3257550 w 3257550"/>
              <a:gd name="connsiteY3" fmla="*/ 1028700 h 1952625"/>
              <a:gd name="connsiteX4" fmla="*/ 2771775 w 3257550"/>
              <a:gd name="connsiteY4" fmla="*/ 1038225 h 1952625"/>
              <a:gd name="connsiteX5" fmla="*/ 2695575 w 3257550"/>
              <a:gd name="connsiteY5" fmla="*/ 561975 h 1952625"/>
              <a:gd name="connsiteX6" fmla="*/ 1819275 w 3257550"/>
              <a:gd name="connsiteY6" fmla="*/ 561975 h 1952625"/>
              <a:gd name="connsiteX7" fmla="*/ 1809750 w 3257550"/>
              <a:gd name="connsiteY7" fmla="*/ 361950 h 1952625"/>
              <a:gd name="connsiteX8" fmla="*/ 1143000 w 3257550"/>
              <a:gd name="connsiteY8" fmla="*/ 371475 h 1952625"/>
              <a:gd name="connsiteX9" fmla="*/ 1133475 w 3257550"/>
              <a:gd name="connsiteY9" fmla="*/ 561975 h 1952625"/>
              <a:gd name="connsiteX10" fmla="*/ 1343025 w 3257550"/>
              <a:gd name="connsiteY10" fmla="*/ 571500 h 1952625"/>
              <a:gd name="connsiteX11" fmla="*/ 1266825 w 3257550"/>
              <a:gd name="connsiteY11" fmla="*/ 1047750 h 1952625"/>
              <a:gd name="connsiteX12" fmla="*/ 2266950 w 3257550"/>
              <a:gd name="connsiteY12" fmla="*/ 1047750 h 1952625"/>
              <a:gd name="connsiteX13" fmla="*/ 2324100 w 3257550"/>
              <a:gd name="connsiteY13" fmla="*/ 1952625 h 1952625"/>
              <a:gd name="connsiteX14" fmla="*/ 0 w 3257550"/>
              <a:gd name="connsiteY14" fmla="*/ 1943100 h 1952625"/>
              <a:gd name="connsiteX15" fmla="*/ 638175 w 3257550"/>
              <a:gd name="connsiteY15" fmla="*/ 9525 h 195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57550" h="1952625">
                <a:moveTo>
                  <a:pt x="438150" y="561975"/>
                </a:moveTo>
                <a:lnTo>
                  <a:pt x="638175" y="0"/>
                </a:lnTo>
                <a:lnTo>
                  <a:pt x="3000375" y="9525"/>
                </a:lnTo>
                <a:lnTo>
                  <a:pt x="3257550" y="1028700"/>
                </a:lnTo>
                <a:lnTo>
                  <a:pt x="2771775" y="1038225"/>
                </a:lnTo>
                <a:lnTo>
                  <a:pt x="2695575" y="561975"/>
                </a:lnTo>
                <a:lnTo>
                  <a:pt x="1819275" y="561975"/>
                </a:lnTo>
                <a:lnTo>
                  <a:pt x="1809750" y="361950"/>
                </a:lnTo>
                <a:lnTo>
                  <a:pt x="1143000" y="371475"/>
                </a:lnTo>
                <a:lnTo>
                  <a:pt x="1133475" y="561975"/>
                </a:lnTo>
                <a:lnTo>
                  <a:pt x="1343025" y="571500"/>
                </a:lnTo>
                <a:lnTo>
                  <a:pt x="1266825" y="1047750"/>
                </a:lnTo>
                <a:lnTo>
                  <a:pt x="2266950" y="1047750"/>
                </a:lnTo>
                <a:lnTo>
                  <a:pt x="2324100" y="1952625"/>
                </a:lnTo>
                <a:lnTo>
                  <a:pt x="0" y="1943100"/>
                </a:lnTo>
                <a:lnTo>
                  <a:pt x="638175" y="9525"/>
                </a:lnTo>
              </a:path>
            </a:pathLst>
          </a:custGeom>
          <a:solidFill>
            <a:schemeClr val="accent1">
              <a:alpha val="50000"/>
            </a:schemeClr>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5" name="Freeform 14"/>
          <p:cNvSpPr/>
          <p:nvPr/>
        </p:nvSpPr>
        <p:spPr>
          <a:xfrm>
            <a:off x="590550" y="2684462"/>
            <a:ext cx="3143250" cy="2047875"/>
          </a:xfrm>
          <a:custGeom>
            <a:avLst/>
            <a:gdLst>
              <a:gd name="connsiteX0" fmla="*/ 485775 w 3143250"/>
              <a:gd name="connsiteY0" fmla="*/ 0 h 2047875"/>
              <a:gd name="connsiteX1" fmla="*/ 2838450 w 3143250"/>
              <a:gd name="connsiteY1" fmla="*/ 28575 h 2047875"/>
              <a:gd name="connsiteX2" fmla="*/ 3143250 w 3143250"/>
              <a:gd name="connsiteY2" fmla="*/ 1114425 h 2047875"/>
              <a:gd name="connsiteX3" fmla="*/ 2667000 w 3143250"/>
              <a:gd name="connsiteY3" fmla="*/ 1104900 h 2047875"/>
              <a:gd name="connsiteX4" fmla="*/ 2571750 w 3143250"/>
              <a:gd name="connsiteY4" fmla="*/ 609600 h 2047875"/>
              <a:gd name="connsiteX5" fmla="*/ 1676400 w 3143250"/>
              <a:gd name="connsiteY5" fmla="*/ 600075 h 2047875"/>
              <a:gd name="connsiteX6" fmla="*/ 1657350 w 3143250"/>
              <a:gd name="connsiteY6" fmla="*/ 200025 h 2047875"/>
              <a:gd name="connsiteX7" fmla="*/ 847725 w 3143250"/>
              <a:gd name="connsiteY7" fmla="*/ 200025 h 2047875"/>
              <a:gd name="connsiteX8" fmla="*/ 790575 w 3143250"/>
              <a:gd name="connsiteY8" fmla="*/ 619125 h 2047875"/>
              <a:gd name="connsiteX9" fmla="*/ 1228725 w 3143250"/>
              <a:gd name="connsiteY9" fmla="*/ 609600 h 2047875"/>
              <a:gd name="connsiteX10" fmla="*/ 1190625 w 3143250"/>
              <a:gd name="connsiteY10" fmla="*/ 1104900 h 2047875"/>
              <a:gd name="connsiteX11" fmla="*/ 2162175 w 3143250"/>
              <a:gd name="connsiteY11" fmla="*/ 1114425 h 2047875"/>
              <a:gd name="connsiteX12" fmla="*/ 2276475 w 3143250"/>
              <a:gd name="connsiteY12" fmla="*/ 2047875 h 2047875"/>
              <a:gd name="connsiteX13" fmla="*/ 0 w 3143250"/>
              <a:gd name="connsiteY13" fmla="*/ 2047875 h 2047875"/>
              <a:gd name="connsiteX14" fmla="*/ 485775 w 3143250"/>
              <a:gd name="connsiteY14" fmla="*/ 0 h 204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43250" h="2047875">
                <a:moveTo>
                  <a:pt x="485775" y="0"/>
                </a:moveTo>
                <a:lnTo>
                  <a:pt x="2838450" y="28575"/>
                </a:lnTo>
                <a:lnTo>
                  <a:pt x="3143250" y="1114425"/>
                </a:lnTo>
                <a:lnTo>
                  <a:pt x="2667000" y="1104900"/>
                </a:lnTo>
                <a:lnTo>
                  <a:pt x="2571750" y="609600"/>
                </a:lnTo>
                <a:lnTo>
                  <a:pt x="1676400" y="600075"/>
                </a:lnTo>
                <a:lnTo>
                  <a:pt x="1657350" y="200025"/>
                </a:lnTo>
                <a:lnTo>
                  <a:pt x="847725" y="200025"/>
                </a:lnTo>
                <a:lnTo>
                  <a:pt x="790575" y="619125"/>
                </a:lnTo>
                <a:lnTo>
                  <a:pt x="1228725" y="609600"/>
                </a:lnTo>
                <a:lnTo>
                  <a:pt x="1190625" y="1104900"/>
                </a:lnTo>
                <a:lnTo>
                  <a:pt x="2162175" y="1114425"/>
                </a:lnTo>
                <a:lnTo>
                  <a:pt x="2276475" y="2047875"/>
                </a:lnTo>
                <a:lnTo>
                  <a:pt x="0" y="2047875"/>
                </a:lnTo>
                <a:lnTo>
                  <a:pt x="485775" y="0"/>
                </a:lnTo>
                <a:close/>
              </a:path>
            </a:pathLst>
          </a:cu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945" name="TextBox 15"/>
          <p:cNvSpPr txBox="1">
            <a:spLocks noChangeArrowheads="1"/>
          </p:cNvSpPr>
          <p:nvPr/>
        </p:nvSpPr>
        <p:spPr bwMode="auto">
          <a:xfrm>
            <a:off x="4164013" y="15875"/>
            <a:ext cx="4538662" cy="369887"/>
          </a:xfrm>
          <a:prstGeom prst="rect">
            <a:avLst/>
          </a:prstGeom>
          <a:noFill/>
          <a:ln w="9525">
            <a:noFill/>
            <a:miter lim="800000"/>
            <a:headEnd/>
            <a:tailEnd/>
          </a:ln>
        </p:spPr>
        <p:txBody>
          <a:bodyPr>
            <a:spAutoFit/>
          </a:bodyPr>
          <a:lstStyle/>
          <a:p>
            <a:pPr algn="ctr"/>
            <a:r>
              <a:rPr lang="en-US">
                <a:latin typeface="Calibri" pitchFamily="34" charset="0"/>
              </a:rPr>
              <a:t>Current iteration</a:t>
            </a:r>
          </a:p>
        </p:txBody>
      </p:sp>
      <p:sp>
        <p:nvSpPr>
          <p:cNvPr id="39946" name="TextBox 16"/>
          <p:cNvSpPr txBox="1">
            <a:spLocks noChangeArrowheads="1"/>
          </p:cNvSpPr>
          <p:nvPr/>
        </p:nvSpPr>
        <p:spPr bwMode="auto">
          <a:xfrm>
            <a:off x="4041775" y="4111625"/>
            <a:ext cx="4538663" cy="369887"/>
          </a:xfrm>
          <a:prstGeom prst="rect">
            <a:avLst/>
          </a:prstGeom>
          <a:noFill/>
          <a:ln w="9525">
            <a:noFill/>
            <a:miter lim="800000"/>
            <a:headEnd/>
            <a:tailEnd/>
          </a:ln>
        </p:spPr>
        <p:txBody>
          <a:bodyPr>
            <a:spAutoFit/>
          </a:bodyPr>
          <a:lstStyle/>
          <a:p>
            <a:pPr algn="ctr"/>
            <a:r>
              <a:rPr lang="en-US">
                <a:latin typeface="Calibri" pitchFamily="34" charset="0"/>
              </a:rPr>
              <a:t>Previous iteration</a:t>
            </a:r>
          </a:p>
        </p:txBody>
      </p:sp>
      <p:sp>
        <p:nvSpPr>
          <p:cNvPr id="39947" name="TextBox 17"/>
          <p:cNvSpPr txBox="1">
            <a:spLocks noChangeArrowheads="1"/>
          </p:cNvSpPr>
          <p:nvPr/>
        </p:nvSpPr>
        <p:spPr bwMode="auto">
          <a:xfrm>
            <a:off x="4162425" y="131762"/>
            <a:ext cx="1285875" cy="369888"/>
          </a:xfrm>
          <a:prstGeom prst="rect">
            <a:avLst/>
          </a:prstGeom>
          <a:noFill/>
          <a:ln w="9525">
            <a:noFill/>
            <a:miter lim="800000"/>
            <a:headEnd/>
            <a:tailEnd/>
          </a:ln>
        </p:spPr>
        <p:txBody>
          <a:bodyPr>
            <a:spAutoFit/>
          </a:bodyPr>
          <a:lstStyle/>
          <a:p>
            <a:r>
              <a:rPr lang="en-US">
                <a:latin typeface="Calibri" pitchFamily="34" charset="0"/>
              </a:rPr>
              <a:t>Processor 1</a:t>
            </a:r>
          </a:p>
        </p:txBody>
      </p:sp>
      <p:cxnSp>
        <p:nvCxnSpPr>
          <p:cNvPr id="21" name="Straight Arrow Connector 20"/>
          <p:cNvCxnSpPr/>
          <p:nvPr/>
        </p:nvCxnSpPr>
        <p:spPr>
          <a:xfrm>
            <a:off x="4867275" y="388937"/>
            <a:ext cx="476250" cy="1714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13" descr="wave.png"/>
          <p:cNvPicPr>
            <a:picLocks noChangeAspect="1"/>
          </p:cNvPicPr>
          <p:nvPr/>
        </p:nvPicPr>
        <p:blipFill>
          <a:blip r:embed="rId2" cstate="print"/>
          <a:srcRect t="2647"/>
          <a:stretch>
            <a:fillRect/>
          </a:stretch>
        </p:blipFill>
        <p:spPr>
          <a:xfrm>
            <a:off x="0" y="5166158"/>
            <a:ext cx="9144000" cy="1679142"/>
          </a:xfrm>
          <a:prstGeom prst="rect">
            <a:avLst/>
          </a:prstGeom>
        </p:spPr>
      </p:pic>
      <p:sp>
        <p:nvSpPr>
          <p:cNvPr id="15" name="Title 1"/>
          <p:cNvSpPr txBox="1">
            <a:spLocks/>
          </p:cNvSpPr>
          <p:nvPr/>
        </p:nvSpPr>
        <p:spPr bwMode="auto">
          <a:xfrm>
            <a:off x="377856" y="5866841"/>
            <a:ext cx="6097975" cy="817888"/>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800" b="1" noProof="0" dirty="0" smtClean="0">
                <a:solidFill>
                  <a:schemeClr val="accent1">
                    <a:lumMod val="20000"/>
                    <a:lumOff val="80000"/>
                  </a:schemeClr>
                </a:solidFill>
                <a:latin typeface="+mj-lt"/>
                <a:ea typeface="+mj-ea"/>
                <a:cs typeface="+mj-cs"/>
              </a:rPr>
              <a:t>Distributed Tree</a:t>
            </a:r>
            <a:endParaRPr kumimoji="0" lang="en-US" sz="2800" b="1" i="0" u="none" strike="noStrike" kern="1200" cap="none" spc="0" normalizeH="0" baseline="0" noProof="0" dirty="0">
              <a:ln>
                <a:noFill/>
              </a:ln>
              <a:solidFill>
                <a:schemeClr val="accent1">
                  <a:lumMod val="20000"/>
                  <a:lumOff val="80000"/>
                </a:schemeClr>
              </a:solidFill>
              <a:effectLst/>
              <a:uLnTx/>
              <a:uFillTx/>
              <a:latin typeface="+mj-lt"/>
              <a:ea typeface="+mj-ea"/>
              <a:cs typeface="+mj-cs"/>
            </a:endParaRPr>
          </a:p>
        </p:txBody>
      </p:sp>
      <p:pic>
        <p:nvPicPr>
          <p:cNvPr id="40963" name="Content Placeholder 3" descr="Talk4.png"/>
          <p:cNvPicPr>
            <a:picLocks noGrp="1" noChangeAspect="1"/>
          </p:cNvPicPr>
          <p:nvPr>
            <p:ph idx="1"/>
          </p:nvPr>
        </p:nvPicPr>
        <p:blipFill>
          <a:blip r:embed="rId3" cstate="print"/>
          <a:srcRect/>
          <a:stretch>
            <a:fillRect/>
          </a:stretch>
        </p:blipFill>
        <p:spPr>
          <a:xfrm>
            <a:off x="274638" y="0"/>
            <a:ext cx="8548687" cy="5532437"/>
          </a:xfrm>
        </p:spPr>
      </p:pic>
      <p:sp>
        <p:nvSpPr>
          <p:cNvPr id="5" name="Freeform 4"/>
          <p:cNvSpPr/>
          <p:nvPr/>
        </p:nvSpPr>
        <p:spPr>
          <a:xfrm>
            <a:off x="4252913" y="735012"/>
            <a:ext cx="2430462" cy="750888"/>
          </a:xfrm>
          <a:custGeom>
            <a:avLst/>
            <a:gdLst>
              <a:gd name="connsiteX0" fmla="*/ 2339249 w 2471451"/>
              <a:gd name="connsiteY0" fmla="*/ 126694 h 844627"/>
              <a:gd name="connsiteX1" fmla="*/ 2129928 w 2471451"/>
              <a:gd name="connsiteY1" fmla="*/ 60593 h 844627"/>
              <a:gd name="connsiteX2" fmla="*/ 290111 w 2471451"/>
              <a:gd name="connsiteY2" fmla="*/ 490251 h 844627"/>
              <a:gd name="connsiteX3" fmla="*/ 389263 w 2471451"/>
              <a:gd name="connsiteY3" fmla="*/ 732622 h 844627"/>
              <a:gd name="connsiteX4" fmla="*/ 1766372 w 2471451"/>
              <a:gd name="connsiteY4" fmla="*/ 743639 h 844627"/>
              <a:gd name="connsiteX5" fmla="*/ 2339249 w 2471451"/>
              <a:gd name="connsiteY5" fmla="*/ 126694 h 844627"/>
              <a:gd name="connsiteX0" fmla="*/ 2251114 w 2456762"/>
              <a:gd name="connsiteY0" fmla="*/ 301127 h 774853"/>
              <a:gd name="connsiteX1" fmla="*/ 2129928 w 2456762"/>
              <a:gd name="connsiteY1" fmla="*/ 25706 h 774853"/>
              <a:gd name="connsiteX2" fmla="*/ 290111 w 2456762"/>
              <a:gd name="connsiteY2" fmla="*/ 455364 h 774853"/>
              <a:gd name="connsiteX3" fmla="*/ 389263 w 2456762"/>
              <a:gd name="connsiteY3" fmla="*/ 697735 h 774853"/>
              <a:gd name="connsiteX4" fmla="*/ 1766372 w 2456762"/>
              <a:gd name="connsiteY4" fmla="*/ 708752 h 774853"/>
              <a:gd name="connsiteX5" fmla="*/ 2251114 w 2456762"/>
              <a:gd name="connsiteY5" fmla="*/ 301127 h 774853"/>
              <a:gd name="connsiteX0" fmla="*/ 2229080 w 2302526"/>
              <a:gd name="connsiteY0" fmla="*/ 268077 h 741803"/>
              <a:gd name="connsiteX1" fmla="*/ 1975692 w 2302526"/>
              <a:gd name="connsiteY1" fmla="*/ 25706 h 741803"/>
              <a:gd name="connsiteX2" fmla="*/ 268077 w 2302526"/>
              <a:gd name="connsiteY2" fmla="*/ 422314 h 741803"/>
              <a:gd name="connsiteX3" fmla="*/ 367229 w 2302526"/>
              <a:gd name="connsiteY3" fmla="*/ 664685 h 741803"/>
              <a:gd name="connsiteX4" fmla="*/ 1744338 w 2302526"/>
              <a:gd name="connsiteY4" fmla="*/ 675702 h 741803"/>
              <a:gd name="connsiteX5" fmla="*/ 2229080 w 2302526"/>
              <a:gd name="connsiteY5" fmla="*/ 268077 h 741803"/>
              <a:gd name="connsiteX0" fmla="*/ 2247441 w 2431055"/>
              <a:gd name="connsiteY0" fmla="*/ 301127 h 774853"/>
              <a:gd name="connsiteX1" fmla="*/ 2104221 w 2431055"/>
              <a:gd name="connsiteY1" fmla="*/ 25706 h 774853"/>
              <a:gd name="connsiteX2" fmla="*/ 286438 w 2431055"/>
              <a:gd name="connsiteY2" fmla="*/ 455364 h 774853"/>
              <a:gd name="connsiteX3" fmla="*/ 385590 w 2431055"/>
              <a:gd name="connsiteY3" fmla="*/ 697735 h 774853"/>
              <a:gd name="connsiteX4" fmla="*/ 1762699 w 2431055"/>
              <a:gd name="connsiteY4" fmla="*/ 708752 h 774853"/>
              <a:gd name="connsiteX5" fmla="*/ 2247441 w 2431055"/>
              <a:gd name="connsiteY5" fmla="*/ 301127 h 774853"/>
              <a:gd name="connsiteX0" fmla="*/ 2324559 w 2443908"/>
              <a:gd name="connsiteY0" fmla="*/ 273585 h 785870"/>
              <a:gd name="connsiteX1" fmla="*/ 2104221 w 2443908"/>
              <a:gd name="connsiteY1" fmla="*/ 31214 h 785870"/>
              <a:gd name="connsiteX2" fmla="*/ 286438 w 2443908"/>
              <a:gd name="connsiteY2" fmla="*/ 460872 h 785870"/>
              <a:gd name="connsiteX3" fmla="*/ 385590 w 2443908"/>
              <a:gd name="connsiteY3" fmla="*/ 703243 h 785870"/>
              <a:gd name="connsiteX4" fmla="*/ 1762699 w 2443908"/>
              <a:gd name="connsiteY4" fmla="*/ 714260 h 785870"/>
              <a:gd name="connsiteX5" fmla="*/ 2324559 w 2443908"/>
              <a:gd name="connsiteY5" fmla="*/ 273585 h 785870"/>
              <a:gd name="connsiteX0" fmla="*/ 2313542 w 2431055"/>
              <a:gd name="connsiteY0" fmla="*/ 282766 h 795051"/>
              <a:gd name="connsiteX1" fmla="*/ 2093204 w 2431055"/>
              <a:gd name="connsiteY1" fmla="*/ 40395 h 795051"/>
              <a:gd name="connsiteX2" fmla="*/ 286438 w 2431055"/>
              <a:gd name="connsiteY2" fmla="*/ 525137 h 795051"/>
              <a:gd name="connsiteX3" fmla="*/ 374573 w 2431055"/>
              <a:gd name="connsiteY3" fmla="*/ 712424 h 795051"/>
              <a:gd name="connsiteX4" fmla="*/ 1751682 w 2431055"/>
              <a:gd name="connsiteY4" fmla="*/ 723441 h 795051"/>
              <a:gd name="connsiteX5" fmla="*/ 2313542 w 2431055"/>
              <a:gd name="connsiteY5" fmla="*/ 282766 h 795051"/>
              <a:gd name="connsiteX0" fmla="*/ 2313542 w 2431055"/>
              <a:gd name="connsiteY0" fmla="*/ 238699 h 750984"/>
              <a:gd name="connsiteX1" fmla="*/ 2093204 w 2431055"/>
              <a:gd name="connsiteY1" fmla="*/ 40395 h 750984"/>
              <a:gd name="connsiteX2" fmla="*/ 286438 w 2431055"/>
              <a:gd name="connsiteY2" fmla="*/ 481070 h 750984"/>
              <a:gd name="connsiteX3" fmla="*/ 374573 w 2431055"/>
              <a:gd name="connsiteY3" fmla="*/ 668357 h 750984"/>
              <a:gd name="connsiteX4" fmla="*/ 1751682 w 2431055"/>
              <a:gd name="connsiteY4" fmla="*/ 679374 h 750984"/>
              <a:gd name="connsiteX5" fmla="*/ 2313542 w 2431055"/>
              <a:gd name="connsiteY5" fmla="*/ 238699 h 750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1055" h="750984">
                <a:moveTo>
                  <a:pt x="2313542" y="238699"/>
                </a:moveTo>
                <a:cubicBezTo>
                  <a:pt x="2370462" y="132203"/>
                  <a:pt x="2431055" y="0"/>
                  <a:pt x="2093204" y="40395"/>
                </a:cubicBezTo>
                <a:cubicBezTo>
                  <a:pt x="1755353" y="80790"/>
                  <a:pt x="572876" y="376410"/>
                  <a:pt x="286438" y="481070"/>
                </a:cubicBezTo>
                <a:cubicBezTo>
                  <a:pt x="0" y="585730"/>
                  <a:pt x="130366" y="635306"/>
                  <a:pt x="374573" y="668357"/>
                </a:cubicBezTo>
                <a:cubicBezTo>
                  <a:pt x="618780" y="701408"/>
                  <a:pt x="1428521" y="750984"/>
                  <a:pt x="1751682" y="679374"/>
                </a:cubicBezTo>
                <a:cubicBezTo>
                  <a:pt x="2074843" y="607764"/>
                  <a:pt x="2256622" y="345195"/>
                  <a:pt x="2313542" y="238699"/>
                </a:cubicBezTo>
                <a:close/>
              </a:path>
            </a:pathLst>
          </a:custGeom>
          <a:solidFill>
            <a:srgbClr val="FF0000">
              <a:alpha val="33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Freeform 5"/>
          <p:cNvSpPr/>
          <p:nvPr/>
        </p:nvSpPr>
        <p:spPr>
          <a:xfrm>
            <a:off x="4206875" y="3224212"/>
            <a:ext cx="2430463" cy="750888"/>
          </a:xfrm>
          <a:custGeom>
            <a:avLst/>
            <a:gdLst>
              <a:gd name="connsiteX0" fmla="*/ 2339249 w 2471451"/>
              <a:gd name="connsiteY0" fmla="*/ 126694 h 844627"/>
              <a:gd name="connsiteX1" fmla="*/ 2129928 w 2471451"/>
              <a:gd name="connsiteY1" fmla="*/ 60593 h 844627"/>
              <a:gd name="connsiteX2" fmla="*/ 290111 w 2471451"/>
              <a:gd name="connsiteY2" fmla="*/ 490251 h 844627"/>
              <a:gd name="connsiteX3" fmla="*/ 389263 w 2471451"/>
              <a:gd name="connsiteY3" fmla="*/ 732622 h 844627"/>
              <a:gd name="connsiteX4" fmla="*/ 1766372 w 2471451"/>
              <a:gd name="connsiteY4" fmla="*/ 743639 h 844627"/>
              <a:gd name="connsiteX5" fmla="*/ 2339249 w 2471451"/>
              <a:gd name="connsiteY5" fmla="*/ 126694 h 844627"/>
              <a:gd name="connsiteX0" fmla="*/ 2251114 w 2456762"/>
              <a:gd name="connsiteY0" fmla="*/ 301127 h 774853"/>
              <a:gd name="connsiteX1" fmla="*/ 2129928 w 2456762"/>
              <a:gd name="connsiteY1" fmla="*/ 25706 h 774853"/>
              <a:gd name="connsiteX2" fmla="*/ 290111 w 2456762"/>
              <a:gd name="connsiteY2" fmla="*/ 455364 h 774853"/>
              <a:gd name="connsiteX3" fmla="*/ 389263 w 2456762"/>
              <a:gd name="connsiteY3" fmla="*/ 697735 h 774853"/>
              <a:gd name="connsiteX4" fmla="*/ 1766372 w 2456762"/>
              <a:gd name="connsiteY4" fmla="*/ 708752 h 774853"/>
              <a:gd name="connsiteX5" fmla="*/ 2251114 w 2456762"/>
              <a:gd name="connsiteY5" fmla="*/ 301127 h 774853"/>
              <a:gd name="connsiteX0" fmla="*/ 2229080 w 2302526"/>
              <a:gd name="connsiteY0" fmla="*/ 268077 h 741803"/>
              <a:gd name="connsiteX1" fmla="*/ 1975692 w 2302526"/>
              <a:gd name="connsiteY1" fmla="*/ 25706 h 741803"/>
              <a:gd name="connsiteX2" fmla="*/ 268077 w 2302526"/>
              <a:gd name="connsiteY2" fmla="*/ 422314 h 741803"/>
              <a:gd name="connsiteX3" fmla="*/ 367229 w 2302526"/>
              <a:gd name="connsiteY3" fmla="*/ 664685 h 741803"/>
              <a:gd name="connsiteX4" fmla="*/ 1744338 w 2302526"/>
              <a:gd name="connsiteY4" fmla="*/ 675702 h 741803"/>
              <a:gd name="connsiteX5" fmla="*/ 2229080 w 2302526"/>
              <a:gd name="connsiteY5" fmla="*/ 268077 h 741803"/>
              <a:gd name="connsiteX0" fmla="*/ 2247441 w 2431055"/>
              <a:gd name="connsiteY0" fmla="*/ 301127 h 774853"/>
              <a:gd name="connsiteX1" fmla="*/ 2104221 w 2431055"/>
              <a:gd name="connsiteY1" fmla="*/ 25706 h 774853"/>
              <a:gd name="connsiteX2" fmla="*/ 286438 w 2431055"/>
              <a:gd name="connsiteY2" fmla="*/ 455364 h 774853"/>
              <a:gd name="connsiteX3" fmla="*/ 385590 w 2431055"/>
              <a:gd name="connsiteY3" fmla="*/ 697735 h 774853"/>
              <a:gd name="connsiteX4" fmla="*/ 1762699 w 2431055"/>
              <a:gd name="connsiteY4" fmla="*/ 708752 h 774853"/>
              <a:gd name="connsiteX5" fmla="*/ 2247441 w 2431055"/>
              <a:gd name="connsiteY5" fmla="*/ 301127 h 774853"/>
              <a:gd name="connsiteX0" fmla="*/ 2324559 w 2443908"/>
              <a:gd name="connsiteY0" fmla="*/ 273585 h 785870"/>
              <a:gd name="connsiteX1" fmla="*/ 2104221 w 2443908"/>
              <a:gd name="connsiteY1" fmla="*/ 31214 h 785870"/>
              <a:gd name="connsiteX2" fmla="*/ 286438 w 2443908"/>
              <a:gd name="connsiteY2" fmla="*/ 460872 h 785870"/>
              <a:gd name="connsiteX3" fmla="*/ 385590 w 2443908"/>
              <a:gd name="connsiteY3" fmla="*/ 703243 h 785870"/>
              <a:gd name="connsiteX4" fmla="*/ 1762699 w 2443908"/>
              <a:gd name="connsiteY4" fmla="*/ 714260 h 785870"/>
              <a:gd name="connsiteX5" fmla="*/ 2324559 w 2443908"/>
              <a:gd name="connsiteY5" fmla="*/ 273585 h 785870"/>
              <a:gd name="connsiteX0" fmla="*/ 2313542 w 2431055"/>
              <a:gd name="connsiteY0" fmla="*/ 282766 h 795051"/>
              <a:gd name="connsiteX1" fmla="*/ 2093204 w 2431055"/>
              <a:gd name="connsiteY1" fmla="*/ 40395 h 795051"/>
              <a:gd name="connsiteX2" fmla="*/ 286438 w 2431055"/>
              <a:gd name="connsiteY2" fmla="*/ 525137 h 795051"/>
              <a:gd name="connsiteX3" fmla="*/ 374573 w 2431055"/>
              <a:gd name="connsiteY3" fmla="*/ 712424 h 795051"/>
              <a:gd name="connsiteX4" fmla="*/ 1751682 w 2431055"/>
              <a:gd name="connsiteY4" fmla="*/ 723441 h 795051"/>
              <a:gd name="connsiteX5" fmla="*/ 2313542 w 2431055"/>
              <a:gd name="connsiteY5" fmla="*/ 282766 h 795051"/>
              <a:gd name="connsiteX0" fmla="*/ 2313542 w 2431055"/>
              <a:gd name="connsiteY0" fmla="*/ 238699 h 750984"/>
              <a:gd name="connsiteX1" fmla="*/ 2093204 w 2431055"/>
              <a:gd name="connsiteY1" fmla="*/ 40395 h 750984"/>
              <a:gd name="connsiteX2" fmla="*/ 286438 w 2431055"/>
              <a:gd name="connsiteY2" fmla="*/ 481070 h 750984"/>
              <a:gd name="connsiteX3" fmla="*/ 374573 w 2431055"/>
              <a:gd name="connsiteY3" fmla="*/ 668357 h 750984"/>
              <a:gd name="connsiteX4" fmla="*/ 1751682 w 2431055"/>
              <a:gd name="connsiteY4" fmla="*/ 679374 h 750984"/>
              <a:gd name="connsiteX5" fmla="*/ 2313542 w 2431055"/>
              <a:gd name="connsiteY5" fmla="*/ 238699 h 750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1055" h="750984">
                <a:moveTo>
                  <a:pt x="2313542" y="238699"/>
                </a:moveTo>
                <a:cubicBezTo>
                  <a:pt x="2370462" y="132203"/>
                  <a:pt x="2431055" y="0"/>
                  <a:pt x="2093204" y="40395"/>
                </a:cubicBezTo>
                <a:cubicBezTo>
                  <a:pt x="1755353" y="80790"/>
                  <a:pt x="572876" y="376410"/>
                  <a:pt x="286438" y="481070"/>
                </a:cubicBezTo>
                <a:cubicBezTo>
                  <a:pt x="0" y="585730"/>
                  <a:pt x="130366" y="635306"/>
                  <a:pt x="374573" y="668357"/>
                </a:cubicBezTo>
                <a:cubicBezTo>
                  <a:pt x="618780" y="701408"/>
                  <a:pt x="1428521" y="750984"/>
                  <a:pt x="1751682" y="679374"/>
                </a:cubicBezTo>
                <a:cubicBezTo>
                  <a:pt x="2074843" y="607764"/>
                  <a:pt x="2256622" y="345195"/>
                  <a:pt x="2313542" y="238699"/>
                </a:cubicBezTo>
                <a:close/>
              </a:path>
            </a:pathLst>
          </a:custGeom>
          <a:solidFill>
            <a:srgbClr val="FF0000">
              <a:alpha val="33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966" name="TextBox 6"/>
          <p:cNvSpPr txBox="1">
            <a:spLocks noChangeArrowheads="1"/>
          </p:cNvSpPr>
          <p:nvPr/>
        </p:nvSpPr>
        <p:spPr bwMode="auto">
          <a:xfrm>
            <a:off x="812800" y="4846637"/>
            <a:ext cx="7924800" cy="369888"/>
          </a:xfrm>
          <a:prstGeom prst="rect">
            <a:avLst/>
          </a:prstGeom>
          <a:noFill/>
          <a:ln w="9525">
            <a:noFill/>
            <a:miter lim="800000"/>
            <a:headEnd/>
            <a:tailEnd/>
          </a:ln>
        </p:spPr>
        <p:txBody>
          <a:bodyPr>
            <a:spAutoFit/>
          </a:bodyPr>
          <a:lstStyle/>
          <a:p>
            <a:r>
              <a:rPr lang="en-US">
                <a:latin typeface="Calibri" pitchFamily="34" charset="0"/>
              </a:rPr>
              <a:t>And the sub-tree for processor 2</a:t>
            </a:r>
          </a:p>
        </p:txBody>
      </p:sp>
      <p:sp>
        <p:nvSpPr>
          <p:cNvPr id="8" name="Freeform 7"/>
          <p:cNvSpPr/>
          <p:nvPr/>
        </p:nvSpPr>
        <p:spPr>
          <a:xfrm>
            <a:off x="1581150" y="569912"/>
            <a:ext cx="1628775" cy="685800"/>
          </a:xfrm>
          <a:custGeom>
            <a:avLst/>
            <a:gdLst>
              <a:gd name="connsiteX0" fmla="*/ 38100 w 1628775"/>
              <a:gd name="connsiteY0" fmla="*/ 0 h 685800"/>
              <a:gd name="connsiteX1" fmla="*/ 695325 w 1628775"/>
              <a:gd name="connsiteY1" fmla="*/ 9525 h 685800"/>
              <a:gd name="connsiteX2" fmla="*/ 676275 w 1628775"/>
              <a:gd name="connsiteY2" fmla="*/ 228600 h 685800"/>
              <a:gd name="connsiteX3" fmla="*/ 1581150 w 1628775"/>
              <a:gd name="connsiteY3" fmla="*/ 219075 h 685800"/>
              <a:gd name="connsiteX4" fmla="*/ 1628775 w 1628775"/>
              <a:gd name="connsiteY4" fmla="*/ 438150 h 685800"/>
              <a:gd name="connsiteX5" fmla="*/ 695325 w 1628775"/>
              <a:gd name="connsiteY5" fmla="*/ 438150 h 685800"/>
              <a:gd name="connsiteX6" fmla="*/ 685800 w 1628775"/>
              <a:gd name="connsiteY6" fmla="*/ 676275 h 685800"/>
              <a:gd name="connsiteX7" fmla="*/ 161925 w 1628775"/>
              <a:gd name="connsiteY7" fmla="*/ 685800 h 685800"/>
              <a:gd name="connsiteX8" fmla="*/ 228600 w 1628775"/>
              <a:gd name="connsiteY8" fmla="*/ 209550 h 685800"/>
              <a:gd name="connsiteX9" fmla="*/ 0 w 1628775"/>
              <a:gd name="connsiteY9" fmla="*/ 209550 h 685800"/>
              <a:gd name="connsiteX10" fmla="*/ 38100 w 1628775"/>
              <a:gd name="connsiteY10"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8775" h="685800">
                <a:moveTo>
                  <a:pt x="38100" y="0"/>
                </a:moveTo>
                <a:lnTo>
                  <a:pt x="695325" y="9525"/>
                </a:lnTo>
                <a:lnTo>
                  <a:pt x="676275" y="228600"/>
                </a:lnTo>
                <a:lnTo>
                  <a:pt x="1581150" y="219075"/>
                </a:lnTo>
                <a:lnTo>
                  <a:pt x="1628775" y="438150"/>
                </a:lnTo>
                <a:lnTo>
                  <a:pt x="695325" y="438150"/>
                </a:lnTo>
                <a:lnTo>
                  <a:pt x="685800" y="676275"/>
                </a:lnTo>
                <a:lnTo>
                  <a:pt x="161925" y="685800"/>
                </a:lnTo>
                <a:lnTo>
                  <a:pt x="228600" y="209550"/>
                </a:lnTo>
                <a:lnTo>
                  <a:pt x="0" y="209550"/>
                </a:lnTo>
                <a:lnTo>
                  <a:pt x="38100"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Freeform 8"/>
          <p:cNvSpPr/>
          <p:nvPr/>
        </p:nvSpPr>
        <p:spPr>
          <a:xfrm>
            <a:off x="1371600" y="2865437"/>
            <a:ext cx="1828800" cy="933450"/>
          </a:xfrm>
          <a:custGeom>
            <a:avLst/>
            <a:gdLst>
              <a:gd name="connsiteX0" fmla="*/ 47625 w 1828800"/>
              <a:gd name="connsiteY0" fmla="*/ 0 h 933450"/>
              <a:gd name="connsiteX1" fmla="*/ 895350 w 1828800"/>
              <a:gd name="connsiteY1" fmla="*/ 9525 h 933450"/>
              <a:gd name="connsiteX2" fmla="*/ 885825 w 1828800"/>
              <a:gd name="connsiteY2" fmla="*/ 419100 h 933450"/>
              <a:gd name="connsiteX3" fmla="*/ 1790700 w 1828800"/>
              <a:gd name="connsiteY3" fmla="*/ 428625 h 933450"/>
              <a:gd name="connsiteX4" fmla="*/ 1828800 w 1828800"/>
              <a:gd name="connsiteY4" fmla="*/ 666750 h 933450"/>
              <a:gd name="connsiteX5" fmla="*/ 904875 w 1828800"/>
              <a:gd name="connsiteY5" fmla="*/ 676275 h 933450"/>
              <a:gd name="connsiteX6" fmla="*/ 904875 w 1828800"/>
              <a:gd name="connsiteY6" fmla="*/ 933450 h 933450"/>
              <a:gd name="connsiteX7" fmla="*/ 409575 w 1828800"/>
              <a:gd name="connsiteY7" fmla="*/ 923925 h 933450"/>
              <a:gd name="connsiteX8" fmla="*/ 447675 w 1828800"/>
              <a:gd name="connsiteY8" fmla="*/ 428625 h 933450"/>
              <a:gd name="connsiteX9" fmla="*/ 0 w 1828800"/>
              <a:gd name="connsiteY9" fmla="*/ 428625 h 933450"/>
              <a:gd name="connsiteX10" fmla="*/ 47625 w 1828800"/>
              <a:gd name="connsiteY10" fmla="*/ 0 h 93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933450">
                <a:moveTo>
                  <a:pt x="47625" y="0"/>
                </a:moveTo>
                <a:lnTo>
                  <a:pt x="895350" y="9525"/>
                </a:lnTo>
                <a:lnTo>
                  <a:pt x="885825" y="419100"/>
                </a:lnTo>
                <a:lnTo>
                  <a:pt x="1790700" y="428625"/>
                </a:lnTo>
                <a:lnTo>
                  <a:pt x="1828800" y="666750"/>
                </a:lnTo>
                <a:lnTo>
                  <a:pt x="904875" y="676275"/>
                </a:lnTo>
                <a:lnTo>
                  <a:pt x="904875" y="933450"/>
                </a:lnTo>
                <a:lnTo>
                  <a:pt x="409575" y="923925"/>
                </a:lnTo>
                <a:lnTo>
                  <a:pt x="447675" y="428625"/>
                </a:lnTo>
                <a:lnTo>
                  <a:pt x="0" y="428625"/>
                </a:lnTo>
                <a:lnTo>
                  <a:pt x="47625"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969" name="TextBox 9"/>
          <p:cNvSpPr txBox="1">
            <a:spLocks noChangeArrowheads="1"/>
          </p:cNvSpPr>
          <p:nvPr/>
        </p:nvSpPr>
        <p:spPr bwMode="auto">
          <a:xfrm>
            <a:off x="4164013" y="15875"/>
            <a:ext cx="4538662" cy="369887"/>
          </a:xfrm>
          <a:prstGeom prst="rect">
            <a:avLst/>
          </a:prstGeom>
          <a:noFill/>
          <a:ln w="9525">
            <a:noFill/>
            <a:miter lim="800000"/>
            <a:headEnd/>
            <a:tailEnd/>
          </a:ln>
        </p:spPr>
        <p:txBody>
          <a:bodyPr>
            <a:spAutoFit/>
          </a:bodyPr>
          <a:lstStyle/>
          <a:p>
            <a:pPr algn="ctr"/>
            <a:r>
              <a:rPr lang="en-US">
                <a:latin typeface="Calibri" pitchFamily="34" charset="0"/>
              </a:rPr>
              <a:t>Current iteration</a:t>
            </a:r>
          </a:p>
        </p:txBody>
      </p:sp>
      <p:sp>
        <p:nvSpPr>
          <p:cNvPr id="40970" name="TextBox 10"/>
          <p:cNvSpPr txBox="1">
            <a:spLocks noChangeArrowheads="1"/>
          </p:cNvSpPr>
          <p:nvPr/>
        </p:nvSpPr>
        <p:spPr bwMode="auto">
          <a:xfrm>
            <a:off x="4041775" y="4111625"/>
            <a:ext cx="4538663" cy="369887"/>
          </a:xfrm>
          <a:prstGeom prst="rect">
            <a:avLst/>
          </a:prstGeom>
          <a:noFill/>
          <a:ln w="9525">
            <a:noFill/>
            <a:miter lim="800000"/>
            <a:headEnd/>
            <a:tailEnd/>
          </a:ln>
        </p:spPr>
        <p:txBody>
          <a:bodyPr>
            <a:spAutoFit/>
          </a:bodyPr>
          <a:lstStyle/>
          <a:p>
            <a:pPr algn="ctr"/>
            <a:r>
              <a:rPr lang="en-US">
                <a:latin typeface="Calibri" pitchFamily="34" charset="0"/>
              </a:rPr>
              <a:t>Previous iteration</a:t>
            </a:r>
          </a:p>
        </p:txBody>
      </p:sp>
      <p:sp>
        <p:nvSpPr>
          <p:cNvPr id="40971" name="TextBox 12"/>
          <p:cNvSpPr txBox="1">
            <a:spLocks noChangeArrowheads="1"/>
          </p:cNvSpPr>
          <p:nvPr/>
        </p:nvSpPr>
        <p:spPr bwMode="auto">
          <a:xfrm>
            <a:off x="4362450" y="1503362"/>
            <a:ext cx="1285875" cy="369888"/>
          </a:xfrm>
          <a:prstGeom prst="rect">
            <a:avLst/>
          </a:prstGeom>
          <a:noFill/>
          <a:ln w="9525">
            <a:noFill/>
            <a:miter lim="800000"/>
            <a:headEnd/>
            <a:tailEnd/>
          </a:ln>
        </p:spPr>
        <p:txBody>
          <a:bodyPr>
            <a:spAutoFit/>
          </a:bodyPr>
          <a:lstStyle/>
          <a:p>
            <a:r>
              <a:rPr lang="en-US">
                <a:latin typeface="Calibri" pitchFamily="34" charset="0"/>
              </a:rPr>
              <a:t>Processor 2</a:t>
            </a:r>
          </a:p>
        </p:txBody>
      </p:sp>
      <p:cxnSp>
        <p:nvCxnSpPr>
          <p:cNvPr id="16" name="Straight Arrow Connector 15"/>
          <p:cNvCxnSpPr/>
          <p:nvPr/>
        </p:nvCxnSpPr>
        <p:spPr>
          <a:xfrm flipV="1">
            <a:off x="5095875" y="1484312"/>
            <a:ext cx="123825" cy="952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13" descr="wave.png"/>
          <p:cNvPicPr>
            <a:picLocks noChangeAspect="1"/>
          </p:cNvPicPr>
          <p:nvPr/>
        </p:nvPicPr>
        <p:blipFill>
          <a:blip r:embed="rId2" cstate="print"/>
          <a:srcRect t="2647"/>
          <a:stretch>
            <a:fillRect/>
          </a:stretch>
        </p:blipFill>
        <p:spPr>
          <a:xfrm>
            <a:off x="0" y="5166158"/>
            <a:ext cx="9144000" cy="1679142"/>
          </a:xfrm>
          <a:prstGeom prst="rect">
            <a:avLst/>
          </a:prstGeom>
        </p:spPr>
      </p:pic>
      <p:sp>
        <p:nvSpPr>
          <p:cNvPr id="15" name="Title 1"/>
          <p:cNvSpPr txBox="1">
            <a:spLocks/>
          </p:cNvSpPr>
          <p:nvPr/>
        </p:nvSpPr>
        <p:spPr bwMode="auto">
          <a:xfrm>
            <a:off x="377856" y="5866841"/>
            <a:ext cx="6097975" cy="817888"/>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800" b="1" noProof="0" dirty="0" smtClean="0">
                <a:solidFill>
                  <a:schemeClr val="accent1">
                    <a:lumMod val="20000"/>
                    <a:lumOff val="80000"/>
                  </a:schemeClr>
                </a:solidFill>
                <a:latin typeface="+mj-lt"/>
                <a:ea typeface="+mj-ea"/>
                <a:cs typeface="+mj-cs"/>
              </a:rPr>
              <a:t>Distributed Tree</a:t>
            </a:r>
            <a:endParaRPr kumimoji="0" lang="en-US" sz="2800" b="1" i="0" u="none" strike="noStrike" kern="1200" cap="none" spc="0" normalizeH="0" baseline="0" noProof="0" dirty="0">
              <a:ln>
                <a:noFill/>
              </a:ln>
              <a:solidFill>
                <a:schemeClr val="accent1">
                  <a:lumMod val="20000"/>
                  <a:lumOff val="80000"/>
                </a:schemeClr>
              </a:solidFill>
              <a:effectLst/>
              <a:uLnTx/>
              <a:uFillTx/>
              <a:latin typeface="+mj-lt"/>
              <a:ea typeface="+mj-ea"/>
              <a:cs typeface="+mj-cs"/>
            </a:endParaRPr>
          </a:p>
        </p:txBody>
      </p:sp>
      <p:pic>
        <p:nvPicPr>
          <p:cNvPr id="41987" name="Content Placeholder 3" descr="Talk4.png"/>
          <p:cNvPicPr>
            <a:picLocks noGrp="1" noChangeAspect="1"/>
          </p:cNvPicPr>
          <p:nvPr>
            <p:ph idx="1"/>
          </p:nvPr>
        </p:nvPicPr>
        <p:blipFill>
          <a:blip r:embed="rId3" cstate="print"/>
          <a:srcRect/>
          <a:stretch>
            <a:fillRect/>
          </a:stretch>
        </p:blipFill>
        <p:spPr>
          <a:xfrm>
            <a:off x="287338" y="0"/>
            <a:ext cx="8548687" cy="5532437"/>
          </a:xfrm>
        </p:spPr>
      </p:pic>
      <p:sp>
        <p:nvSpPr>
          <p:cNvPr id="5" name="Freeform 4"/>
          <p:cNvSpPr/>
          <p:nvPr/>
        </p:nvSpPr>
        <p:spPr>
          <a:xfrm>
            <a:off x="6543675" y="731837"/>
            <a:ext cx="1795463" cy="725488"/>
          </a:xfrm>
          <a:custGeom>
            <a:avLst/>
            <a:gdLst>
              <a:gd name="connsiteX0" fmla="*/ 640815 w 1795750"/>
              <a:gd name="connsiteY0" fmla="*/ 143219 h 725277"/>
              <a:gd name="connsiteX1" fmla="*/ 1836 w 1795750"/>
              <a:gd name="connsiteY1" fmla="*/ 539827 h 725277"/>
              <a:gd name="connsiteX2" fmla="*/ 629798 w 1795750"/>
              <a:gd name="connsiteY2" fmla="*/ 661012 h 725277"/>
              <a:gd name="connsiteX3" fmla="*/ 1632333 w 1795750"/>
              <a:gd name="connsiteY3" fmla="*/ 649995 h 725277"/>
              <a:gd name="connsiteX4" fmla="*/ 1610299 w 1795750"/>
              <a:gd name="connsiteY4" fmla="*/ 209320 h 725277"/>
              <a:gd name="connsiteX5" fmla="*/ 1246742 w 1795750"/>
              <a:gd name="connsiteY5" fmla="*/ 11017 h 725277"/>
              <a:gd name="connsiteX6" fmla="*/ 640815 w 1795750"/>
              <a:gd name="connsiteY6" fmla="*/ 143219 h 72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5750" h="725277">
                <a:moveTo>
                  <a:pt x="640815" y="143219"/>
                </a:moveTo>
                <a:cubicBezTo>
                  <a:pt x="433331" y="231354"/>
                  <a:pt x="3672" y="453528"/>
                  <a:pt x="1836" y="539827"/>
                </a:cubicBezTo>
                <a:cubicBezTo>
                  <a:pt x="0" y="626126"/>
                  <a:pt x="358049" y="642651"/>
                  <a:pt x="629798" y="661012"/>
                </a:cubicBezTo>
                <a:cubicBezTo>
                  <a:pt x="901547" y="679373"/>
                  <a:pt x="1468916" y="725277"/>
                  <a:pt x="1632333" y="649995"/>
                </a:cubicBezTo>
                <a:cubicBezTo>
                  <a:pt x="1795750" y="574713"/>
                  <a:pt x="1674564" y="315816"/>
                  <a:pt x="1610299" y="209320"/>
                </a:cubicBezTo>
                <a:cubicBezTo>
                  <a:pt x="1546034" y="102824"/>
                  <a:pt x="1408323" y="22034"/>
                  <a:pt x="1246742" y="11017"/>
                </a:cubicBezTo>
                <a:cubicBezTo>
                  <a:pt x="1085161" y="0"/>
                  <a:pt x="848299" y="55084"/>
                  <a:pt x="640815" y="143219"/>
                </a:cubicBezTo>
                <a:close/>
              </a:path>
            </a:pathLst>
          </a:custGeom>
          <a:solidFill>
            <a:schemeClr val="accent3">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Freeform 5"/>
          <p:cNvSpPr/>
          <p:nvPr/>
        </p:nvSpPr>
        <p:spPr>
          <a:xfrm>
            <a:off x="6497638" y="3219450"/>
            <a:ext cx="1795462" cy="725487"/>
          </a:xfrm>
          <a:custGeom>
            <a:avLst/>
            <a:gdLst>
              <a:gd name="connsiteX0" fmla="*/ 640815 w 1795750"/>
              <a:gd name="connsiteY0" fmla="*/ 143219 h 725277"/>
              <a:gd name="connsiteX1" fmla="*/ 1836 w 1795750"/>
              <a:gd name="connsiteY1" fmla="*/ 539827 h 725277"/>
              <a:gd name="connsiteX2" fmla="*/ 629798 w 1795750"/>
              <a:gd name="connsiteY2" fmla="*/ 661012 h 725277"/>
              <a:gd name="connsiteX3" fmla="*/ 1632333 w 1795750"/>
              <a:gd name="connsiteY3" fmla="*/ 649995 h 725277"/>
              <a:gd name="connsiteX4" fmla="*/ 1610299 w 1795750"/>
              <a:gd name="connsiteY4" fmla="*/ 209320 h 725277"/>
              <a:gd name="connsiteX5" fmla="*/ 1246742 w 1795750"/>
              <a:gd name="connsiteY5" fmla="*/ 11017 h 725277"/>
              <a:gd name="connsiteX6" fmla="*/ 640815 w 1795750"/>
              <a:gd name="connsiteY6" fmla="*/ 143219 h 72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5750" h="725277">
                <a:moveTo>
                  <a:pt x="640815" y="143219"/>
                </a:moveTo>
                <a:cubicBezTo>
                  <a:pt x="433331" y="231354"/>
                  <a:pt x="3672" y="453528"/>
                  <a:pt x="1836" y="539827"/>
                </a:cubicBezTo>
                <a:cubicBezTo>
                  <a:pt x="0" y="626126"/>
                  <a:pt x="358049" y="642651"/>
                  <a:pt x="629798" y="661012"/>
                </a:cubicBezTo>
                <a:cubicBezTo>
                  <a:pt x="901547" y="679373"/>
                  <a:pt x="1468916" y="725277"/>
                  <a:pt x="1632333" y="649995"/>
                </a:cubicBezTo>
                <a:cubicBezTo>
                  <a:pt x="1795750" y="574713"/>
                  <a:pt x="1674564" y="315816"/>
                  <a:pt x="1610299" y="209320"/>
                </a:cubicBezTo>
                <a:cubicBezTo>
                  <a:pt x="1546034" y="102824"/>
                  <a:pt x="1408323" y="22034"/>
                  <a:pt x="1246742" y="11017"/>
                </a:cubicBezTo>
                <a:cubicBezTo>
                  <a:pt x="1085161" y="0"/>
                  <a:pt x="848299" y="55084"/>
                  <a:pt x="640815" y="143219"/>
                </a:cubicBezTo>
                <a:close/>
              </a:path>
            </a:pathLst>
          </a:custGeom>
          <a:solidFill>
            <a:schemeClr val="accent3">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990" name="TextBox 6"/>
          <p:cNvSpPr txBox="1">
            <a:spLocks noChangeArrowheads="1"/>
          </p:cNvSpPr>
          <p:nvPr/>
        </p:nvSpPr>
        <p:spPr bwMode="auto">
          <a:xfrm>
            <a:off x="825500" y="4846637"/>
            <a:ext cx="7924800" cy="369888"/>
          </a:xfrm>
          <a:prstGeom prst="rect">
            <a:avLst/>
          </a:prstGeom>
          <a:noFill/>
          <a:ln w="9525">
            <a:noFill/>
            <a:miter lim="800000"/>
            <a:headEnd/>
            <a:tailEnd/>
          </a:ln>
        </p:spPr>
        <p:txBody>
          <a:bodyPr>
            <a:spAutoFit/>
          </a:bodyPr>
          <a:lstStyle/>
          <a:p>
            <a:r>
              <a:rPr lang="en-US">
                <a:latin typeface="Calibri" pitchFamily="34" charset="0"/>
              </a:rPr>
              <a:t>And the sub-tree for processor 3</a:t>
            </a:r>
          </a:p>
        </p:txBody>
      </p:sp>
      <p:sp>
        <p:nvSpPr>
          <p:cNvPr id="8" name="Freeform 7"/>
          <p:cNvSpPr/>
          <p:nvPr/>
        </p:nvSpPr>
        <p:spPr>
          <a:xfrm>
            <a:off x="2251075" y="1008062"/>
            <a:ext cx="1733550" cy="1162050"/>
          </a:xfrm>
          <a:custGeom>
            <a:avLst/>
            <a:gdLst>
              <a:gd name="connsiteX0" fmla="*/ 19050 w 1733550"/>
              <a:gd name="connsiteY0" fmla="*/ 0 h 1162050"/>
              <a:gd name="connsiteX1" fmla="*/ 971550 w 1733550"/>
              <a:gd name="connsiteY1" fmla="*/ 0 h 1162050"/>
              <a:gd name="connsiteX2" fmla="*/ 1000125 w 1733550"/>
              <a:gd name="connsiteY2" fmla="*/ 238125 h 1162050"/>
              <a:gd name="connsiteX3" fmla="*/ 1504950 w 1733550"/>
              <a:gd name="connsiteY3" fmla="*/ 247650 h 1162050"/>
              <a:gd name="connsiteX4" fmla="*/ 1733550 w 1733550"/>
              <a:gd name="connsiteY4" fmla="*/ 1162050 h 1162050"/>
              <a:gd name="connsiteX5" fmla="*/ 571500 w 1733550"/>
              <a:gd name="connsiteY5" fmla="*/ 1162050 h 1162050"/>
              <a:gd name="connsiteX6" fmla="*/ 504825 w 1733550"/>
              <a:gd name="connsiteY6" fmla="*/ 247650 h 1162050"/>
              <a:gd name="connsiteX7" fmla="*/ 0 w 1733550"/>
              <a:gd name="connsiteY7" fmla="*/ 238125 h 1162050"/>
              <a:gd name="connsiteX8" fmla="*/ 19050 w 1733550"/>
              <a:gd name="connsiteY8" fmla="*/ 0 h 116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3550" h="1162050">
                <a:moveTo>
                  <a:pt x="19050" y="0"/>
                </a:moveTo>
                <a:lnTo>
                  <a:pt x="971550" y="0"/>
                </a:lnTo>
                <a:lnTo>
                  <a:pt x="1000125" y="238125"/>
                </a:lnTo>
                <a:lnTo>
                  <a:pt x="1504950" y="247650"/>
                </a:lnTo>
                <a:lnTo>
                  <a:pt x="1733550" y="1162050"/>
                </a:lnTo>
                <a:lnTo>
                  <a:pt x="571500" y="1162050"/>
                </a:lnTo>
                <a:lnTo>
                  <a:pt x="504825" y="247650"/>
                </a:lnTo>
                <a:lnTo>
                  <a:pt x="0" y="238125"/>
                </a:lnTo>
                <a:lnTo>
                  <a:pt x="19050" y="0"/>
                </a:lnTo>
                <a:close/>
              </a:path>
            </a:pathLst>
          </a:cu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Freeform 8"/>
          <p:cNvSpPr/>
          <p:nvPr/>
        </p:nvSpPr>
        <p:spPr>
          <a:xfrm>
            <a:off x="2279650" y="3522662"/>
            <a:ext cx="1733550" cy="1247775"/>
          </a:xfrm>
          <a:custGeom>
            <a:avLst/>
            <a:gdLst>
              <a:gd name="connsiteX0" fmla="*/ 0 w 1733550"/>
              <a:gd name="connsiteY0" fmla="*/ 0 h 1247775"/>
              <a:gd name="connsiteX1" fmla="*/ 942975 w 1733550"/>
              <a:gd name="connsiteY1" fmla="*/ 0 h 1247775"/>
              <a:gd name="connsiteX2" fmla="*/ 990600 w 1733550"/>
              <a:gd name="connsiteY2" fmla="*/ 266700 h 1247775"/>
              <a:gd name="connsiteX3" fmla="*/ 1466850 w 1733550"/>
              <a:gd name="connsiteY3" fmla="*/ 266700 h 1247775"/>
              <a:gd name="connsiteX4" fmla="*/ 1733550 w 1733550"/>
              <a:gd name="connsiteY4" fmla="*/ 1247775 h 1247775"/>
              <a:gd name="connsiteX5" fmla="*/ 581025 w 1733550"/>
              <a:gd name="connsiteY5" fmla="*/ 1219200 h 1247775"/>
              <a:gd name="connsiteX6" fmla="*/ 485775 w 1733550"/>
              <a:gd name="connsiteY6" fmla="*/ 276225 h 1247775"/>
              <a:gd name="connsiteX7" fmla="*/ 9525 w 1733550"/>
              <a:gd name="connsiteY7" fmla="*/ 266700 h 1247775"/>
              <a:gd name="connsiteX8" fmla="*/ 0 w 1733550"/>
              <a:gd name="connsiteY8" fmla="*/ 0 h 124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3550" h="1247775">
                <a:moveTo>
                  <a:pt x="0" y="0"/>
                </a:moveTo>
                <a:lnTo>
                  <a:pt x="942975" y="0"/>
                </a:lnTo>
                <a:lnTo>
                  <a:pt x="990600" y="266700"/>
                </a:lnTo>
                <a:lnTo>
                  <a:pt x="1466850" y="266700"/>
                </a:lnTo>
                <a:lnTo>
                  <a:pt x="1733550" y="1247775"/>
                </a:lnTo>
                <a:lnTo>
                  <a:pt x="581025" y="1219200"/>
                </a:lnTo>
                <a:lnTo>
                  <a:pt x="485775" y="276225"/>
                </a:lnTo>
                <a:lnTo>
                  <a:pt x="9525" y="266700"/>
                </a:lnTo>
                <a:lnTo>
                  <a:pt x="0" y="0"/>
                </a:lnTo>
                <a:close/>
              </a:path>
            </a:pathLst>
          </a:cu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993" name="TextBox 9"/>
          <p:cNvSpPr txBox="1">
            <a:spLocks noChangeArrowheads="1"/>
          </p:cNvSpPr>
          <p:nvPr/>
        </p:nvSpPr>
        <p:spPr bwMode="auto">
          <a:xfrm>
            <a:off x="4176713" y="15875"/>
            <a:ext cx="4538662" cy="369887"/>
          </a:xfrm>
          <a:prstGeom prst="rect">
            <a:avLst/>
          </a:prstGeom>
          <a:noFill/>
          <a:ln w="9525">
            <a:noFill/>
            <a:miter lim="800000"/>
            <a:headEnd/>
            <a:tailEnd/>
          </a:ln>
        </p:spPr>
        <p:txBody>
          <a:bodyPr>
            <a:spAutoFit/>
          </a:bodyPr>
          <a:lstStyle/>
          <a:p>
            <a:pPr algn="ctr"/>
            <a:r>
              <a:rPr lang="en-US">
                <a:latin typeface="Calibri" pitchFamily="34" charset="0"/>
              </a:rPr>
              <a:t>Current iteration</a:t>
            </a:r>
          </a:p>
        </p:txBody>
      </p:sp>
      <p:sp>
        <p:nvSpPr>
          <p:cNvPr id="41994" name="TextBox 10"/>
          <p:cNvSpPr txBox="1">
            <a:spLocks noChangeArrowheads="1"/>
          </p:cNvSpPr>
          <p:nvPr/>
        </p:nvSpPr>
        <p:spPr bwMode="auto">
          <a:xfrm>
            <a:off x="4054475" y="4111625"/>
            <a:ext cx="4538663" cy="369887"/>
          </a:xfrm>
          <a:prstGeom prst="rect">
            <a:avLst/>
          </a:prstGeom>
          <a:noFill/>
          <a:ln w="9525">
            <a:noFill/>
            <a:miter lim="800000"/>
            <a:headEnd/>
            <a:tailEnd/>
          </a:ln>
        </p:spPr>
        <p:txBody>
          <a:bodyPr>
            <a:spAutoFit/>
          </a:bodyPr>
          <a:lstStyle/>
          <a:p>
            <a:pPr algn="ctr"/>
            <a:r>
              <a:rPr lang="en-US">
                <a:latin typeface="Calibri" pitchFamily="34" charset="0"/>
              </a:rPr>
              <a:t>Previous iteration</a:t>
            </a:r>
          </a:p>
        </p:txBody>
      </p:sp>
      <p:sp>
        <p:nvSpPr>
          <p:cNvPr id="41995" name="TextBox 13"/>
          <p:cNvSpPr txBox="1">
            <a:spLocks noChangeArrowheads="1"/>
          </p:cNvSpPr>
          <p:nvPr/>
        </p:nvSpPr>
        <p:spPr bwMode="auto">
          <a:xfrm>
            <a:off x="7118350" y="1531937"/>
            <a:ext cx="1285875" cy="369888"/>
          </a:xfrm>
          <a:prstGeom prst="rect">
            <a:avLst/>
          </a:prstGeom>
          <a:noFill/>
          <a:ln w="9525">
            <a:noFill/>
            <a:miter lim="800000"/>
            <a:headEnd/>
            <a:tailEnd/>
          </a:ln>
        </p:spPr>
        <p:txBody>
          <a:bodyPr>
            <a:spAutoFit/>
          </a:bodyPr>
          <a:lstStyle/>
          <a:p>
            <a:r>
              <a:rPr lang="en-US">
                <a:latin typeface="Calibri" pitchFamily="34" charset="0"/>
              </a:rPr>
              <a:t>Processor 3</a:t>
            </a:r>
          </a:p>
        </p:txBody>
      </p:sp>
      <p:cxnSp>
        <p:nvCxnSpPr>
          <p:cNvPr id="17" name="Straight Arrow Connector 16"/>
          <p:cNvCxnSpPr/>
          <p:nvPr/>
        </p:nvCxnSpPr>
        <p:spPr>
          <a:xfrm rot="16200000" flipV="1">
            <a:off x="7842250" y="1493837"/>
            <a:ext cx="142875" cy="1047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1" name="Content Placeholder 2"/>
          <p:cNvSpPr>
            <a:spLocks noGrp="1"/>
          </p:cNvSpPr>
          <p:nvPr>
            <p:ph idx="1"/>
          </p:nvPr>
        </p:nvSpPr>
        <p:spPr>
          <a:xfrm>
            <a:off x="457200" y="0"/>
            <a:ext cx="8229600" cy="600075"/>
          </a:xfrm>
        </p:spPr>
        <p:txBody>
          <a:bodyPr/>
          <a:lstStyle/>
          <a:p>
            <a:pPr eaLnBrk="1" hangingPunct="1"/>
            <a:r>
              <a:rPr lang="en-US" sz="2400" smtClean="0"/>
              <a:t>The tree changes each time new grids are created by their parent grids.  </a:t>
            </a:r>
          </a:p>
        </p:txBody>
      </p:sp>
      <p:sp>
        <p:nvSpPr>
          <p:cNvPr id="4" name="Content Placeholder 2"/>
          <p:cNvSpPr txBox="1">
            <a:spLocks/>
          </p:cNvSpPr>
          <p:nvPr/>
        </p:nvSpPr>
        <p:spPr bwMode="auto">
          <a:xfrm>
            <a:off x="457200" y="866775"/>
            <a:ext cx="8229600" cy="1028700"/>
          </a:xfrm>
          <a:prstGeom prst="rect">
            <a:avLst/>
          </a:prstGeom>
          <a:noFill/>
          <a:ln w="9525">
            <a:noFill/>
            <a:miter lim="800000"/>
            <a:headEnd/>
            <a:tailEnd/>
          </a:ln>
        </p:spPr>
        <p:txBody>
          <a:bodyPr/>
          <a:lstStyle/>
          <a:p>
            <a:pPr marL="342900" indent="-342900">
              <a:spcBef>
                <a:spcPct val="20000"/>
              </a:spcBef>
              <a:buFont typeface="Arial" charset="0"/>
              <a:buChar char="•"/>
            </a:pPr>
            <a:r>
              <a:rPr lang="en-US" sz="2400">
                <a:latin typeface="Calibri" pitchFamily="34" charset="0"/>
              </a:rPr>
              <a:t>The nodes corresponding to these new grids have to be added to the tree and connected to overlaps, neighbors, and parents.</a:t>
            </a:r>
          </a:p>
        </p:txBody>
      </p:sp>
      <p:sp>
        <p:nvSpPr>
          <p:cNvPr id="5" name="Content Placeholder 2"/>
          <p:cNvSpPr txBox="1">
            <a:spLocks/>
          </p:cNvSpPr>
          <p:nvPr/>
        </p:nvSpPr>
        <p:spPr bwMode="auto">
          <a:xfrm>
            <a:off x="457200" y="2133600"/>
            <a:ext cx="8229600" cy="1028700"/>
          </a:xfrm>
          <a:prstGeom prst="rect">
            <a:avLst/>
          </a:prstGeom>
          <a:noFill/>
          <a:ln w="9525">
            <a:noFill/>
            <a:miter lim="800000"/>
            <a:headEnd/>
            <a:tailEnd/>
          </a:ln>
        </p:spPr>
        <p:txBody>
          <a:bodyPr/>
          <a:lstStyle/>
          <a:p>
            <a:pPr marL="342900" indent="-342900">
              <a:spcBef>
                <a:spcPct val="20000"/>
              </a:spcBef>
              <a:buFont typeface="Arial" charset="0"/>
              <a:buChar char="•"/>
            </a:pPr>
            <a:r>
              <a:rPr lang="en-US" sz="2400">
                <a:latin typeface="Calibri" pitchFamily="34" charset="0"/>
              </a:rPr>
              <a:t>Before these connections can be established, processors must share these new nodes with each other.</a:t>
            </a:r>
          </a:p>
          <a:p>
            <a:pPr marL="342900" indent="-342900">
              <a:spcBef>
                <a:spcPct val="20000"/>
              </a:spcBef>
            </a:pPr>
            <a:endParaRPr lang="en-US" sz="2000">
              <a:latin typeface="Calibri" pitchFamily="34" charset="0"/>
            </a:endParaRPr>
          </a:p>
        </p:txBody>
      </p:sp>
      <p:sp>
        <p:nvSpPr>
          <p:cNvPr id="6" name="Content Placeholder 2"/>
          <p:cNvSpPr txBox="1">
            <a:spLocks/>
          </p:cNvSpPr>
          <p:nvPr/>
        </p:nvSpPr>
        <p:spPr bwMode="auto">
          <a:xfrm>
            <a:off x="457200" y="3019425"/>
            <a:ext cx="8229600" cy="1028700"/>
          </a:xfrm>
          <a:prstGeom prst="rect">
            <a:avLst/>
          </a:prstGeom>
          <a:noFill/>
          <a:ln w="9525">
            <a:noFill/>
            <a:miter lim="800000"/>
            <a:headEnd/>
            <a:tailEnd/>
          </a:ln>
        </p:spPr>
        <p:txBody>
          <a:bodyPr/>
          <a:lstStyle/>
          <a:p>
            <a:pPr marL="342900" indent="-342900">
              <a:spcBef>
                <a:spcPct val="20000"/>
              </a:spcBef>
              <a:buFont typeface="Arial" charset="0"/>
              <a:buChar char="•"/>
            </a:pPr>
            <a:r>
              <a:rPr lang="en-US" sz="2400">
                <a:latin typeface="Calibri" pitchFamily="34" charset="0"/>
              </a:rPr>
              <a:t>However, instead of sharing every new child node with every other processor, </a:t>
            </a:r>
            <a:r>
              <a:rPr lang="en-US" sz="2400" b="1">
                <a:latin typeface="Calibri" pitchFamily="34" charset="0"/>
              </a:rPr>
              <a:t>each processor only sends the necessary child nodes to the necessary processors.</a:t>
            </a:r>
            <a:r>
              <a:rPr lang="en-US" sz="2400">
                <a:latin typeface="Calibri" pitchFamily="34" charset="0"/>
              </a:rPr>
              <a:t>  </a:t>
            </a:r>
          </a:p>
        </p:txBody>
      </p:sp>
      <p:pic>
        <p:nvPicPr>
          <p:cNvPr id="8" name="Picture 7" descr="wave.png"/>
          <p:cNvPicPr>
            <a:picLocks noChangeAspect="1"/>
          </p:cNvPicPr>
          <p:nvPr/>
        </p:nvPicPr>
        <p:blipFill>
          <a:blip r:embed="rId3" cstate="print"/>
          <a:srcRect t="2647"/>
          <a:stretch>
            <a:fillRect/>
          </a:stretch>
        </p:blipFill>
        <p:spPr>
          <a:xfrm>
            <a:off x="0" y="5166158"/>
            <a:ext cx="9144000" cy="1679142"/>
          </a:xfrm>
          <a:prstGeom prst="rect">
            <a:avLst/>
          </a:prstGeom>
        </p:spPr>
      </p:pic>
      <p:sp>
        <p:nvSpPr>
          <p:cNvPr id="9" name="Title 1"/>
          <p:cNvSpPr txBox="1">
            <a:spLocks/>
          </p:cNvSpPr>
          <p:nvPr/>
        </p:nvSpPr>
        <p:spPr bwMode="auto">
          <a:xfrm>
            <a:off x="377856" y="5866841"/>
            <a:ext cx="6097975" cy="817888"/>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800" b="1" noProof="0" dirty="0" smtClean="0">
                <a:solidFill>
                  <a:schemeClr val="accent1">
                    <a:lumMod val="20000"/>
                    <a:lumOff val="80000"/>
                  </a:schemeClr>
                </a:solidFill>
                <a:latin typeface="+mj-lt"/>
                <a:ea typeface="+mj-ea"/>
                <a:cs typeface="+mj-cs"/>
              </a:rPr>
              <a:t>Distributed Tree</a:t>
            </a:r>
            <a:endParaRPr kumimoji="0" lang="en-US" sz="2800" b="1" i="0" u="none" strike="noStrike" kern="1200" cap="none" spc="0" normalizeH="0" baseline="0" noProof="0" dirty="0">
              <a:ln>
                <a:noFill/>
              </a:ln>
              <a:solidFill>
                <a:schemeClr val="accent1">
                  <a:lumMod val="20000"/>
                  <a:lumOff val="80000"/>
                </a:schemeClr>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4035" name="Content Placeholder 3" descr="Inheritance1.png"/>
          <p:cNvPicPr>
            <a:picLocks noGrp="1" noChangeAspect="1"/>
          </p:cNvPicPr>
          <p:nvPr>
            <p:ph idx="1"/>
          </p:nvPr>
        </p:nvPicPr>
        <p:blipFill>
          <a:blip r:embed="rId2" cstate="print"/>
          <a:srcRect/>
          <a:stretch>
            <a:fillRect/>
          </a:stretch>
        </p:blipFill>
        <p:spPr>
          <a:xfrm>
            <a:off x="241300" y="0"/>
            <a:ext cx="8686800" cy="3822700"/>
          </a:xfrm>
        </p:spPr>
      </p:pic>
      <p:sp>
        <p:nvSpPr>
          <p:cNvPr id="44036" name="TextBox 4"/>
          <p:cNvSpPr txBox="1">
            <a:spLocks noChangeArrowheads="1"/>
          </p:cNvSpPr>
          <p:nvPr/>
        </p:nvSpPr>
        <p:spPr bwMode="auto">
          <a:xfrm>
            <a:off x="2249488" y="627062"/>
            <a:ext cx="4214812" cy="646113"/>
          </a:xfrm>
          <a:prstGeom prst="rect">
            <a:avLst/>
          </a:prstGeom>
          <a:noFill/>
          <a:ln w="9525">
            <a:noFill/>
            <a:miter lim="800000"/>
            <a:headEnd/>
            <a:tailEnd/>
          </a:ln>
        </p:spPr>
        <p:txBody>
          <a:bodyPr>
            <a:spAutoFit/>
          </a:bodyPr>
          <a:lstStyle/>
          <a:p>
            <a:r>
              <a:rPr lang="en-US">
                <a:latin typeface="Calibri" pitchFamily="34" charset="0"/>
              </a:rPr>
              <a:t>Tree starts at a single root node that persists from generation to generation</a:t>
            </a:r>
          </a:p>
        </p:txBody>
      </p:sp>
      <p:cxnSp>
        <p:nvCxnSpPr>
          <p:cNvPr id="7" name="Straight Arrow Connector 6"/>
          <p:cNvCxnSpPr>
            <a:stCxn id="44036" idx="1"/>
          </p:cNvCxnSpPr>
          <p:nvPr/>
        </p:nvCxnSpPr>
        <p:spPr>
          <a:xfrm rot="10800000">
            <a:off x="1765300" y="411162"/>
            <a:ext cx="484188" cy="5397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44036" idx="1"/>
          </p:cNvCxnSpPr>
          <p:nvPr/>
        </p:nvCxnSpPr>
        <p:spPr>
          <a:xfrm rot="10800000" flipV="1">
            <a:off x="1714500" y="950912"/>
            <a:ext cx="534988" cy="10477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4039" name="TextBox 10"/>
          <p:cNvSpPr txBox="1">
            <a:spLocks noChangeArrowheads="1"/>
          </p:cNvSpPr>
          <p:nvPr/>
        </p:nvSpPr>
        <p:spPr bwMode="auto">
          <a:xfrm>
            <a:off x="406400" y="3294062"/>
            <a:ext cx="2273300" cy="369888"/>
          </a:xfrm>
          <a:prstGeom prst="rect">
            <a:avLst/>
          </a:prstGeom>
          <a:noFill/>
          <a:ln w="9525">
            <a:noFill/>
            <a:miter lim="800000"/>
            <a:headEnd/>
            <a:tailEnd/>
          </a:ln>
        </p:spPr>
        <p:txBody>
          <a:bodyPr>
            <a:spAutoFit/>
          </a:bodyPr>
          <a:lstStyle/>
          <a:p>
            <a:pPr algn="ctr"/>
            <a:r>
              <a:rPr lang="en-US">
                <a:latin typeface="Calibri" pitchFamily="34" charset="0"/>
              </a:rPr>
              <a:t>Processor 1</a:t>
            </a:r>
          </a:p>
        </p:txBody>
      </p:sp>
      <p:sp>
        <p:nvSpPr>
          <p:cNvPr id="44040" name="TextBox 11"/>
          <p:cNvSpPr txBox="1">
            <a:spLocks noChangeArrowheads="1"/>
          </p:cNvSpPr>
          <p:nvPr/>
        </p:nvSpPr>
        <p:spPr bwMode="auto">
          <a:xfrm>
            <a:off x="3365500" y="3278187"/>
            <a:ext cx="2273300" cy="369888"/>
          </a:xfrm>
          <a:prstGeom prst="rect">
            <a:avLst/>
          </a:prstGeom>
          <a:noFill/>
          <a:ln w="9525">
            <a:noFill/>
            <a:miter lim="800000"/>
            <a:headEnd/>
            <a:tailEnd/>
          </a:ln>
        </p:spPr>
        <p:txBody>
          <a:bodyPr>
            <a:spAutoFit/>
          </a:bodyPr>
          <a:lstStyle/>
          <a:p>
            <a:pPr algn="ctr"/>
            <a:r>
              <a:rPr lang="en-US">
                <a:latin typeface="Calibri" pitchFamily="34" charset="0"/>
              </a:rPr>
              <a:t>Processor 2</a:t>
            </a:r>
          </a:p>
        </p:txBody>
      </p:sp>
      <p:sp>
        <p:nvSpPr>
          <p:cNvPr id="44041" name="TextBox 12"/>
          <p:cNvSpPr txBox="1">
            <a:spLocks noChangeArrowheads="1"/>
          </p:cNvSpPr>
          <p:nvPr/>
        </p:nvSpPr>
        <p:spPr bwMode="auto">
          <a:xfrm>
            <a:off x="6375400" y="3290887"/>
            <a:ext cx="2273300" cy="369888"/>
          </a:xfrm>
          <a:prstGeom prst="rect">
            <a:avLst/>
          </a:prstGeom>
          <a:noFill/>
          <a:ln w="9525">
            <a:noFill/>
            <a:miter lim="800000"/>
            <a:headEnd/>
            <a:tailEnd/>
          </a:ln>
        </p:spPr>
        <p:txBody>
          <a:bodyPr>
            <a:spAutoFit/>
          </a:bodyPr>
          <a:lstStyle/>
          <a:p>
            <a:pPr algn="ctr"/>
            <a:r>
              <a:rPr lang="en-US">
                <a:latin typeface="Calibri" pitchFamily="34" charset="0"/>
              </a:rPr>
              <a:t>Processor 3</a:t>
            </a:r>
          </a:p>
        </p:txBody>
      </p:sp>
      <p:sp>
        <p:nvSpPr>
          <p:cNvPr id="20" name="Freeform 19"/>
          <p:cNvSpPr/>
          <p:nvPr/>
        </p:nvSpPr>
        <p:spPr>
          <a:xfrm rot="181003">
            <a:off x="323850" y="1860550"/>
            <a:ext cx="1785938" cy="593725"/>
          </a:xfrm>
          <a:custGeom>
            <a:avLst/>
            <a:gdLst>
              <a:gd name="connsiteX0" fmla="*/ 2120747 w 2431056"/>
              <a:gd name="connsiteY0" fmla="*/ 135875 h 767509"/>
              <a:gd name="connsiteX1" fmla="*/ 1823292 w 2431056"/>
              <a:gd name="connsiteY1" fmla="*/ 58757 h 767509"/>
              <a:gd name="connsiteX2" fmla="*/ 236863 w 2431056"/>
              <a:gd name="connsiteY2" fmla="*/ 488415 h 767509"/>
              <a:gd name="connsiteX3" fmla="*/ 402116 w 2431056"/>
              <a:gd name="connsiteY3" fmla="*/ 730786 h 767509"/>
              <a:gd name="connsiteX4" fmla="*/ 2142781 w 2431056"/>
              <a:gd name="connsiteY4" fmla="*/ 268077 h 767509"/>
              <a:gd name="connsiteX5" fmla="*/ 2120747 w 2431056"/>
              <a:gd name="connsiteY5" fmla="*/ 135875 h 767509"/>
              <a:gd name="connsiteX0" fmla="*/ 2120747 w 2173995"/>
              <a:gd name="connsiteY0" fmla="*/ 135875 h 732622"/>
              <a:gd name="connsiteX1" fmla="*/ 1823292 w 2173995"/>
              <a:gd name="connsiteY1" fmla="*/ 58757 h 732622"/>
              <a:gd name="connsiteX2" fmla="*/ 236863 w 2173995"/>
              <a:gd name="connsiteY2" fmla="*/ 488415 h 732622"/>
              <a:gd name="connsiteX3" fmla="*/ 402116 w 2173995"/>
              <a:gd name="connsiteY3" fmla="*/ 730786 h 732622"/>
              <a:gd name="connsiteX4" fmla="*/ 1503802 w 2173995"/>
              <a:gd name="connsiteY4" fmla="*/ 477398 h 732622"/>
              <a:gd name="connsiteX5" fmla="*/ 2120747 w 2173995"/>
              <a:gd name="connsiteY5" fmla="*/ 135875 h 732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3995" h="732622">
                <a:moveTo>
                  <a:pt x="2120747" y="135875"/>
                </a:moveTo>
                <a:cubicBezTo>
                  <a:pt x="2173995" y="66102"/>
                  <a:pt x="2137273" y="0"/>
                  <a:pt x="1823292" y="58757"/>
                </a:cubicBezTo>
                <a:cubicBezTo>
                  <a:pt x="1509311" y="117514"/>
                  <a:pt x="473726" y="376410"/>
                  <a:pt x="236863" y="488415"/>
                </a:cubicBezTo>
                <a:cubicBezTo>
                  <a:pt x="0" y="600420"/>
                  <a:pt x="190960" y="732622"/>
                  <a:pt x="402116" y="730786"/>
                </a:cubicBezTo>
                <a:cubicBezTo>
                  <a:pt x="613272" y="728950"/>
                  <a:pt x="1215527" y="578386"/>
                  <a:pt x="1503802" y="477398"/>
                </a:cubicBezTo>
                <a:cubicBezTo>
                  <a:pt x="1792077" y="376410"/>
                  <a:pt x="2067499" y="205648"/>
                  <a:pt x="2120747" y="135875"/>
                </a:cubicBezTo>
                <a:close/>
              </a:path>
            </a:pathLst>
          </a:cu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Freeform 20"/>
          <p:cNvSpPr/>
          <p:nvPr/>
        </p:nvSpPr>
        <p:spPr>
          <a:xfrm>
            <a:off x="2716213" y="2189162"/>
            <a:ext cx="2020887" cy="584200"/>
          </a:xfrm>
          <a:custGeom>
            <a:avLst/>
            <a:gdLst>
              <a:gd name="connsiteX0" fmla="*/ 2339249 w 2471451"/>
              <a:gd name="connsiteY0" fmla="*/ 126694 h 844627"/>
              <a:gd name="connsiteX1" fmla="*/ 2129928 w 2471451"/>
              <a:gd name="connsiteY1" fmla="*/ 60593 h 844627"/>
              <a:gd name="connsiteX2" fmla="*/ 290111 w 2471451"/>
              <a:gd name="connsiteY2" fmla="*/ 490251 h 844627"/>
              <a:gd name="connsiteX3" fmla="*/ 389263 w 2471451"/>
              <a:gd name="connsiteY3" fmla="*/ 732622 h 844627"/>
              <a:gd name="connsiteX4" fmla="*/ 1766372 w 2471451"/>
              <a:gd name="connsiteY4" fmla="*/ 743639 h 844627"/>
              <a:gd name="connsiteX5" fmla="*/ 2339249 w 2471451"/>
              <a:gd name="connsiteY5" fmla="*/ 126694 h 844627"/>
              <a:gd name="connsiteX0" fmla="*/ 2251114 w 2456762"/>
              <a:gd name="connsiteY0" fmla="*/ 301127 h 774853"/>
              <a:gd name="connsiteX1" fmla="*/ 2129928 w 2456762"/>
              <a:gd name="connsiteY1" fmla="*/ 25706 h 774853"/>
              <a:gd name="connsiteX2" fmla="*/ 290111 w 2456762"/>
              <a:gd name="connsiteY2" fmla="*/ 455364 h 774853"/>
              <a:gd name="connsiteX3" fmla="*/ 389263 w 2456762"/>
              <a:gd name="connsiteY3" fmla="*/ 697735 h 774853"/>
              <a:gd name="connsiteX4" fmla="*/ 1766372 w 2456762"/>
              <a:gd name="connsiteY4" fmla="*/ 708752 h 774853"/>
              <a:gd name="connsiteX5" fmla="*/ 2251114 w 2456762"/>
              <a:gd name="connsiteY5" fmla="*/ 301127 h 774853"/>
              <a:gd name="connsiteX0" fmla="*/ 2229080 w 2302526"/>
              <a:gd name="connsiteY0" fmla="*/ 268077 h 741803"/>
              <a:gd name="connsiteX1" fmla="*/ 1975692 w 2302526"/>
              <a:gd name="connsiteY1" fmla="*/ 25706 h 741803"/>
              <a:gd name="connsiteX2" fmla="*/ 268077 w 2302526"/>
              <a:gd name="connsiteY2" fmla="*/ 422314 h 741803"/>
              <a:gd name="connsiteX3" fmla="*/ 367229 w 2302526"/>
              <a:gd name="connsiteY3" fmla="*/ 664685 h 741803"/>
              <a:gd name="connsiteX4" fmla="*/ 1744338 w 2302526"/>
              <a:gd name="connsiteY4" fmla="*/ 675702 h 741803"/>
              <a:gd name="connsiteX5" fmla="*/ 2229080 w 2302526"/>
              <a:gd name="connsiteY5" fmla="*/ 268077 h 741803"/>
              <a:gd name="connsiteX0" fmla="*/ 2247441 w 2431055"/>
              <a:gd name="connsiteY0" fmla="*/ 301127 h 774853"/>
              <a:gd name="connsiteX1" fmla="*/ 2104221 w 2431055"/>
              <a:gd name="connsiteY1" fmla="*/ 25706 h 774853"/>
              <a:gd name="connsiteX2" fmla="*/ 286438 w 2431055"/>
              <a:gd name="connsiteY2" fmla="*/ 455364 h 774853"/>
              <a:gd name="connsiteX3" fmla="*/ 385590 w 2431055"/>
              <a:gd name="connsiteY3" fmla="*/ 697735 h 774853"/>
              <a:gd name="connsiteX4" fmla="*/ 1762699 w 2431055"/>
              <a:gd name="connsiteY4" fmla="*/ 708752 h 774853"/>
              <a:gd name="connsiteX5" fmla="*/ 2247441 w 2431055"/>
              <a:gd name="connsiteY5" fmla="*/ 301127 h 774853"/>
              <a:gd name="connsiteX0" fmla="*/ 2324559 w 2443908"/>
              <a:gd name="connsiteY0" fmla="*/ 273585 h 785870"/>
              <a:gd name="connsiteX1" fmla="*/ 2104221 w 2443908"/>
              <a:gd name="connsiteY1" fmla="*/ 31214 h 785870"/>
              <a:gd name="connsiteX2" fmla="*/ 286438 w 2443908"/>
              <a:gd name="connsiteY2" fmla="*/ 460872 h 785870"/>
              <a:gd name="connsiteX3" fmla="*/ 385590 w 2443908"/>
              <a:gd name="connsiteY3" fmla="*/ 703243 h 785870"/>
              <a:gd name="connsiteX4" fmla="*/ 1762699 w 2443908"/>
              <a:gd name="connsiteY4" fmla="*/ 714260 h 785870"/>
              <a:gd name="connsiteX5" fmla="*/ 2324559 w 2443908"/>
              <a:gd name="connsiteY5" fmla="*/ 273585 h 785870"/>
              <a:gd name="connsiteX0" fmla="*/ 2313542 w 2431055"/>
              <a:gd name="connsiteY0" fmla="*/ 282766 h 795051"/>
              <a:gd name="connsiteX1" fmla="*/ 2093204 w 2431055"/>
              <a:gd name="connsiteY1" fmla="*/ 40395 h 795051"/>
              <a:gd name="connsiteX2" fmla="*/ 286438 w 2431055"/>
              <a:gd name="connsiteY2" fmla="*/ 525137 h 795051"/>
              <a:gd name="connsiteX3" fmla="*/ 374573 w 2431055"/>
              <a:gd name="connsiteY3" fmla="*/ 712424 h 795051"/>
              <a:gd name="connsiteX4" fmla="*/ 1751682 w 2431055"/>
              <a:gd name="connsiteY4" fmla="*/ 723441 h 795051"/>
              <a:gd name="connsiteX5" fmla="*/ 2313542 w 2431055"/>
              <a:gd name="connsiteY5" fmla="*/ 282766 h 795051"/>
              <a:gd name="connsiteX0" fmla="*/ 2313542 w 2431055"/>
              <a:gd name="connsiteY0" fmla="*/ 238699 h 750984"/>
              <a:gd name="connsiteX1" fmla="*/ 2093204 w 2431055"/>
              <a:gd name="connsiteY1" fmla="*/ 40395 h 750984"/>
              <a:gd name="connsiteX2" fmla="*/ 286438 w 2431055"/>
              <a:gd name="connsiteY2" fmla="*/ 481070 h 750984"/>
              <a:gd name="connsiteX3" fmla="*/ 374573 w 2431055"/>
              <a:gd name="connsiteY3" fmla="*/ 668357 h 750984"/>
              <a:gd name="connsiteX4" fmla="*/ 1751682 w 2431055"/>
              <a:gd name="connsiteY4" fmla="*/ 679374 h 750984"/>
              <a:gd name="connsiteX5" fmla="*/ 2313542 w 2431055"/>
              <a:gd name="connsiteY5" fmla="*/ 238699 h 750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1055" h="750984">
                <a:moveTo>
                  <a:pt x="2313542" y="238699"/>
                </a:moveTo>
                <a:cubicBezTo>
                  <a:pt x="2370462" y="132203"/>
                  <a:pt x="2431055" y="0"/>
                  <a:pt x="2093204" y="40395"/>
                </a:cubicBezTo>
                <a:cubicBezTo>
                  <a:pt x="1755353" y="80790"/>
                  <a:pt x="572876" y="376410"/>
                  <a:pt x="286438" y="481070"/>
                </a:cubicBezTo>
                <a:cubicBezTo>
                  <a:pt x="0" y="585730"/>
                  <a:pt x="130366" y="635306"/>
                  <a:pt x="374573" y="668357"/>
                </a:cubicBezTo>
                <a:cubicBezTo>
                  <a:pt x="618780" y="701408"/>
                  <a:pt x="1428521" y="750984"/>
                  <a:pt x="1751682" y="679374"/>
                </a:cubicBezTo>
                <a:cubicBezTo>
                  <a:pt x="2074843" y="607764"/>
                  <a:pt x="2256622" y="345195"/>
                  <a:pt x="2313542" y="238699"/>
                </a:cubicBezTo>
                <a:close/>
              </a:path>
            </a:pathLst>
          </a:custGeom>
          <a:solidFill>
            <a:srgbClr val="FF0000">
              <a:alpha val="33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Freeform 21"/>
          <p:cNvSpPr/>
          <p:nvPr/>
        </p:nvSpPr>
        <p:spPr>
          <a:xfrm>
            <a:off x="7153275" y="2138362"/>
            <a:ext cx="1558925" cy="635000"/>
          </a:xfrm>
          <a:custGeom>
            <a:avLst/>
            <a:gdLst>
              <a:gd name="connsiteX0" fmla="*/ 640815 w 1795750"/>
              <a:gd name="connsiteY0" fmla="*/ 143219 h 725277"/>
              <a:gd name="connsiteX1" fmla="*/ 1836 w 1795750"/>
              <a:gd name="connsiteY1" fmla="*/ 539827 h 725277"/>
              <a:gd name="connsiteX2" fmla="*/ 629798 w 1795750"/>
              <a:gd name="connsiteY2" fmla="*/ 661012 h 725277"/>
              <a:gd name="connsiteX3" fmla="*/ 1632333 w 1795750"/>
              <a:gd name="connsiteY3" fmla="*/ 649995 h 725277"/>
              <a:gd name="connsiteX4" fmla="*/ 1610299 w 1795750"/>
              <a:gd name="connsiteY4" fmla="*/ 209320 h 725277"/>
              <a:gd name="connsiteX5" fmla="*/ 1246742 w 1795750"/>
              <a:gd name="connsiteY5" fmla="*/ 11017 h 725277"/>
              <a:gd name="connsiteX6" fmla="*/ 640815 w 1795750"/>
              <a:gd name="connsiteY6" fmla="*/ 143219 h 72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5750" h="725277">
                <a:moveTo>
                  <a:pt x="640815" y="143219"/>
                </a:moveTo>
                <a:cubicBezTo>
                  <a:pt x="433331" y="231354"/>
                  <a:pt x="3672" y="453528"/>
                  <a:pt x="1836" y="539827"/>
                </a:cubicBezTo>
                <a:cubicBezTo>
                  <a:pt x="0" y="626126"/>
                  <a:pt x="358049" y="642651"/>
                  <a:pt x="629798" y="661012"/>
                </a:cubicBezTo>
                <a:cubicBezTo>
                  <a:pt x="901547" y="679373"/>
                  <a:pt x="1468916" y="725277"/>
                  <a:pt x="1632333" y="649995"/>
                </a:cubicBezTo>
                <a:cubicBezTo>
                  <a:pt x="1795750" y="574713"/>
                  <a:pt x="1674564" y="315816"/>
                  <a:pt x="1610299" y="209320"/>
                </a:cubicBezTo>
                <a:cubicBezTo>
                  <a:pt x="1546034" y="102824"/>
                  <a:pt x="1408323" y="22034"/>
                  <a:pt x="1246742" y="11017"/>
                </a:cubicBezTo>
                <a:cubicBezTo>
                  <a:pt x="1085161" y="0"/>
                  <a:pt x="848299" y="55084"/>
                  <a:pt x="640815" y="143219"/>
                </a:cubicBezTo>
                <a:close/>
              </a:path>
            </a:pathLst>
          </a:custGeom>
          <a:solidFill>
            <a:schemeClr val="accent3">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Freeform 23"/>
          <p:cNvSpPr/>
          <p:nvPr/>
        </p:nvSpPr>
        <p:spPr>
          <a:xfrm>
            <a:off x="1441450" y="214312"/>
            <a:ext cx="476250" cy="228600"/>
          </a:xfrm>
          <a:custGeom>
            <a:avLst/>
            <a:gdLst>
              <a:gd name="connsiteX0" fmla="*/ 228600 w 476250"/>
              <a:gd name="connsiteY0" fmla="*/ 0 h 228600"/>
              <a:gd name="connsiteX1" fmla="*/ 476250 w 476250"/>
              <a:gd name="connsiteY1" fmla="*/ 114300 h 228600"/>
              <a:gd name="connsiteX2" fmla="*/ 228600 w 476250"/>
              <a:gd name="connsiteY2" fmla="*/ 228600 h 228600"/>
              <a:gd name="connsiteX3" fmla="*/ 0 w 476250"/>
              <a:gd name="connsiteY3" fmla="*/ 114300 h 228600"/>
              <a:gd name="connsiteX4" fmla="*/ 228600 w 47625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0" h="228600">
                <a:moveTo>
                  <a:pt x="228600" y="0"/>
                </a:moveTo>
                <a:cubicBezTo>
                  <a:pt x="307975" y="0"/>
                  <a:pt x="476250" y="76200"/>
                  <a:pt x="476250" y="114300"/>
                </a:cubicBezTo>
                <a:cubicBezTo>
                  <a:pt x="476250" y="152400"/>
                  <a:pt x="307975" y="228600"/>
                  <a:pt x="228600" y="228600"/>
                </a:cubicBezTo>
                <a:cubicBezTo>
                  <a:pt x="149225" y="228600"/>
                  <a:pt x="0" y="152400"/>
                  <a:pt x="0" y="114300"/>
                </a:cubicBezTo>
                <a:cubicBezTo>
                  <a:pt x="0" y="76200"/>
                  <a:pt x="149225" y="0"/>
                  <a:pt x="228600" y="0"/>
                </a:cubicBezTo>
                <a:close/>
              </a:path>
            </a:pathLst>
          </a:cu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5" name="Picture 14" descr="wave.png"/>
          <p:cNvPicPr>
            <a:picLocks noChangeAspect="1"/>
          </p:cNvPicPr>
          <p:nvPr/>
        </p:nvPicPr>
        <p:blipFill>
          <a:blip r:embed="rId3" cstate="print"/>
          <a:srcRect t="2647"/>
          <a:stretch>
            <a:fillRect/>
          </a:stretch>
        </p:blipFill>
        <p:spPr>
          <a:xfrm>
            <a:off x="0" y="5166158"/>
            <a:ext cx="9144000" cy="1679142"/>
          </a:xfrm>
          <a:prstGeom prst="rect">
            <a:avLst/>
          </a:prstGeom>
        </p:spPr>
      </p:pic>
      <p:sp>
        <p:nvSpPr>
          <p:cNvPr id="16" name="Title 1"/>
          <p:cNvSpPr txBox="1">
            <a:spLocks/>
          </p:cNvSpPr>
          <p:nvPr/>
        </p:nvSpPr>
        <p:spPr bwMode="auto">
          <a:xfrm>
            <a:off x="377856" y="5866841"/>
            <a:ext cx="6097975" cy="817888"/>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800" b="1" noProof="0" dirty="0" smtClean="0">
                <a:solidFill>
                  <a:schemeClr val="accent1">
                    <a:lumMod val="20000"/>
                    <a:lumOff val="80000"/>
                  </a:schemeClr>
                </a:solidFill>
                <a:latin typeface="+mj-lt"/>
                <a:ea typeface="+mj-ea"/>
                <a:cs typeface="+mj-cs"/>
              </a:rPr>
              <a:t>Distributed Tree</a:t>
            </a:r>
            <a:endParaRPr kumimoji="0" lang="en-US" sz="2800" b="1" i="0" u="none" strike="noStrike" kern="1200" cap="none" spc="0" normalizeH="0" baseline="0" noProof="0" dirty="0">
              <a:ln>
                <a:noFill/>
              </a:ln>
              <a:solidFill>
                <a:schemeClr val="accent1">
                  <a:lumMod val="20000"/>
                  <a:lumOff val="80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059" name="Content Placeholder 3" descr="Inheritance1.png"/>
          <p:cNvPicPr>
            <a:picLocks noGrp="1" noChangeAspect="1"/>
          </p:cNvPicPr>
          <p:nvPr>
            <p:ph idx="1"/>
          </p:nvPr>
        </p:nvPicPr>
        <p:blipFill>
          <a:blip r:embed="rId2" cstate="print"/>
          <a:srcRect/>
          <a:stretch>
            <a:fillRect/>
          </a:stretch>
        </p:blipFill>
        <p:spPr>
          <a:xfrm>
            <a:off x="241300" y="0"/>
            <a:ext cx="8686800" cy="3822700"/>
          </a:xfrm>
        </p:spPr>
      </p:pic>
      <p:sp>
        <p:nvSpPr>
          <p:cNvPr id="45060" name="TextBox 4"/>
          <p:cNvSpPr txBox="1">
            <a:spLocks noChangeArrowheads="1"/>
          </p:cNvSpPr>
          <p:nvPr/>
        </p:nvSpPr>
        <p:spPr bwMode="auto">
          <a:xfrm>
            <a:off x="3214688" y="296862"/>
            <a:ext cx="5319712" cy="646331"/>
          </a:xfrm>
          <a:prstGeom prst="rect">
            <a:avLst/>
          </a:prstGeom>
          <a:noFill/>
          <a:ln w="9525">
            <a:noFill/>
            <a:miter lim="800000"/>
            <a:headEnd/>
            <a:tailEnd/>
          </a:ln>
        </p:spPr>
        <p:txBody>
          <a:bodyPr>
            <a:spAutoFit/>
          </a:bodyPr>
          <a:lstStyle/>
          <a:p>
            <a:r>
              <a:rPr lang="en-US" dirty="0">
                <a:latin typeface="Calibri" pitchFamily="34" charset="0"/>
              </a:rPr>
              <a:t>Root node creates next generation of level 1 </a:t>
            </a:r>
            <a:r>
              <a:rPr lang="en-US" dirty="0" smtClean="0">
                <a:latin typeface="Calibri" pitchFamily="34" charset="0"/>
              </a:rPr>
              <a:t>nodes</a:t>
            </a:r>
          </a:p>
          <a:p>
            <a:r>
              <a:rPr lang="en-US" dirty="0" smtClean="0">
                <a:latin typeface="Calibri" pitchFamily="34" charset="0"/>
              </a:rPr>
              <a:t>And exchanges child info with its </a:t>
            </a:r>
            <a:r>
              <a:rPr lang="en-US" dirty="0" smtClean="0">
                <a:latin typeface="Calibri" pitchFamily="34" charset="0"/>
              </a:rPr>
              <a:t>overlap</a:t>
            </a:r>
            <a:endParaRPr lang="en-US" dirty="0" smtClean="0">
              <a:latin typeface="Calibri" pitchFamily="34" charset="0"/>
            </a:endParaRPr>
          </a:p>
        </p:txBody>
      </p:sp>
      <p:sp>
        <p:nvSpPr>
          <p:cNvPr id="45061" name="TextBox 5"/>
          <p:cNvSpPr txBox="1">
            <a:spLocks noChangeArrowheads="1"/>
          </p:cNvSpPr>
          <p:nvPr/>
        </p:nvSpPr>
        <p:spPr bwMode="auto">
          <a:xfrm>
            <a:off x="406400" y="3294062"/>
            <a:ext cx="2273300" cy="369888"/>
          </a:xfrm>
          <a:prstGeom prst="rect">
            <a:avLst/>
          </a:prstGeom>
          <a:noFill/>
          <a:ln w="9525">
            <a:noFill/>
            <a:miter lim="800000"/>
            <a:headEnd/>
            <a:tailEnd/>
          </a:ln>
        </p:spPr>
        <p:txBody>
          <a:bodyPr>
            <a:spAutoFit/>
          </a:bodyPr>
          <a:lstStyle/>
          <a:p>
            <a:pPr algn="ctr"/>
            <a:r>
              <a:rPr lang="en-US">
                <a:latin typeface="Calibri" pitchFamily="34" charset="0"/>
              </a:rPr>
              <a:t>Processor 1</a:t>
            </a:r>
          </a:p>
        </p:txBody>
      </p:sp>
      <p:sp>
        <p:nvSpPr>
          <p:cNvPr id="45062" name="TextBox 6"/>
          <p:cNvSpPr txBox="1">
            <a:spLocks noChangeArrowheads="1"/>
          </p:cNvSpPr>
          <p:nvPr/>
        </p:nvSpPr>
        <p:spPr bwMode="auto">
          <a:xfrm>
            <a:off x="3365500" y="3278187"/>
            <a:ext cx="2273300" cy="369888"/>
          </a:xfrm>
          <a:prstGeom prst="rect">
            <a:avLst/>
          </a:prstGeom>
          <a:noFill/>
          <a:ln w="9525">
            <a:noFill/>
            <a:miter lim="800000"/>
            <a:headEnd/>
            <a:tailEnd/>
          </a:ln>
        </p:spPr>
        <p:txBody>
          <a:bodyPr>
            <a:spAutoFit/>
          </a:bodyPr>
          <a:lstStyle/>
          <a:p>
            <a:pPr algn="ctr"/>
            <a:r>
              <a:rPr lang="en-US">
                <a:latin typeface="Calibri" pitchFamily="34" charset="0"/>
              </a:rPr>
              <a:t>Processor 2</a:t>
            </a:r>
          </a:p>
        </p:txBody>
      </p:sp>
      <p:sp>
        <p:nvSpPr>
          <p:cNvPr id="45063" name="TextBox 7"/>
          <p:cNvSpPr txBox="1">
            <a:spLocks noChangeArrowheads="1"/>
          </p:cNvSpPr>
          <p:nvPr/>
        </p:nvSpPr>
        <p:spPr bwMode="auto">
          <a:xfrm>
            <a:off x="6375400" y="3290887"/>
            <a:ext cx="2273300" cy="369888"/>
          </a:xfrm>
          <a:prstGeom prst="rect">
            <a:avLst/>
          </a:prstGeom>
          <a:noFill/>
          <a:ln w="9525">
            <a:noFill/>
            <a:miter lim="800000"/>
            <a:headEnd/>
            <a:tailEnd/>
          </a:ln>
        </p:spPr>
        <p:txBody>
          <a:bodyPr>
            <a:spAutoFit/>
          </a:bodyPr>
          <a:lstStyle/>
          <a:p>
            <a:pPr algn="ctr"/>
            <a:r>
              <a:rPr lang="en-US">
                <a:latin typeface="Calibri" pitchFamily="34" charset="0"/>
              </a:rPr>
              <a:t>Processor 3</a:t>
            </a:r>
          </a:p>
        </p:txBody>
      </p:sp>
      <p:sp>
        <p:nvSpPr>
          <p:cNvPr id="9" name="Freeform 8"/>
          <p:cNvSpPr/>
          <p:nvPr/>
        </p:nvSpPr>
        <p:spPr>
          <a:xfrm rot="181003">
            <a:off x="323850" y="1860550"/>
            <a:ext cx="1785938" cy="593725"/>
          </a:xfrm>
          <a:custGeom>
            <a:avLst/>
            <a:gdLst>
              <a:gd name="connsiteX0" fmla="*/ 2120747 w 2431056"/>
              <a:gd name="connsiteY0" fmla="*/ 135875 h 767509"/>
              <a:gd name="connsiteX1" fmla="*/ 1823292 w 2431056"/>
              <a:gd name="connsiteY1" fmla="*/ 58757 h 767509"/>
              <a:gd name="connsiteX2" fmla="*/ 236863 w 2431056"/>
              <a:gd name="connsiteY2" fmla="*/ 488415 h 767509"/>
              <a:gd name="connsiteX3" fmla="*/ 402116 w 2431056"/>
              <a:gd name="connsiteY3" fmla="*/ 730786 h 767509"/>
              <a:gd name="connsiteX4" fmla="*/ 2142781 w 2431056"/>
              <a:gd name="connsiteY4" fmla="*/ 268077 h 767509"/>
              <a:gd name="connsiteX5" fmla="*/ 2120747 w 2431056"/>
              <a:gd name="connsiteY5" fmla="*/ 135875 h 767509"/>
              <a:gd name="connsiteX0" fmla="*/ 2120747 w 2173995"/>
              <a:gd name="connsiteY0" fmla="*/ 135875 h 732622"/>
              <a:gd name="connsiteX1" fmla="*/ 1823292 w 2173995"/>
              <a:gd name="connsiteY1" fmla="*/ 58757 h 732622"/>
              <a:gd name="connsiteX2" fmla="*/ 236863 w 2173995"/>
              <a:gd name="connsiteY2" fmla="*/ 488415 h 732622"/>
              <a:gd name="connsiteX3" fmla="*/ 402116 w 2173995"/>
              <a:gd name="connsiteY3" fmla="*/ 730786 h 732622"/>
              <a:gd name="connsiteX4" fmla="*/ 1503802 w 2173995"/>
              <a:gd name="connsiteY4" fmla="*/ 477398 h 732622"/>
              <a:gd name="connsiteX5" fmla="*/ 2120747 w 2173995"/>
              <a:gd name="connsiteY5" fmla="*/ 135875 h 732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3995" h="732622">
                <a:moveTo>
                  <a:pt x="2120747" y="135875"/>
                </a:moveTo>
                <a:cubicBezTo>
                  <a:pt x="2173995" y="66102"/>
                  <a:pt x="2137273" y="0"/>
                  <a:pt x="1823292" y="58757"/>
                </a:cubicBezTo>
                <a:cubicBezTo>
                  <a:pt x="1509311" y="117514"/>
                  <a:pt x="473726" y="376410"/>
                  <a:pt x="236863" y="488415"/>
                </a:cubicBezTo>
                <a:cubicBezTo>
                  <a:pt x="0" y="600420"/>
                  <a:pt x="190960" y="732622"/>
                  <a:pt x="402116" y="730786"/>
                </a:cubicBezTo>
                <a:cubicBezTo>
                  <a:pt x="613272" y="728950"/>
                  <a:pt x="1215527" y="578386"/>
                  <a:pt x="1503802" y="477398"/>
                </a:cubicBezTo>
                <a:cubicBezTo>
                  <a:pt x="1792077" y="376410"/>
                  <a:pt x="2067499" y="205648"/>
                  <a:pt x="2120747" y="135875"/>
                </a:cubicBezTo>
                <a:close/>
              </a:path>
            </a:pathLst>
          </a:cu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Freeform 9"/>
          <p:cNvSpPr/>
          <p:nvPr/>
        </p:nvSpPr>
        <p:spPr>
          <a:xfrm>
            <a:off x="2716213" y="2189162"/>
            <a:ext cx="2020887" cy="584200"/>
          </a:xfrm>
          <a:custGeom>
            <a:avLst/>
            <a:gdLst>
              <a:gd name="connsiteX0" fmla="*/ 2339249 w 2471451"/>
              <a:gd name="connsiteY0" fmla="*/ 126694 h 844627"/>
              <a:gd name="connsiteX1" fmla="*/ 2129928 w 2471451"/>
              <a:gd name="connsiteY1" fmla="*/ 60593 h 844627"/>
              <a:gd name="connsiteX2" fmla="*/ 290111 w 2471451"/>
              <a:gd name="connsiteY2" fmla="*/ 490251 h 844627"/>
              <a:gd name="connsiteX3" fmla="*/ 389263 w 2471451"/>
              <a:gd name="connsiteY3" fmla="*/ 732622 h 844627"/>
              <a:gd name="connsiteX4" fmla="*/ 1766372 w 2471451"/>
              <a:gd name="connsiteY4" fmla="*/ 743639 h 844627"/>
              <a:gd name="connsiteX5" fmla="*/ 2339249 w 2471451"/>
              <a:gd name="connsiteY5" fmla="*/ 126694 h 844627"/>
              <a:gd name="connsiteX0" fmla="*/ 2251114 w 2456762"/>
              <a:gd name="connsiteY0" fmla="*/ 301127 h 774853"/>
              <a:gd name="connsiteX1" fmla="*/ 2129928 w 2456762"/>
              <a:gd name="connsiteY1" fmla="*/ 25706 h 774853"/>
              <a:gd name="connsiteX2" fmla="*/ 290111 w 2456762"/>
              <a:gd name="connsiteY2" fmla="*/ 455364 h 774853"/>
              <a:gd name="connsiteX3" fmla="*/ 389263 w 2456762"/>
              <a:gd name="connsiteY3" fmla="*/ 697735 h 774853"/>
              <a:gd name="connsiteX4" fmla="*/ 1766372 w 2456762"/>
              <a:gd name="connsiteY4" fmla="*/ 708752 h 774853"/>
              <a:gd name="connsiteX5" fmla="*/ 2251114 w 2456762"/>
              <a:gd name="connsiteY5" fmla="*/ 301127 h 774853"/>
              <a:gd name="connsiteX0" fmla="*/ 2229080 w 2302526"/>
              <a:gd name="connsiteY0" fmla="*/ 268077 h 741803"/>
              <a:gd name="connsiteX1" fmla="*/ 1975692 w 2302526"/>
              <a:gd name="connsiteY1" fmla="*/ 25706 h 741803"/>
              <a:gd name="connsiteX2" fmla="*/ 268077 w 2302526"/>
              <a:gd name="connsiteY2" fmla="*/ 422314 h 741803"/>
              <a:gd name="connsiteX3" fmla="*/ 367229 w 2302526"/>
              <a:gd name="connsiteY3" fmla="*/ 664685 h 741803"/>
              <a:gd name="connsiteX4" fmla="*/ 1744338 w 2302526"/>
              <a:gd name="connsiteY4" fmla="*/ 675702 h 741803"/>
              <a:gd name="connsiteX5" fmla="*/ 2229080 w 2302526"/>
              <a:gd name="connsiteY5" fmla="*/ 268077 h 741803"/>
              <a:gd name="connsiteX0" fmla="*/ 2247441 w 2431055"/>
              <a:gd name="connsiteY0" fmla="*/ 301127 h 774853"/>
              <a:gd name="connsiteX1" fmla="*/ 2104221 w 2431055"/>
              <a:gd name="connsiteY1" fmla="*/ 25706 h 774853"/>
              <a:gd name="connsiteX2" fmla="*/ 286438 w 2431055"/>
              <a:gd name="connsiteY2" fmla="*/ 455364 h 774853"/>
              <a:gd name="connsiteX3" fmla="*/ 385590 w 2431055"/>
              <a:gd name="connsiteY3" fmla="*/ 697735 h 774853"/>
              <a:gd name="connsiteX4" fmla="*/ 1762699 w 2431055"/>
              <a:gd name="connsiteY4" fmla="*/ 708752 h 774853"/>
              <a:gd name="connsiteX5" fmla="*/ 2247441 w 2431055"/>
              <a:gd name="connsiteY5" fmla="*/ 301127 h 774853"/>
              <a:gd name="connsiteX0" fmla="*/ 2324559 w 2443908"/>
              <a:gd name="connsiteY0" fmla="*/ 273585 h 785870"/>
              <a:gd name="connsiteX1" fmla="*/ 2104221 w 2443908"/>
              <a:gd name="connsiteY1" fmla="*/ 31214 h 785870"/>
              <a:gd name="connsiteX2" fmla="*/ 286438 w 2443908"/>
              <a:gd name="connsiteY2" fmla="*/ 460872 h 785870"/>
              <a:gd name="connsiteX3" fmla="*/ 385590 w 2443908"/>
              <a:gd name="connsiteY3" fmla="*/ 703243 h 785870"/>
              <a:gd name="connsiteX4" fmla="*/ 1762699 w 2443908"/>
              <a:gd name="connsiteY4" fmla="*/ 714260 h 785870"/>
              <a:gd name="connsiteX5" fmla="*/ 2324559 w 2443908"/>
              <a:gd name="connsiteY5" fmla="*/ 273585 h 785870"/>
              <a:gd name="connsiteX0" fmla="*/ 2313542 w 2431055"/>
              <a:gd name="connsiteY0" fmla="*/ 282766 h 795051"/>
              <a:gd name="connsiteX1" fmla="*/ 2093204 w 2431055"/>
              <a:gd name="connsiteY1" fmla="*/ 40395 h 795051"/>
              <a:gd name="connsiteX2" fmla="*/ 286438 w 2431055"/>
              <a:gd name="connsiteY2" fmla="*/ 525137 h 795051"/>
              <a:gd name="connsiteX3" fmla="*/ 374573 w 2431055"/>
              <a:gd name="connsiteY3" fmla="*/ 712424 h 795051"/>
              <a:gd name="connsiteX4" fmla="*/ 1751682 w 2431055"/>
              <a:gd name="connsiteY4" fmla="*/ 723441 h 795051"/>
              <a:gd name="connsiteX5" fmla="*/ 2313542 w 2431055"/>
              <a:gd name="connsiteY5" fmla="*/ 282766 h 795051"/>
              <a:gd name="connsiteX0" fmla="*/ 2313542 w 2431055"/>
              <a:gd name="connsiteY0" fmla="*/ 238699 h 750984"/>
              <a:gd name="connsiteX1" fmla="*/ 2093204 w 2431055"/>
              <a:gd name="connsiteY1" fmla="*/ 40395 h 750984"/>
              <a:gd name="connsiteX2" fmla="*/ 286438 w 2431055"/>
              <a:gd name="connsiteY2" fmla="*/ 481070 h 750984"/>
              <a:gd name="connsiteX3" fmla="*/ 374573 w 2431055"/>
              <a:gd name="connsiteY3" fmla="*/ 668357 h 750984"/>
              <a:gd name="connsiteX4" fmla="*/ 1751682 w 2431055"/>
              <a:gd name="connsiteY4" fmla="*/ 679374 h 750984"/>
              <a:gd name="connsiteX5" fmla="*/ 2313542 w 2431055"/>
              <a:gd name="connsiteY5" fmla="*/ 238699 h 750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1055" h="750984">
                <a:moveTo>
                  <a:pt x="2313542" y="238699"/>
                </a:moveTo>
                <a:cubicBezTo>
                  <a:pt x="2370462" y="132203"/>
                  <a:pt x="2431055" y="0"/>
                  <a:pt x="2093204" y="40395"/>
                </a:cubicBezTo>
                <a:cubicBezTo>
                  <a:pt x="1755353" y="80790"/>
                  <a:pt x="572876" y="376410"/>
                  <a:pt x="286438" y="481070"/>
                </a:cubicBezTo>
                <a:cubicBezTo>
                  <a:pt x="0" y="585730"/>
                  <a:pt x="130366" y="635306"/>
                  <a:pt x="374573" y="668357"/>
                </a:cubicBezTo>
                <a:cubicBezTo>
                  <a:pt x="618780" y="701408"/>
                  <a:pt x="1428521" y="750984"/>
                  <a:pt x="1751682" y="679374"/>
                </a:cubicBezTo>
                <a:cubicBezTo>
                  <a:pt x="2074843" y="607764"/>
                  <a:pt x="2256622" y="345195"/>
                  <a:pt x="2313542" y="238699"/>
                </a:cubicBezTo>
                <a:close/>
              </a:path>
            </a:pathLst>
          </a:custGeom>
          <a:solidFill>
            <a:srgbClr val="FF0000">
              <a:alpha val="33000"/>
            </a:srgb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Freeform 10"/>
          <p:cNvSpPr/>
          <p:nvPr/>
        </p:nvSpPr>
        <p:spPr>
          <a:xfrm>
            <a:off x="7153275" y="2138362"/>
            <a:ext cx="1558925" cy="635000"/>
          </a:xfrm>
          <a:custGeom>
            <a:avLst/>
            <a:gdLst>
              <a:gd name="connsiteX0" fmla="*/ 640815 w 1795750"/>
              <a:gd name="connsiteY0" fmla="*/ 143219 h 725277"/>
              <a:gd name="connsiteX1" fmla="*/ 1836 w 1795750"/>
              <a:gd name="connsiteY1" fmla="*/ 539827 h 725277"/>
              <a:gd name="connsiteX2" fmla="*/ 629798 w 1795750"/>
              <a:gd name="connsiteY2" fmla="*/ 661012 h 725277"/>
              <a:gd name="connsiteX3" fmla="*/ 1632333 w 1795750"/>
              <a:gd name="connsiteY3" fmla="*/ 649995 h 725277"/>
              <a:gd name="connsiteX4" fmla="*/ 1610299 w 1795750"/>
              <a:gd name="connsiteY4" fmla="*/ 209320 h 725277"/>
              <a:gd name="connsiteX5" fmla="*/ 1246742 w 1795750"/>
              <a:gd name="connsiteY5" fmla="*/ 11017 h 725277"/>
              <a:gd name="connsiteX6" fmla="*/ 640815 w 1795750"/>
              <a:gd name="connsiteY6" fmla="*/ 143219 h 72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5750" h="725277">
                <a:moveTo>
                  <a:pt x="640815" y="143219"/>
                </a:moveTo>
                <a:cubicBezTo>
                  <a:pt x="433331" y="231354"/>
                  <a:pt x="3672" y="453528"/>
                  <a:pt x="1836" y="539827"/>
                </a:cubicBezTo>
                <a:cubicBezTo>
                  <a:pt x="0" y="626126"/>
                  <a:pt x="358049" y="642651"/>
                  <a:pt x="629798" y="661012"/>
                </a:cubicBezTo>
                <a:cubicBezTo>
                  <a:pt x="901547" y="679373"/>
                  <a:pt x="1468916" y="725277"/>
                  <a:pt x="1632333" y="649995"/>
                </a:cubicBezTo>
                <a:cubicBezTo>
                  <a:pt x="1795750" y="574713"/>
                  <a:pt x="1674564" y="315816"/>
                  <a:pt x="1610299" y="209320"/>
                </a:cubicBezTo>
                <a:cubicBezTo>
                  <a:pt x="1546034" y="102824"/>
                  <a:pt x="1408323" y="22034"/>
                  <a:pt x="1246742" y="11017"/>
                </a:cubicBezTo>
                <a:cubicBezTo>
                  <a:pt x="1085161" y="0"/>
                  <a:pt x="848299" y="55084"/>
                  <a:pt x="640815" y="143219"/>
                </a:cubicBezTo>
                <a:close/>
              </a:path>
            </a:pathLst>
          </a:custGeom>
          <a:solidFill>
            <a:schemeClr val="accent3">
              <a:alpha val="33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Freeform 16"/>
          <p:cNvSpPr/>
          <p:nvPr/>
        </p:nvSpPr>
        <p:spPr>
          <a:xfrm>
            <a:off x="1441450" y="214312"/>
            <a:ext cx="476250" cy="228600"/>
          </a:xfrm>
          <a:custGeom>
            <a:avLst/>
            <a:gdLst>
              <a:gd name="connsiteX0" fmla="*/ 228600 w 476250"/>
              <a:gd name="connsiteY0" fmla="*/ 0 h 228600"/>
              <a:gd name="connsiteX1" fmla="*/ 476250 w 476250"/>
              <a:gd name="connsiteY1" fmla="*/ 114300 h 228600"/>
              <a:gd name="connsiteX2" fmla="*/ 228600 w 476250"/>
              <a:gd name="connsiteY2" fmla="*/ 228600 h 228600"/>
              <a:gd name="connsiteX3" fmla="*/ 0 w 476250"/>
              <a:gd name="connsiteY3" fmla="*/ 114300 h 228600"/>
              <a:gd name="connsiteX4" fmla="*/ 228600 w 47625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0" h="228600">
                <a:moveTo>
                  <a:pt x="228600" y="0"/>
                </a:moveTo>
                <a:cubicBezTo>
                  <a:pt x="307975" y="0"/>
                  <a:pt x="476250" y="76200"/>
                  <a:pt x="476250" y="114300"/>
                </a:cubicBezTo>
                <a:cubicBezTo>
                  <a:pt x="476250" y="152400"/>
                  <a:pt x="307975" y="228600"/>
                  <a:pt x="228600" y="228600"/>
                </a:cubicBezTo>
                <a:cubicBezTo>
                  <a:pt x="149225" y="228600"/>
                  <a:pt x="0" y="152400"/>
                  <a:pt x="0" y="114300"/>
                </a:cubicBezTo>
                <a:cubicBezTo>
                  <a:pt x="0" y="76200"/>
                  <a:pt x="149225" y="0"/>
                  <a:pt x="228600" y="0"/>
                </a:cubicBezTo>
                <a:close/>
              </a:path>
            </a:pathLst>
          </a:cu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3" name="Picture 12" descr="wave.png"/>
          <p:cNvPicPr>
            <a:picLocks noChangeAspect="1"/>
          </p:cNvPicPr>
          <p:nvPr/>
        </p:nvPicPr>
        <p:blipFill>
          <a:blip r:embed="rId3" cstate="print"/>
          <a:srcRect t="2647"/>
          <a:stretch>
            <a:fillRect/>
          </a:stretch>
        </p:blipFill>
        <p:spPr>
          <a:xfrm>
            <a:off x="0" y="5166158"/>
            <a:ext cx="9144000" cy="1679142"/>
          </a:xfrm>
          <a:prstGeom prst="rect">
            <a:avLst/>
          </a:prstGeom>
        </p:spPr>
      </p:pic>
      <p:sp>
        <p:nvSpPr>
          <p:cNvPr id="14" name="Title 1"/>
          <p:cNvSpPr txBox="1">
            <a:spLocks/>
          </p:cNvSpPr>
          <p:nvPr/>
        </p:nvSpPr>
        <p:spPr bwMode="auto">
          <a:xfrm>
            <a:off x="377856" y="5866841"/>
            <a:ext cx="6097975" cy="817888"/>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800" b="1" noProof="0" dirty="0" smtClean="0">
                <a:solidFill>
                  <a:schemeClr val="accent1">
                    <a:lumMod val="20000"/>
                    <a:lumOff val="80000"/>
                  </a:schemeClr>
                </a:solidFill>
                <a:latin typeface="+mj-lt"/>
                <a:ea typeface="+mj-ea"/>
                <a:cs typeface="+mj-cs"/>
              </a:rPr>
              <a:t>Distributed Tree</a:t>
            </a:r>
            <a:endParaRPr kumimoji="0" lang="en-US" sz="2800" b="1" i="0" u="none" strike="noStrike" kern="1200" cap="none" spc="0" normalizeH="0" baseline="0" noProof="0" dirty="0">
              <a:ln>
                <a:noFill/>
              </a:ln>
              <a:solidFill>
                <a:schemeClr val="accent1">
                  <a:lumMod val="20000"/>
                  <a:lumOff val="80000"/>
                </a:schemeClr>
              </a:solidFill>
              <a:effectLst/>
              <a:uLnTx/>
              <a:uFillTx/>
              <a:latin typeface="+mj-lt"/>
              <a:ea typeface="+mj-ea"/>
              <a:cs typeface="+mj-cs"/>
            </a:endParaRPr>
          </a:p>
        </p:txBody>
      </p:sp>
      <p:sp>
        <p:nvSpPr>
          <p:cNvPr id="15" name="Oval 14"/>
          <p:cNvSpPr/>
          <p:nvPr/>
        </p:nvSpPr>
        <p:spPr>
          <a:xfrm>
            <a:off x="1611630" y="297180"/>
            <a:ext cx="137160" cy="13716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604010" y="1981200"/>
            <a:ext cx="137160" cy="13716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154680" y="628650"/>
            <a:ext cx="4103370" cy="4229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par>
                          <p:cTn id="11" fill="hold">
                            <p:stCondLst>
                              <p:cond delay="0"/>
                            </p:stCondLst>
                            <p:childTnLst>
                              <p:par>
                                <p:cTn id="12" presetID="42" presetClass="path" presetSubtype="0" accel="50000" decel="50000" fill="hold" grpId="1" nodeType="afterEffect">
                                  <p:stCondLst>
                                    <p:cond delay="0"/>
                                  </p:stCondLst>
                                  <p:childTnLst>
                                    <p:animMotion origin="layout" path="M -5.55556E-7 -7.40741E-7 L -5.55556E-7 0.24005 " pathEditMode="relative" rAng="0" ptsTypes="AA">
                                      <p:cBhvr>
                                        <p:cTn id="13" dur="2000" fill="hold"/>
                                        <p:tgtEl>
                                          <p:spTgt spid="15"/>
                                        </p:tgtEl>
                                        <p:attrNameLst>
                                          <p:attrName>ppt_x</p:attrName>
                                          <p:attrName>ppt_y</p:attrName>
                                        </p:attrNameLst>
                                      </p:cBhvr>
                                      <p:rCtr x="0" y="120"/>
                                    </p:animMotion>
                                  </p:childTnLst>
                                </p:cTn>
                              </p:par>
                              <p:par>
                                <p:cTn id="14" presetID="42" presetClass="path" presetSubtype="0" accel="50000" decel="50000" fill="hold" grpId="1" nodeType="withEffect">
                                  <p:stCondLst>
                                    <p:cond delay="0"/>
                                  </p:stCondLst>
                                  <p:childTnLst>
                                    <p:animMotion origin="layout" path="M -5.55556E-7 2.96296E-6 L 0.00122 -0.24815 " pathEditMode="relative" rAng="0" ptsTypes="AA">
                                      <p:cBhvr>
                                        <p:cTn id="15" dur="2000" fill="hold"/>
                                        <p:tgtEl>
                                          <p:spTgt spid="19"/>
                                        </p:tgtEl>
                                        <p:attrNameLst>
                                          <p:attrName>ppt_x</p:attrName>
                                          <p:attrName>ppt_y</p:attrName>
                                        </p:attrNameLst>
                                      </p:cBhvr>
                                      <p:rCtr x="1" y="-124"/>
                                    </p:animMotion>
                                  </p:childTnLst>
                                </p:cTn>
                              </p:par>
                            </p:childTnLst>
                          </p:cTn>
                        </p:par>
                        <p:par>
                          <p:cTn id="16" fill="hold">
                            <p:stCondLst>
                              <p:cond delay="2000"/>
                            </p:stCondLst>
                            <p:childTnLst>
                              <p:par>
                                <p:cTn id="17" presetID="1" presetClass="exit" presetSubtype="0" fill="hold" grpId="2" nodeType="afterEffect">
                                  <p:stCondLst>
                                    <p:cond delay="0"/>
                                  </p:stCondLst>
                                  <p:childTnLst>
                                    <p:set>
                                      <p:cBhvr>
                                        <p:cTn id="18" dur="1" fill="hold">
                                          <p:stCondLst>
                                            <p:cond delay="0"/>
                                          </p:stCondLst>
                                        </p:cTn>
                                        <p:tgtEl>
                                          <p:spTgt spid="15"/>
                                        </p:tgtEl>
                                        <p:attrNameLst>
                                          <p:attrName>style.visibility</p:attrName>
                                        </p:attrNameLst>
                                      </p:cBhvr>
                                      <p:to>
                                        <p:strVal val="hidden"/>
                                      </p:to>
                                    </p:set>
                                  </p:childTnLst>
                                </p:cTn>
                              </p:par>
                              <p:par>
                                <p:cTn id="19" presetID="1" presetClass="exit" presetSubtype="0" fill="hold" grpId="2" nodeType="withEffect">
                                  <p:stCondLst>
                                    <p:cond delay="0"/>
                                  </p:stCondLst>
                                  <p:childTnLst>
                                    <p:set>
                                      <p:cBhvr>
                                        <p:cTn id="20"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5" grpId="2" animBg="1"/>
      <p:bldP spid="19" grpId="0" animBg="1"/>
      <p:bldP spid="19" grpId="1" animBg="1"/>
      <p:bldP spid="19" grpId="2" animBg="1"/>
      <p:bldP spid="22"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6083" name="Content Placeholder 3" descr="Inheritance1.png"/>
          <p:cNvPicPr>
            <a:picLocks noGrp="1" noChangeAspect="1"/>
          </p:cNvPicPr>
          <p:nvPr>
            <p:ph idx="1"/>
          </p:nvPr>
        </p:nvPicPr>
        <p:blipFill>
          <a:blip r:embed="rId2" cstate="print"/>
          <a:srcRect/>
          <a:stretch>
            <a:fillRect/>
          </a:stretch>
        </p:blipFill>
        <p:spPr>
          <a:xfrm>
            <a:off x="241300" y="0"/>
            <a:ext cx="8686800" cy="3822700"/>
          </a:xfrm>
        </p:spPr>
      </p:pic>
      <p:sp>
        <p:nvSpPr>
          <p:cNvPr id="46084" name="TextBox 4"/>
          <p:cNvSpPr txBox="1">
            <a:spLocks noChangeArrowheads="1"/>
          </p:cNvSpPr>
          <p:nvPr/>
        </p:nvSpPr>
        <p:spPr bwMode="auto">
          <a:xfrm>
            <a:off x="3214688" y="296862"/>
            <a:ext cx="5561012" cy="923330"/>
          </a:xfrm>
          <a:prstGeom prst="rect">
            <a:avLst/>
          </a:prstGeom>
          <a:noFill/>
          <a:ln w="9525">
            <a:noFill/>
            <a:miter lim="800000"/>
            <a:headEnd/>
            <a:tailEnd/>
          </a:ln>
        </p:spPr>
        <p:txBody>
          <a:bodyPr>
            <a:spAutoFit/>
          </a:bodyPr>
          <a:lstStyle/>
          <a:p>
            <a:r>
              <a:rPr lang="en-US" dirty="0">
                <a:latin typeface="Calibri" pitchFamily="34" charset="0"/>
              </a:rPr>
              <a:t>Root node creates next generation of level 1 </a:t>
            </a:r>
            <a:r>
              <a:rPr lang="en-US" dirty="0" smtClean="0">
                <a:latin typeface="Calibri" pitchFamily="34" charset="0"/>
              </a:rPr>
              <a:t>nodes</a:t>
            </a:r>
          </a:p>
          <a:p>
            <a:r>
              <a:rPr lang="en-US" dirty="0" smtClean="0">
                <a:latin typeface="Calibri" pitchFamily="34" charset="0"/>
              </a:rPr>
              <a:t>And exchanges child info with its </a:t>
            </a:r>
            <a:r>
              <a:rPr lang="en-US" dirty="0" smtClean="0">
                <a:latin typeface="Calibri" pitchFamily="34" charset="0"/>
              </a:rPr>
              <a:t>overlap</a:t>
            </a:r>
            <a:endParaRPr lang="en-US" dirty="0">
              <a:latin typeface="Calibri" pitchFamily="34" charset="0"/>
            </a:endParaRPr>
          </a:p>
          <a:p>
            <a:r>
              <a:rPr lang="en-US" dirty="0">
                <a:latin typeface="Calibri" pitchFamily="34" charset="0"/>
              </a:rPr>
              <a:t>It next identifies overlaps between new and old children</a:t>
            </a:r>
          </a:p>
        </p:txBody>
      </p:sp>
      <p:sp>
        <p:nvSpPr>
          <p:cNvPr id="46085" name="TextBox 5"/>
          <p:cNvSpPr txBox="1">
            <a:spLocks noChangeArrowheads="1"/>
          </p:cNvSpPr>
          <p:nvPr/>
        </p:nvSpPr>
        <p:spPr bwMode="auto">
          <a:xfrm>
            <a:off x="406400" y="3294062"/>
            <a:ext cx="2273300" cy="369888"/>
          </a:xfrm>
          <a:prstGeom prst="rect">
            <a:avLst/>
          </a:prstGeom>
          <a:noFill/>
          <a:ln w="9525">
            <a:noFill/>
            <a:miter lim="800000"/>
            <a:headEnd/>
            <a:tailEnd/>
          </a:ln>
        </p:spPr>
        <p:txBody>
          <a:bodyPr>
            <a:spAutoFit/>
          </a:bodyPr>
          <a:lstStyle/>
          <a:p>
            <a:pPr algn="ctr"/>
            <a:r>
              <a:rPr lang="en-US">
                <a:latin typeface="Calibri" pitchFamily="34" charset="0"/>
              </a:rPr>
              <a:t>Processor 1</a:t>
            </a:r>
          </a:p>
        </p:txBody>
      </p:sp>
      <p:sp>
        <p:nvSpPr>
          <p:cNvPr id="46086" name="TextBox 6"/>
          <p:cNvSpPr txBox="1">
            <a:spLocks noChangeArrowheads="1"/>
          </p:cNvSpPr>
          <p:nvPr/>
        </p:nvSpPr>
        <p:spPr bwMode="auto">
          <a:xfrm>
            <a:off x="3365500" y="3278187"/>
            <a:ext cx="2273300" cy="369888"/>
          </a:xfrm>
          <a:prstGeom prst="rect">
            <a:avLst/>
          </a:prstGeom>
          <a:noFill/>
          <a:ln w="9525">
            <a:noFill/>
            <a:miter lim="800000"/>
            <a:headEnd/>
            <a:tailEnd/>
          </a:ln>
        </p:spPr>
        <p:txBody>
          <a:bodyPr>
            <a:spAutoFit/>
          </a:bodyPr>
          <a:lstStyle/>
          <a:p>
            <a:pPr algn="ctr"/>
            <a:r>
              <a:rPr lang="en-US">
                <a:latin typeface="Calibri" pitchFamily="34" charset="0"/>
              </a:rPr>
              <a:t>Processor 2</a:t>
            </a:r>
          </a:p>
        </p:txBody>
      </p:sp>
      <p:sp>
        <p:nvSpPr>
          <p:cNvPr id="46087" name="TextBox 7"/>
          <p:cNvSpPr txBox="1">
            <a:spLocks noChangeArrowheads="1"/>
          </p:cNvSpPr>
          <p:nvPr/>
        </p:nvSpPr>
        <p:spPr bwMode="auto">
          <a:xfrm>
            <a:off x="6375400" y="3290887"/>
            <a:ext cx="2273300" cy="369888"/>
          </a:xfrm>
          <a:prstGeom prst="rect">
            <a:avLst/>
          </a:prstGeom>
          <a:noFill/>
          <a:ln w="9525">
            <a:noFill/>
            <a:miter lim="800000"/>
            <a:headEnd/>
            <a:tailEnd/>
          </a:ln>
        </p:spPr>
        <p:txBody>
          <a:bodyPr>
            <a:spAutoFit/>
          </a:bodyPr>
          <a:lstStyle/>
          <a:p>
            <a:pPr algn="ctr"/>
            <a:r>
              <a:rPr lang="en-US">
                <a:latin typeface="Calibri" pitchFamily="34" charset="0"/>
              </a:rPr>
              <a:t>Processor 3</a:t>
            </a:r>
          </a:p>
        </p:txBody>
      </p:sp>
      <p:sp>
        <p:nvSpPr>
          <p:cNvPr id="9" name="Freeform 8"/>
          <p:cNvSpPr/>
          <p:nvPr/>
        </p:nvSpPr>
        <p:spPr>
          <a:xfrm rot="181003">
            <a:off x="323850" y="1860550"/>
            <a:ext cx="1785938" cy="593725"/>
          </a:xfrm>
          <a:custGeom>
            <a:avLst/>
            <a:gdLst>
              <a:gd name="connsiteX0" fmla="*/ 2120747 w 2431056"/>
              <a:gd name="connsiteY0" fmla="*/ 135875 h 767509"/>
              <a:gd name="connsiteX1" fmla="*/ 1823292 w 2431056"/>
              <a:gd name="connsiteY1" fmla="*/ 58757 h 767509"/>
              <a:gd name="connsiteX2" fmla="*/ 236863 w 2431056"/>
              <a:gd name="connsiteY2" fmla="*/ 488415 h 767509"/>
              <a:gd name="connsiteX3" fmla="*/ 402116 w 2431056"/>
              <a:gd name="connsiteY3" fmla="*/ 730786 h 767509"/>
              <a:gd name="connsiteX4" fmla="*/ 2142781 w 2431056"/>
              <a:gd name="connsiteY4" fmla="*/ 268077 h 767509"/>
              <a:gd name="connsiteX5" fmla="*/ 2120747 w 2431056"/>
              <a:gd name="connsiteY5" fmla="*/ 135875 h 767509"/>
              <a:gd name="connsiteX0" fmla="*/ 2120747 w 2173995"/>
              <a:gd name="connsiteY0" fmla="*/ 135875 h 732622"/>
              <a:gd name="connsiteX1" fmla="*/ 1823292 w 2173995"/>
              <a:gd name="connsiteY1" fmla="*/ 58757 h 732622"/>
              <a:gd name="connsiteX2" fmla="*/ 236863 w 2173995"/>
              <a:gd name="connsiteY2" fmla="*/ 488415 h 732622"/>
              <a:gd name="connsiteX3" fmla="*/ 402116 w 2173995"/>
              <a:gd name="connsiteY3" fmla="*/ 730786 h 732622"/>
              <a:gd name="connsiteX4" fmla="*/ 1503802 w 2173995"/>
              <a:gd name="connsiteY4" fmla="*/ 477398 h 732622"/>
              <a:gd name="connsiteX5" fmla="*/ 2120747 w 2173995"/>
              <a:gd name="connsiteY5" fmla="*/ 135875 h 732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3995" h="732622">
                <a:moveTo>
                  <a:pt x="2120747" y="135875"/>
                </a:moveTo>
                <a:cubicBezTo>
                  <a:pt x="2173995" y="66102"/>
                  <a:pt x="2137273" y="0"/>
                  <a:pt x="1823292" y="58757"/>
                </a:cubicBezTo>
                <a:cubicBezTo>
                  <a:pt x="1509311" y="117514"/>
                  <a:pt x="473726" y="376410"/>
                  <a:pt x="236863" y="488415"/>
                </a:cubicBezTo>
                <a:cubicBezTo>
                  <a:pt x="0" y="600420"/>
                  <a:pt x="190960" y="732622"/>
                  <a:pt x="402116" y="730786"/>
                </a:cubicBezTo>
                <a:cubicBezTo>
                  <a:pt x="613272" y="728950"/>
                  <a:pt x="1215527" y="578386"/>
                  <a:pt x="1503802" y="477398"/>
                </a:cubicBezTo>
                <a:cubicBezTo>
                  <a:pt x="1792077" y="376410"/>
                  <a:pt x="2067499" y="205648"/>
                  <a:pt x="2120747" y="135875"/>
                </a:cubicBezTo>
                <a:close/>
              </a:path>
            </a:pathLst>
          </a:cu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Freeform 9"/>
          <p:cNvSpPr/>
          <p:nvPr/>
        </p:nvSpPr>
        <p:spPr>
          <a:xfrm>
            <a:off x="2716213" y="2189162"/>
            <a:ext cx="2020887" cy="584200"/>
          </a:xfrm>
          <a:custGeom>
            <a:avLst/>
            <a:gdLst>
              <a:gd name="connsiteX0" fmla="*/ 2339249 w 2471451"/>
              <a:gd name="connsiteY0" fmla="*/ 126694 h 844627"/>
              <a:gd name="connsiteX1" fmla="*/ 2129928 w 2471451"/>
              <a:gd name="connsiteY1" fmla="*/ 60593 h 844627"/>
              <a:gd name="connsiteX2" fmla="*/ 290111 w 2471451"/>
              <a:gd name="connsiteY2" fmla="*/ 490251 h 844627"/>
              <a:gd name="connsiteX3" fmla="*/ 389263 w 2471451"/>
              <a:gd name="connsiteY3" fmla="*/ 732622 h 844627"/>
              <a:gd name="connsiteX4" fmla="*/ 1766372 w 2471451"/>
              <a:gd name="connsiteY4" fmla="*/ 743639 h 844627"/>
              <a:gd name="connsiteX5" fmla="*/ 2339249 w 2471451"/>
              <a:gd name="connsiteY5" fmla="*/ 126694 h 844627"/>
              <a:gd name="connsiteX0" fmla="*/ 2251114 w 2456762"/>
              <a:gd name="connsiteY0" fmla="*/ 301127 h 774853"/>
              <a:gd name="connsiteX1" fmla="*/ 2129928 w 2456762"/>
              <a:gd name="connsiteY1" fmla="*/ 25706 h 774853"/>
              <a:gd name="connsiteX2" fmla="*/ 290111 w 2456762"/>
              <a:gd name="connsiteY2" fmla="*/ 455364 h 774853"/>
              <a:gd name="connsiteX3" fmla="*/ 389263 w 2456762"/>
              <a:gd name="connsiteY3" fmla="*/ 697735 h 774853"/>
              <a:gd name="connsiteX4" fmla="*/ 1766372 w 2456762"/>
              <a:gd name="connsiteY4" fmla="*/ 708752 h 774853"/>
              <a:gd name="connsiteX5" fmla="*/ 2251114 w 2456762"/>
              <a:gd name="connsiteY5" fmla="*/ 301127 h 774853"/>
              <a:gd name="connsiteX0" fmla="*/ 2229080 w 2302526"/>
              <a:gd name="connsiteY0" fmla="*/ 268077 h 741803"/>
              <a:gd name="connsiteX1" fmla="*/ 1975692 w 2302526"/>
              <a:gd name="connsiteY1" fmla="*/ 25706 h 741803"/>
              <a:gd name="connsiteX2" fmla="*/ 268077 w 2302526"/>
              <a:gd name="connsiteY2" fmla="*/ 422314 h 741803"/>
              <a:gd name="connsiteX3" fmla="*/ 367229 w 2302526"/>
              <a:gd name="connsiteY3" fmla="*/ 664685 h 741803"/>
              <a:gd name="connsiteX4" fmla="*/ 1744338 w 2302526"/>
              <a:gd name="connsiteY4" fmla="*/ 675702 h 741803"/>
              <a:gd name="connsiteX5" fmla="*/ 2229080 w 2302526"/>
              <a:gd name="connsiteY5" fmla="*/ 268077 h 741803"/>
              <a:gd name="connsiteX0" fmla="*/ 2247441 w 2431055"/>
              <a:gd name="connsiteY0" fmla="*/ 301127 h 774853"/>
              <a:gd name="connsiteX1" fmla="*/ 2104221 w 2431055"/>
              <a:gd name="connsiteY1" fmla="*/ 25706 h 774853"/>
              <a:gd name="connsiteX2" fmla="*/ 286438 w 2431055"/>
              <a:gd name="connsiteY2" fmla="*/ 455364 h 774853"/>
              <a:gd name="connsiteX3" fmla="*/ 385590 w 2431055"/>
              <a:gd name="connsiteY3" fmla="*/ 697735 h 774853"/>
              <a:gd name="connsiteX4" fmla="*/ 1762699 w 2431055"/>
              <a:gd name="connsiteY4" fmla="*/ 708752 h 774853"/>
              <a:gd name="connsiteX5" fmla="*/ 2247441 w 2431055"/>
              <a:gd name="connsiteY5" fmla="*/ 301127 h 774853"/>
              <a:gd name="connsiteX0" fmla="*/ 2324559 w 2443908"/>
              <a:gd name="connsiteY0" fmla="*/ 273585 h 785870"/>
              <a:gd name="connsiteX1" fmla="*/ 2104221 w 2443908"/>
              <a:gd name="connsiteY1" fmla="*/ 31214 h 785870"/>
              <a:gd name="connsiteX2" fmla="*/ 286438 w 2443908"/>
              <a:gd name="connsiteY2" fmla="*/ 460872 h 785870"/>
              <a:gd name="connsiteX3" fmla="*/ 385590 w 2443908"/>
              <a:gd name="connsiteY3" fmla="*/ 703243 h 785870"/>
              <a:gd name="connsiteX4" fmla="*/ 1762699 w 2443908"/>
              <a:gd name="connsiteY4" fmla="*/ 714260 h 785870"/>
              <a:gd name="connsiteX5" fmla="*/ 2324559 w 2443908"/>
              <a:gd name="connsiteY5" fmla="*/ 273585 h 785870"/>
              <a:gd name="connsiteX0" fmla="*/ 2313542 w 2431055"/>
              <a:gd name="connsiteY0" fmla="*/ 282766 h 795051"/>
              <a:gd name="connsiteX1" fmla="*/ 2093204 w 2431055"/>
              <a:gd name="connsiteY1" fmla="*/ 40395 h 795051"/>
              <a:gd name="connsiteX2" fmla="*/ 286438 w 2431055"/>
              <a:gd name="connsiteY2" fmla="*/ 525137 h 795051"/>
              <a:gd name="connsiteX3" fmla="*/ 374573 w 2431055"/>
              <a:gd name="connsiteY3" fmla="*/ 712424 h 795051"/>
              <a:gd name="connsiteX4" fmla="*/ 1751682 w 2431055"/>
              <a:gd name="connsiteY4" fmla="*/ 723441 h 795051"/>
              <a:gd name="connsiteX5" fmla="*/ 2313542 w 2431055"/>
              <a:gd name="connsiteY5" fmla="*/ 282766 h 795051"/>
              <a:gd name="connsiteX0" fmla="*/ 2313542 w 2431055"/>
              <a:gd name="connsiteY0" fmla="*/ 238699 h 750984"/>
              <a:gd name="connsiteX1" fmla="*/ 2093204 w 2431055"/>
              <a:gd name="connsiteY1" fmla="*/ 40395 h 750984"/>
              <a:gd name="connsiteX2" fmla="*/ 286438 w 2431055"/>
              <a:gd name="connsiteY2" fmla="*/ 481070 h 750984"/>
              <a:gd name="connsiteX3" fmla="*/ 374573 w 2431055"/>
              <a:gd name="connsiteY3" fmla="*/ 668357 h 750984"/>
              <a:gd name="connsiteX4" fmla="*/ 1751682 w 2431055"/>
              <a:gd name="connsiteY4" fmla="*/ 679374 h 750984"/>
              <a:gd name="connsiteX5" fmla="*/ 2313542 w 2431055"/>
              <a:gd name="connsiteY5" fmla="*/ 238699 h 750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1055" h="750984">
                <a:moveTo>
                  <a:pt x="2313542" y="238699"/>
                </a:moveTo>
                <a:cubicBezTo>
                  <a:pt x="2370462" y="132203"/>
                  <a:pt x="2431055" y="0"/>
                  <a:pt x="2093204" y="40395"/>
                </a:cubicBezTo>
                <a:cubicBezTo>
                  <a:pt x="1755353" y="80790"/>
                  <a:pt x="572876" y="376410"/>
                  <a:pt x="286438" y="481070"/>
                </a:cubicBezTo>
                <a:cubicBezTo>
                  <a:pt x="0" y="585730"/>
                  <a:pt x="130366" y="635306"/>
                  <a:pt x="374573" y="668357"/>
                </a:cubicBezTo>
                <a:cubicBezTo>
                  <a:pt x="618780" y="701408"/>
                  <a:pt x="1428521" y="750984"/>
                  <a:pt x="1751682" y="679374"/>
                </a:cubicBezTo>
                <a:cubicBezTo>
                  <a:pt x="2074843" y="607764"/>
                  <a:pt x="2256622" y="345195"/>
                  <a:pt x="2313542" y="238699"/>
                </a:cubicBezTo>
                <a:close/>
              </a:path>
            </a:pathLst>
          </a:custGeom>
          <a:solidFill>
            <a:srgbClr val="FF0000">
              <a:alpha val="33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Freeform 10"/>
          <p:cNvSpPr/>
          <p:nvPr/>
        </p:nvSpPr>
        <p:spPr>
          <a:xfrm>
            <a:off x="7153275" y="2138362"/>
            <a:ext cx="1558925" cy="635000"/>
          </a:xfrm>
          <a:custGeom>
            <a:avLst/>
            <a:gdLst>
              <a:gd name="connsiteX0" fmla="*/ 640815 w 1795750"/>
              <a:gd name="connsiteY0" fmla="*/ 143219 h 725277"/>
              <a:gd name="connsiteX1" fmla="*/ 1836 w 1795750"/>
              <a:gd name="connsiteY1" fmla="*/ 539827 h 725277"/>
              <a:gd name="connsiteX2" fmla="*/ 629798 w 1795750"/>
              <a:gd name="connsiteY2" fmla="*/ 661012 h 725277"/>
              <a:gd name="connsiteX3" fmla="*/ 1632333 w 1795750"/>
              <a:gd name="connsiteY3" fmla="*/ 649995 h 725277"/>
              <a:gd name="connsiteX4" fmla="*/ 1610299 w 1795750"/>
              <a:gd name="connsiteY4" fmla="*/ 209320 h 725277"/>
              <a:gd name="connsiteX5" fmla="*/ 1246742 w 1795750"/>
              <a:gd name="connsiteY5" fmla="*/ 11017 h 725277"/>
              <a:gd name="connsiteX6" fmla="*/ 640815 w 1795750"/>
              <a:gd name="connsiteY6" fmla="*/ 143219 h 72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5750" h="725277">
                <a:moveTo>
                  <a:pt x="640815" y="143219"/>
                </a:moveTo>
                <a:cubicBezTo>
                  <a:pt x="433331" y="231354"/>
                  <a:pt x="3672" y="453528"/>
                  <a:pt x="1836" y="539827"/>
                </a:cubicBezTo>
                <a:cubicBezTo>
                  <a:pt x="0" y="626126"/>
                  <a:pt x="358049" y="642651"/>
                  <a:pt x="629798" y="661012"/>
                </a:cubicBezTo>
                <a:cubicBezTo>
                  <a:pt x="901547" y="679373"/>
                  <a:pt x="1468916" y="725277"/>
                  <a:pt x="1632333" y="649995"/>
                </a:cubicBezTo>
                <a:cubicBezTo>
                  <a:pt x="1795750" y="574713"/>
                  <a:pt x="1674564" y="315816"/>
                  <a:pt x="1610299" y="209320"/>
                </a:cubicBezTo>
                <a:cubicBezTo>
                  <a:pt x="1546034" y="102824"/>
                  <a:pt x="1408323" y="22034"/>
                  <a:pt x="1246742" y="11017"/>
                </a:cubicBezTo>
                <a:cubicBezTo>
                  <a:pt x="1085161" y="0"/>
                  <a:pt x="848299" y="55084"/>
                  <a:pt x="640815" y="143219"/>
                </a:cubicBezTo>
                <a:close/>
              </a:path>
            </a:pathLst>
          </a:custGeom>
          <a:solidFill>
            <a:schemeClr val="accent3">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Freeform 14"/>
          <p:cNvSpPr/>
          <p:nvPr/>
        </p:nvSpPr>
        <p:spPr>
          <a:xfrm>
            <a:off x="1441450" y="214312"/>
            <a:ext cx="476250" cy="228600"/>
          </a:xfrm>
          <a:custGeom>
            <a:avLst/>
            <a:gdLst>
              <a:gd name="connsiteX0" fmla="*/ 228600 w 476250"/>
              <a:gd name="connsiteY0" fmla="*/ 0 h 228600"/>
              <a:gd name="connsiteX1" fmla="*/ 476250 w 476250"/>
              <a:gd name="connsiteY1" fmla="*/ 114300 h 228600"/>
              <a:gd name="connsiteX2" fmla="*/ 228600 w 476250"/>
              <a:gd name="connsiteY2" fmla="*/ 228600 h 228600"/>
              <a:gd name="connsiteX3" fmla="*/ 0 w 476250"/>
              <a:gd name="connsiteY3" fmla="*/ 114300 h 228600"/>
              <a:gd name="connsiteX4" fmla="*/ 228600 w 47625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0" h="228600">
                <a:moveTo>
                  <a:pt x="228600" y="0"/>
                </a:moveTo>
                <a:cubicBezTo>
                  <a:pt x="307975" y="0"/>
                  <a:pt x="476250" y="76200"/>
                  <a:pt x="476250" y="114300"/>
                </a:cubicBezTo>
                <a:cubicBezTo>
                  <a:pt x="476250" y="152400"/>
                  <a:pt x="307975" y="228600"/>
                  <a:pt x="228600" y="228600"/>
                </a:cubicBezTo>
                <a:cubicBezTo>
                  <a:pt x="149225" y="228600"/>
                  <a:pt x="0" y="152400"/>
                  <a:pt x="0" y="114300"/>
                </a:cubicBezTo>
                <a:cubicBezTo>
                  <a:pt x="0" y="76200"/>
                  <a:pt x="149225" y="0"/>
                  <a:pt x="228600" y="0"/>
                </a:cubicBezTo>
                <a:close/>
              </a:path>
            </a:pathLst>
          </a:cu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3" name="Picture 12" descr="wave.png"/>
          <p:cNvPicPr>
            <a:picLocks noChangeAspect="1"/>
          </p:cNvPicPr>
          <p:nvPr/>
        </p:nvPicPr>
        <p:blipFill>
          <a:blip r:embed="rId3" cstate="print"/>
          <a:srcRect t="2647"/>
          <a:stretch>
            <a:fillRect/>
          </a:stretch>
        </p:blipFill>
        <p:spPr>
          <a:xfrm>
            <a:off x="0" y="5166158"/>
            <a:ext cx="9144000" cy="1679142"/>
          </a:xfrm>
          <a:prstGeom prst="rect">
            <a:avLst/>
          </a:prstGeom>
        </p:spPr>
      </p:pic>
      <p:sp>
        <p:nvSpPr>
          <p:cNvPr id="14" name="Title 1"/>
          <p:cNvSpPr txBox="1">
            <a:spLocks/>
          </p:cNvSpPr>
          <p:nvPr/>
        </p:nvSpPr>
        <p:spPr bwMode="auto">
          <a:xfrm>
            <a:off x="377856" y="5866841"/>
            <a:ext cx="6097975" cy="817888"/>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800" b="1" noProof="0" dirty="0" smtClean="0">
                <a:solidFill>
                  <a:schemeClr val="accent1">
                    <a:lumMod val="20000"/>
                    <a:lumOff val="80000"/>
                  </a:schemeClr>
                </a:solidFill>
                <a:latin typeface="+mj-lt"/>
                <a:ea typeface="+mj-ea"/>
                <a:cs typeface="+mj-cs"/>
              </a:rPr>
              <a:t>Distributed Tree</a:t>
            </a:r>
            <a:endParaRPr kumimoji="0" lang="en-US" sz="2800" b="1" i="0" u="none" strike="noStrike" kern="1200" cap="none" spc="0" normalizeH="0" baseline="0" noProof="0" dirty="0">
              <a:ln>
                <a:noFill/>
              </a:ln>
              <a:solidFill>
                <a:schemeClr val="accent1">
                  <a:lumMod val="20000"/>
                  <a:lumOff val="80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7" name="Content Placeholder 2"/>
          <p:cNvSpPr>
            <a:spLocks noGrp="1"/>
          </p:cNvSpPr>
          <p:nvPr>
            <p:ph idx="1"/>
          </p:nvPr>
        </p:nvSpPr>
        <p:spPr>
          <a:xfrm>
            <a:off x="457200" y="0"/>
            <a:ext cx="8229600" cy="4525963"/>
          </a:xfrm>
        </p:spPr>
        <p:txBody>
          <a:bodyPr/>
          <a:lstStyle/>
          <a:p>
            <a:pPr marL="571500" indent="-571500" eaLnBrk="1" hangingPunct="1">
              <a:buFont typeface="Calibri" pitchFamily="34" charset="0"/>
              <a:buAutoNum type="romanUcPeriod"/>
            </a:pPr>
            <a:r>
              <a:rPr lang="en-US" b="1" dirty="0" smtClean="0"/>
              <a:t>Motivation</a:t>
            </a:r>
          </a:p>
          <a:p>
            <a:pPr marL="571500" indent="-571500" eaLnBrk="1" hangingPunct="1">
              <a:buFont typeface="Calibri" pitchFamily="34" charset="0"/>
              <a:buAutoNum type="romanUcPeriod"/>
            </a:pPr>
            <a:r>
              <a:rPr lang="en-US" dirty="0" smtClean="0"/>
              <a:t>Distributed tree</a:t>
            </a:r>
          </a:p>
          <a:p>
            <a:pPr marL="571500" indent="-571500" eaLnBrk="1" hangingPunct="1">
              <a:buFont typeface="Calibri" pitchFamily="34" charset="0"/>
              <a:buAutoNum type="romanUcPeriod"/>
            </a:pPr>
            <a:r>
              <a:rPr lang="en-US" dirty="0" smtClean="0"/>
              <a:t>Level threading</a:t>
            </a:r>
          </a:p>
          <a:p>
            <a:pPr marL="571500" indent="-571500" eaLnBrk="1" hangingPunct="1">
              <a:buFont typeface="Calibri" pitchFamily="34" charset="0"/>
              <a:buAutoNum type="romanUcPeriod"/>
            </a:pPr>
            <a:r>
              <a:rPr lang="en-US" dirty="0" smtClean="0"/>
              <a:t>Dynamic load balancing</a:t>
            </a:r>
          </a:p>
          <a:p>
            <a:pPr marL="571500" indent="-571500" eaLnBrk="1" hangingPunct="1">
              <a:buFont typeface="Calibri" pitchFamily="34" charset="0"/>
              <a:buAutoNum type="romanUcPeriod"/>
            </a:pPr>
            <a:r>
              <a:rPr lang="en-US" dirty="0" smtClean="0"/>
              <a:t>Sweep Method for </a:t>
            </a:r>
            <a:r>
              <a:rPr lang="en-US" dirty="0" err="1" smtClean="0"/>
              <a:t>Unsplit</a:t>
            </a:r>
            <a:r>
              <a:rPr lang="en-US" dirty="0" smtClean="0"/>
              <a:t> Stencils</a:t>
            </a:r>
          </a:p>
          <a:p>
            <a:pPr marL="571500" indent="-571500" eaLnBrk="1" hangingPunct="1">
              <a:buFont typeface="Calibri" pitchFamily="34" charset="0"/>
              <a:buAutoNum type="romanUcPeriod"/>
            </a:pPr>
            <a:r>
              <a:rPr lang="en-US" dirty="0" smtClean="0"/>
              <a:t>Results &amp; Conclusions</a:t>
            </a:r>
          </a:p>
        </p:txBody>
      </p:sp>
      <p:pic>
        <p:nvPicPr>
          <p:cNvPr id="5" name="Picture 4" descr="wave.png"/>
          <p:cNvPicPr>
            <a:picLocks noChangeAspect="1"/>
          </p:cNvPicPr>
          <p:nvPr/>
        </p:nvPicPr>
        <p:blipFill>
          <a:blip r:embed="rId3" cstate="print"/>
          <a:srcRect t="2647"/>
          <a:stretch>
            <a:fillRect/>
          </a:stretch>
        </p:blipFill>
        <p:spPr>
          <a:xfrm>
            <a:off x="0" y="5166158"/>
            <a:ext cx="9144000" cy="1679142"/>
          </a:xfrm>
          <a:prstGeom prst="rect">
            <a:avLst/>
          </a:prstGeom>
        </p:spPr>
      </p:pic>
      <p:sp>
        <p:nvSpPr>
          <p:cNvPr id="2" name="Title 1"/>
          <p:cNvSpPr>
            <a:spLocks noGrp="1"/>
          </p:cNvSpPr>
          <p:nvPr>
            <p:ph type="title"/>
          </p:nvPr>
        </p:nvSpPr>
        <p:spPr>
          <a:xfrm>
            <a:off x="377856" y="5866841"/>
            <a:ext cx="6097975" cy="817888"/>
          </a:xfrm>
        </p:spPr>
        <p:txBody>
          <a:bodyPr rtlCol="0"/>
          <a:lstStyle/>
          <a:p>
            <a:pPr eaLnBrk="1" fontAlgn="auto" hangingPunct="1">
              <a:spcAft>
                <a:spcPts val="0"/>
              </a:spcAft>
              <a:defRPr/>
            </a:pPr>
            <a:r>
              <a:rPr lang="en-US" dirty="0" smtClean="0"/>
              <a:t>Outline</a:t>
            </a:r>
            <a:endParaRPr lang="en-US"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7107" name="Content Placeholder 3" descr="Inheritance1.png"/>
          <p:cNvPicPr>
            <a:picLocks noGrp="1" noChangeAspect="1"/>
          </p:cNvPicPr>
          <p:nvPr>
            <p:ph idx="1"/>
          </p:nvPr>
        </p:nvPicPr>
        <p:blipFill>
          <a:blip r:embed="rId3" cstate="print"/>
          <a:srcRect/>
          <a:stretch>
            <a:fillRect/>
          </a:stretch>
        </p:blipFill>
        <p:spPr>
          <a:xfrm>
            <a:off x="241300" y="0"/>
            <a:ext cx="8686800" cy="3822700"/>
          </a:xfrm>
        </p:spPr>
      </p:pic>
      <p:sp>
        <p:nvSpPr>
          <p:cNvPr id="47108" name="TextBox 4"/>
          <p:cNvSpPr txBox="1">
            <a:spLocks noChangeArrowheads="1"/>
          </p:cNvSpPr>
          <p:nvPr/>
        </p:nvSpPr>
        <p:spPr bwMode="auto">
          <a:xfrm>
            <a:off x="3214688" y="296862"/>
            <a:ext cx="5561012" cy="1200329"/>
          </a:xfrm>
          <a:prstGeom prst="rect">
            <a:avLst/>
          </a:prstGeom>
          <a:noFill/>
          <a:ln w="9525">
            <a:noFill/>
            <a:miter lim="800000"/>
            <a:headEnd/>
            <a:tailEnd/>
          </a:ln>
        </p:spPr>
        <p:txBody>
          <a:bodyPr>
            <a:spAutoFit/>
          </a:bodyPr>
          <a:lstStyle/>
          <a:p>
            <a:r>
              <a:rPr lang="en-US" dirty="0">
                <a:latin typeface="Calibri" pitchFamily="34" charset="0"/>
              </a:rPr>
              <a:t>Root node creates next generation of level 1 </a:t>
            </a:r>
            <a:r>
              <a:rPr lang="en-US" dirty="0" smtClean="0">
                <a:latin typeface="Calibri" pitchFamily="34" charset="0"/>
              </a:rPr>
              <a:t>nodes</a:t>
            </a:r>
          </a:p>
          <a:p>
            <a:r>
              <a:rPr lang="en-US" dirty="0" smtClean="0">
                <a:latin typeface="Calibri" pitchFamily="34" charset="0"/>
              </a:rPr>
              <a:t>And exchanges child info with its </a:t>
            </a:r>
            <a:r>
              <a:rPr lang="en-US" dirty="0" smtClean="0">
                <a:latin typeface="Calibri" pitchFamily="34" charset="0"/>
              </a:rPr>
              <a:t>overlap</a:t>
            </a:r>
            <a:endParaRPr lang="en-US" dirty="0">
              <a:latin typeface="Calibri" pitchFamily="34" charset="0"/>
            </a:endParaRPr>
          </a:p>
          <a:p>
            <a:r>
              <a:rPr lang="en-US" dirty="0">
                <a:latin typeface="Calibri" pitchFamily="34" charset="0"/>
              </a:rPr>
              <a:t>It next identifies overlaps between new and old children</a:t>
            </a:r>
          </a:p>
          <a:p>
            <a:r>
              <a:rPr lang="en-US" dirty="0">
                <a:latin typeface="Calibri" pitchFamily="34" charset="0"/>
              </a:rPr>
              <a:t>As well as neighbors among new children</a:t>
            </a:r>
          </a:p>
        </p:txBody>
      </p:sp>
      <p:sp>
        <p:nvSpPr>
          <p:cNvPr id="47109" name="TextBox 5"/>
          <p:cNvSpPr txBox="1">
            <a:spLocks noChangeArrowheads="1"/>
          </p:cNvSpPr>
          <p:nvPr/>
        </p:nvSpPr>
        <p:spPr bwMode="auto">
          <a:xfrm>
            <a:off x="406400" y="3294062"/>
            <a:ext cx="2273300" cy="369888"/>
          </a:xfrm>
          <a:prstGeom prst="rect">
            <a:avLst/>
          </a:prstGeom>
          <a:noFill/>
          <a:ln w="9525">
            <a:noFill/>
            <a:miter lim="800000"/>
            <a:headEnd/>
            <a:tailEnd/>
          </a:ln>
        </p:spPr>
        <p:txBody>
          <a:bodyPr>
            <a:spAutoFit/>
          </a:bodyPr>
          <a:lstStyle/>
          <a:p>
            <a:pPr algn="ctr"/>
            <a:r>
              <a:rPr lang="en-US">
                <a:latin typeface="Calibri" pitchFamily="34" charset="0"/>
              </a:rPr>
              <a:t>Processor 1</a:t>
            </a:r>
          </a:p>
        </p:txBody>
      </p:sp>
      <p:sp>
        <p:nvSpPr>
          <p:cNvPr id="47110" name="TextBox 6"/>
          <p:cNvSpPr txBox="1">
            <a:spLocks noChangeArrowheads="1"/>
          </p:cNvSpPr>
          <p:nvPr/>
        </p:nvSpPr>
        <p:spPr bwMode="auto">
          <a:xfrm>
            <a:off x="3365500" y="3278187"/>
            <a:ext cx="2273300" cy="369888"/>
          </a:xfrm>
          <a:prstGeom prst="rect">
            <a:avLst/>
          </a:prstGeom>
          <a:noFill/>
          <a:ln w="9525">
            <a:noFill/>
            <a:miter lim="800000"/>
            <a:headEnd/>
            <a:tailEnd/>
          </a:ln>
        </p:spPr>
        <p:txBody>
          <a:bodyPr>
            <a:spAutoFit/>
          </a:bodyPr>
          <a:lstStyle/>
          <a:p>
            <a:pPr algn="ctr"/>
            <a:r>
              <a:rPr lang="en-US">
                <a:latin typeface="Calibri" pitchFamily="34" charset="0"/>
              </a:rPr>
              <a:t>Processor 2</a:t>
            </a:r>
          </a:p>
        </p:txBody>
      </p:sp>
      <p:sp>
        <p:nvSpPr>
          <p:cNvPr id="47111" name="TextBox 7"/>
          <p:cNvSpPr txBox="1">
            <a:spLocks noChangeArrowheads="1"/>
          </p:cNvSpPr>
          <p:nvPr/>
        </p:nvSpPr>
        <p:spPr bwMode="auto">
          <a:xfrm>
            <a:off x="6375400" y="3290887"/>
            <a:ext cx="2273300" cy="369888"/>
          </a:xfrm>
          <a:prstGeom prst="rect">
            <a:avLst/>
          </a:prstGeom>
          <a:noFill/>
          <a:ln w="9525">
            <a:noFill/>
            <a:miter lim="800000"/>
            <a:headEnd/>
            <a:tailEnd/>
          </a:ln>
        </p:spPr>
        <p:txBody>
          <a:bodyPr>
            <a:spAutoFit/>
          </a:bodyPr>
          <a:lstStyle/>
          <a:p>
            <a:pPr algn="ctr"/>
            <a:r>
              <a:rPr lang="en-US">
                <a:latin typeface="Calibri" pitchFamily="34" charset="0"/>
              </a:rPr>
              <a:t>Processor 3</a:t>
            </a:r>
          </a:p>
        </p:txBody>
      </p:sp>
      <p:sp>
        <p:nvSpPr>
          <p:cNvPr id="9" name="Freeform 8"/>
          <p:cNvSpPr/>
          <p:nvPr/>
        </p:nvSpPr>
        <p:spPr>
          <a:xfrm rot="181003">
            <a:off x="323850" y="1860550"/>
            <a:ext cx="1785938" cy="593725"/>
          </a:xfrm>
          <a:custGeom>
            <a:avLst/>
            <a:gdLst>
              <a:gd name="connsiteX0" fmla="*/ 2120747 w 2431056"/>
              <a:gd name="connsiteY0" fmla="*/ 135875 h 767509"/>
              <a:gd name="connsiteX1" fmla="*/ 1823292 w 2431056"/>
              <a:gd name="connsiteY1" fmla="*/ 58757 h 767509"/>
              <a:gd name="connsiteX2" fmla="*/ 236863 w 2431056"/>
              <a:gd name="connsiteY2" fmla="*/ 488415 h 767509"/>
              <a:gd name="connsiteX3" fmla="*/ 402116 w 2431056"/>
              <a:gd name="connsiteY3" fmla="*/ 730786 h 767509"/>
              <a:gd name="connsiteX4" fmla="*/ 2142781 w 2431056"/>
              <a:gd name="connsiteY4" fmla="*/ 268077 h 767509"/>
              <a:gd name="connsiteX5" fmla="*/ 2120747 w 2431056"/>
              <a:gd name="connsiteY5" fmla="*/ 135875 h 767509"/>
              <a:gd name="connsiteX0" fmla="*/ 2120747 w 2173995"/>
              <a:gd name="connsiteY0" fmla="*/ 135875 h 732622"/>
              <a:gd name="connsiteX1" fmla="*/ 1823292 w 2173995"/>
              <a:gd name="connsiteY1" fmla="*/ 58757 h 732622"/>
              <a:gd name="connsiteX2" fmla="*/ 236863 w 2173995"/>
              <a:gd name="connsiteY2" fmla="*/ 488415 h 732622"/>
              <a:gd name="connsiteX3" fmla="*/ 402116 w 2173995"/>
              <a:gd name="connsiteY3" fmla="*/ 730786 h 732622"/>
              <a:gd name="connsiteX4" fmla="*/ 1503802 w 2173995"/>
              <a:gd name="connsiteY4" fmla="*/ 477398 h 732622"/>
              <a:gd name="connsiteX5" fmla="*/ 2120747 w 2173995"/>
              <a:gd name="connsiteY5" fmla="*/ 135875 h 732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3995" h="732622">
                <a:moveTo>
                  <a:pt x="2120747" y="135875"/>
                </a:moveTo>
                <a:cubicBezTo>
                  <a:pt x="2173995" y="66102"/>
                  <a:pt x="2137273" y="0"/>
                  <a:pt x="1823292" y="58757"/>
                </a:cubicBezTo>
                <a:cubicBezTo>
                  <a:pt x="1509311" y="117514"/>
                  <a:pt x="473726" y="376410"/>
                  <a:pt x="236863" y="488415"/>
                </a:cubicBezTo>
                <a:cubicBezTo>
                  <a:pt x="0" y="600420"/>
                  <a:pt x="190960" y="732622"/>
                  <a:pt x="402116" y="730786"/>
                </a:cubicBezTo>
                <a:cubicBezTo>
                  <a:pt x="613272" y="728950"/>
                  <a:pt x="1215527" y="578386"/>
                  <a:pt x="1503802" y="477398"/>
                </a:cubicBezTo>
                <a:cubicBezTo>
                  <a:pt x="1792077" y="376410"/>
                  <a:pt x="2067499" y="205648"/>
                  <a:pt x="2120747" y="135875"/>
                </a:cubicBezTo>
                <a:close/>
              </a:path>
            </a:pathLst>
          </a:cu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Freeform 9"/>
          <p:cNvSpPr/>
          <p:nvPr/>
        </p:nvSpPr>
        <p:spPr>
          <a:xfrm>
            <a:off x="2716213" y="2189162"/>
            <a:ext cx="2020887" cy="584200"/>
          </a:xfrm>
          <a:custGeom>
            <a:avLst/>
            <a:gdLst>
              <a:gd name="connsiteX0" fmla="*/ 2339249 w 2471451"/>
              <a:gd name="connsiteY0" fmla="*/ 126694 h 844627"/>
              <a:gd name="connsiteX1" fmla="*/ 2129928 w 2471451"/>
              <a:gd name="connsiteY1" fmla="*/ 60593 h 844627"/>
              <a:gd name="connsiteX2" fmla="*/ 290111 w 2471451"/>
              <a:gd name="connsiteY2" fmla="*/ 490251 h 844627"/>
              <a:gd name="connsiteX3" fmla="*/ 389263 w 2471451"/>
              <a:gd name="connsiteY3" fmla="*/ 732622 h 844627"/>
              <a:gd name="connsiteX4" fmla="*/ 1766372 w 2471451"/>
              <a:gd name="connsiteY4" fmla="*/ 743639 h 844627"/>
              <a:gd name="connsiteX5" fmla="*/ 2339249 w 2471451"/>
              <a:gd name="connsiteY5" fmla="*/ 126694 h 844627"/>
              <a:gd name="connsiteX0" fmla="*/ 2251114 w 2456762"/>
              <a:gd name="connsiteY0" fmla="*/ 301127 h 774853"/>
              <a:gd name="connsiteX1" fmla="*/ 2129928 w 2456762"/>
              <a:gd name="connsiteY1" fmla="*/ 25706 h 774853"/>
              <a:gd name="connsiteX2" fmla="*/ 290111 w 2456762"/>
              <a:gd name="connsiteY2" fmla="*/ 455364 h 774853"/>
              <a:gd name="connsiteX3" fmla="*/ 389263 w 2456762"/>
              <a:gd name="connsiteY3" fmla="*/ 697735 h 774853"/>
              <a:gd name="connsiteX4" fmla="*/ 1766372 w 2456762"/>
              <a:gd name="connsiteY4" fmla="*/ 708752 h 774853"/>
              <a:gd name="connsiteX5" fmla="*/ 2251114 w 2456762"/>
              <a:gd name="connsiteY5" fmla="*/ 301127 h 774853"/>
              <a:gd name="connsiteX0" fmla="*/ 2229080 w 2302526"/>
              <a:gd name="connsiteY0" fmla="*/ 268077 h 741803"/>
              <a:gd name="connsiteX1" fmla="*/ 1975692 w 2302526"/>
              <a:gd name="connsiteY1" fmla="*/ 25706 h 741803"/>
              <a:gd name="connsiteX2" fmla="*/ 268077 w 2302526"/>
              <a:gd name="connsiteY2" fmla="*/ 422314 h 741803"/>
              <a:gd name="connsiteX3" fmla="*/ 367229 w 2302526"/>
              <a:gd name="connsiteY3" fmla="*/ 664685 h 741803"/>
              <a:gd name="connsiteX4" fmla="*/ 1744338 w 2302526"/>
              <a:gd name="connsiteY4" fmla="*/ 675702 h 741803"/>
              <a:gd name="connsiteX5" fmla="*/ 2229080 w 2302526"/>
              <a:gd name="connsiteY5" fmla="*/ 268077 h 741803"/>
              <a:gd name="connsiteX0" fmla="*/ 2247441 w 2431055"/>
              <a:gd name="connsiteY0" fmla="*/ 301127 h 774853"/>
              <a:gd name="connsiteX1" fmla="*/ 2104221 w 2431055"/>
              <a:gd name="connsiteY1" fmla="*/ 25706 h 774853"/>
              <a:gd name="connsiteX2" fmla="*/ 286438 w 2431055"/>
              <a:gd name="connsiteY2" fmla="*/ 455364 h 774853"/>
              <a:gd name="connsiteX3" fmla="*/ 385590 w 2431055"/>
              <a:gd name="connsiteY3" fmla="*/ 697735 h 774853"/>
              <a:gd name="connsiteX4" fmla="*/ 1762699 w 2431055"/>
              <a:gd name="connsiteY4" fmla="*/ 708752 h 774853"/>
              <a:gd name="connsiteX5" fmla="*/ 2247441 w 2431055"/>
              <a:gd name="connsiteY5" fmla="*/ 301127 h 774853"/>
              <a:gd name="connsiteX0" fmla="*/ 2324559 w 2443908"/>
              <a:gd name="connsiteY0" fmla="*/ 273585 h 785870"/>
              <a:gd name="connsiteX1" fmla="*/ 2104221 w 2443908"/>
              <a:gd name="connsiteY1" fmla="*/ 31214 h 785870"/>
              <a:gd name="connsiteX2" fmla="*/ 286438 w 2443908"/>
              <a:gd name="connsiteY2" fmla="*/ 460872 h 785870"/>
              <a:gd name="connsiteX3" fmla="*/ 385590 w 2443908"/>
              <a:gd name="connsiteY3" fmla="*/ 703243 h 785870"/>
              <a:gd name="connsiteX4" fmla="*/ 1762699 w 2443908"/>
              <a:gd name="connsiteY4" fmla="*/ 714260 h 785870"/>
              <a:gd name="connsiteX5" fmla="*/ 2324559 w 2443908"/>
              <a:gd name="connsiteY5" fmla="*/ 273585 h 785870"/>
              <a:gd name="connsiteX0" fmla="*/ 2313542 w 2431055"/>
              <a:gd name="connsiteY0" fmla="*/ 282766 h 795051"/>
              <a:gd name="connsiteX1" fmla="*/ 2093204 w 2431055"/>
              <a:gd name="connsiteY1" fmla="*/ 40395 h 795051"/>
              <a:gd name="connsiteX2" fmla="*/ 286438 w 2431055"/>
              <a:gd name="connsiteY2" fmla="*/ 525137 h 795051"/>
              <a:gd name="connsiteX3" fmla="*/ 374573 w 2431055"/>
              <a:gd name="connsiteY3" fmla="*/ 712424 h 795051"/>
              <a:gd name="connsiteX4" fmla="*/ 1751682 w 2431055"/>
              <a:gd name="connsiteY4" fmla="*/ 723441 h 795051"/>
              <a:gd name="connsiteX5" fmla="*/ 2313542 w 2431055"/>
              <a:gd name="connsiteY5" fmla="*/ 282766 h 795051"/>
              <a:gd name="connsiteX0" fmla="*/ 2313542 w 2431055"/>
              <a:gd name="connsiteY0" fmla="*/ 238699 h 750984"/>
              <a:gd name="connsiteX1" fmla="*/ 2093204 w 2431055"/>
              <a:gd name="connsiteY1" fmla="*/ 40395 h 750984"/>
              <a:gd name="connsiteX2" fmla="*/ 286438 w 2431055"/>
              <a:gd name="connsiteY2" fmla="*/ 481070 h 750984"/>
              <a:gd name="connsiteX3" fmla="*/ 374573 w 2431055"/>
              <a:gd name="connsiteY3" fmla="*/ 668357 h 750984"/>
              <a:gd name="connsiteX4" fmla="*/ 1751682 w 2431055"/>
              <a:gd name="connsiteY4" fmla="*/ 679374 h 750984"/>
              <a:gd name="connsiteX5" fmla="*/ 2313542 w 2431055"/>
              <a:gd name="connsiteY5" fmla="*/ 238699 h 750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1055" h="750984">
                <a:moveTo>
                  <a:pt x="2313542" y="238699"/>
                </a:moveTo>
                <a:cubicBezTo>
                  <a:pt x="2370462" y="132203"/>
                  <a:pt x="2431055" y="0"/>
                  <a:pt x="2093204" y="40395"/>
                </a:cubicBezTo>
                <a:cubicBezTo>
                  <a:pt x="1755353" y="80790"/>
                  <a:pt x="572876" y="376410"/>
                  <a:pt x="286438" y="481070"/>
                </a:cubicBezTo>
                <a:cubicBezTo>
                  <a:pt x="0" y="585730"/>
                  <a:pt x="130366" y="635306"/>
                  <a:pt x="374573" y="668357"/>
                </a:cubicBezTo>
                <a:cubicBezTo>
                  <a:pt x="618780" y="701408"/>
                  <a:pt x="1428521" y="750984"/>
                  <a:pt x="1751682" y="679374"/>
                </a:cubicBezTo>
                <a:cubicBezTo>
                  <a:pt x="2074843" y="607764"/>
                  <a:pt x="2256622" y="345195"/>
                  <a:pt x="2313542" y="238699"/>
                </a:cubicBezTo>
                <a:close/>
              </a:path>
            </a:pathLst>
          </a:custGeom>
          <a:solidFill>
            <a:srgbClr val="FF0000">
              <a:alpha val="33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Freeform 10"/>
          <p:cNvSpPr/>
          <p:nvPr/>
        </p:nvSpPr>
        <p:spPr>
          <a:xfrm>
            <a:off x="7153275" y="2138362"/>
            <a:ext cx="1558925" cy="635000"/>
          </a:xfrm>
          <a:custGeom>
            <a:avLst/>
            <a:gdLst>
              <a:gd name="connsiteX0" fmla="*/ 640815 w 1795750"/>
              <a:gd name="connsiteY0" fmla="*/ 143219 h 725277"/>
              <a:gd name="connsiteX1" fmla="*/ 1836 w 1795750"/>
              <a:gd name="connsiteY1" fmla="*/ 539827 h 725277"/>
              <a:gd name="connsiteX2" fmla="*/ 629798 w 1795750"/>
              <a:gd name="connsiteY2" fmla="*/ 661012 h 725277"/>
              <a:gd name="connsiteX3" fmla="*/ 1632333 w 1795750"/>
              <a:gd name="connsiteY3" fmla="*/ 649995 h 725277"/>
              <a:gd name="connsiteX4" fmla="*/ 1610299 w 1795750"/>
              <a:gd name="connsiteY4" fmla="*/ 209320 h 725277"/>
              <a:gd name="connsiteX5" fmla="*/ 1246742 w 1795750"/>
              <a:gd name="connsiteY5" fmla="*/ 11017 h 725277"/>
              <a:gd name="connsiteX6" fmla="*/ 640815 w 1795750"/>
              <a:gd name="connsiteY6" fmla="*/ 143219 h 72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5750" h="725277">
                <a:moveTo>
                  <a:pt x="640815" y="143219"/>
                </a:moveTo>
                <a:cubicBezTo>
                  <a:pt x="433331" y="231354"/>
                  <a:pt x="3672" y="453528"/>
                  <a:pt x="1836" y="539827"/>
                </a:cubicBezTo>
                <a:cubicBezTo>
                  <a:pt x="0" y="626126"/>
                  <a:pt x="358049" y="642651"/>
                  <a:pt x="629798" y="661012"/>
                </a:cubicBezTo>
                <a:cubicBezTo>
                  <a:pt x="901547" y="679373"/>
                  <a:pt x="1468916" y="725277"/>
                  <a:pt x="1632333" y="649995"/>
                </a:cubicBezTo>
                <a:cubicBezTo>
                  <a:pt x="1795750" y="574713"/>
                  <a:pt x="1674564" y="315816"/>
                  <a:pt x="1610299" y="209320"/>
                </a:cubicBezTo>
                <a:cubicBezTo>
                  <a:pt x="1546034" y="102824"/>
                  <a:pt x="1408323" y="22034"/>
                  <a:pt x="1246742" y="11017"/>
                </a:cubicBezTo>
                <a:cubicBezTo>
                  <a:pt x="1085161" y="0"/>
                  <a:pt x="848299" y="55084"/>
                  <a:pt x="640815" y="143219"/>
                </a:cubicBezTo>
                <a:close/>
              </a:path>
            </a:pathLst>
          </a:custGeom>
          <a:solidFill>
            <a:schemeClr val="accent3">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Freeform 13"/>
          <p:cNvSpPr/>
          <p:nvPr/>
        </p:nvSpPr>
        <p:spPr>
          <a:xfrm>
            <a:off x="1441450" y="214312"/>
            <a:ext cx="476250" cy="228600"/>
          </a:xfrm>
          <a:custGeom>
            <a:avLst/>
            <a:gdLst>
              <a:gd name="connsiteX0" fmla="*/ 228600 w 476250"/>
              <a:gd name="connsiteY0" fmla="*/ 0 h 228600"/>
              <a:gd name="connsiteX1" fmla="*/ 476250 w 476250"/>
              <a:gd name="connsiteY1" fmla="*/ 114300 h 228600"/>
              <a:gd name="connsiteX2" fmla="*/ 228600 w 476250"/>
              <a:gd name="connsiteY2" fmla="*/ 228600 h 228600"/>
              <a:gd name="connsiteX3" fmla="*/ 0 w 476250"/>
              <a:gd name="connsiteY3" fmla="*/ 114300 h 228600"/>
              <a:gd name="connsiteX4" fmla="*/ 228600 w 47625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0" h="228600">
                <a:moveTo>
                  <a:pt x="228600" y="0"/>
                </a:moveTo>
                <a:cubicBezTo>
                  <a:pt x="307975" y="0"/>
                  <a:pt x="476250" y="76200"/>
                  <a:pt x="476250" y="114300"/>
                </a:cubicBezTo>
                <a:cubicBezTo>
                  <a:pt x="476250" y="152400"/>
                  <a:pt x="307975" y="228600"/>
                  <a:pt x="228600" y="228600"/>
                </a:cubicBezTo>
                <a:cubicBezTo>
                  <a:pt x="149225" y="228600"/>
                  <a:pt x="0" y="152400"/>
                  <a:pt x="0" y="114300"/>
                </a:cubicBezTo>
                <a:cubicBezTo>
                  <a:pt x="0" y="76200"/>
                  <a:pt x="149225" y="0"/>
                  <a:pt x="228600" y="0"/>
                </a:cubicBezTo>
                <a:close/>
              </a:path>
            </a:pathLst>
          </a:cu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3" name="Picture 12" descr="wave.png"/>
          <p:cNvPicPr>
            <a:picLocks noChangeAspect="1"/>
          </p:cNvPicPr>
          <p:nvPr/>
        </p:nvPicPr>
        <p:blipFill>
          <a:blip r:embed="rId4" cstate="print"/>
          <a:srcRect t="2647"/>
          <a:stretch>
            <a:fillRect/>
          </a:stretch>
        </p:blipFill>
        <p:spPr>
          <a:xfrm>
            <a:off x="0" y="5166158"/>
            <a:ext cx="9144000" cy="1679142"/>
          </a:xfrm>
          <a:prstGeom prst="rect">
            <a:avLst/>
          </a:prstGeom>
        </p:spPr>
      </p:pic>
      <p:sp>
        <p:nvSpPr>
          <p:cNvPr id="15" name="Title 1"/>
          <p:cNvSpPr txBox="1">
            <a:spLocks/>
          </p:cNvSpPr>
          <p:nvPr/>
        </p:nvSpPr>
        <p:spPr bwMode="auto">
          <a:xfrm>
            <a:off x="377856" y="5866841"/>
            <a:ext cx="6097975" cy="817888"/>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800" b="1" noProof="0" dirty="0" smtClean="0">
                <a:solidFill>
                  <a:schemeClr val="accent1">
                    <a:lumMod val="20000"/>
                    <a:lumOff val="80000"/>
                  </a:schemeClr>
                </a:solidFill>
                <a:latin typeface="+mj-lt"/>
                <a:ea typeface="+mj-ea"/>
                <a:cs typeface="+mj-cs"/>
              </a:rPr>
              <a:t>Distributed Tree</a:t>
            </a:r>
            <a:endParaRPr kumimoji="0" lang="en-US" sz="2800" b="1" i="0" u="none" strike="noStrike" kern="1200" cap="none" spc="0" normalizeH="0" baseline="0" noProof="0" dirty="0">
              <a:ln>
                <a:noFill/>
              </a:ln>
              <a:solidFill>
                <a:schemeClr val="accent1">
                  <a:lumMod val="20000"/>
                  <a:lumOff val="80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9155" name="Content Placeholder 3" descr="Inheritance1.png"/>
          <p:cNvPicPr>
            <a:picLocks noGrp="1" noChangeAspect="1"/>
          </p:cNvPicPr>
          <p:nvPr>
            <p:ph idx="1"/>
          </p:nvPr>
        </p:nvPicPr>
        <p:blipFill>
          <a:blip r:embed="rId3" cstate="print"/>
          <a:stretch>
            <a:fillRect/>
          </a:stretch>
        </p:blipFill>
        <p:spPr>
          <a:xfrm>
            <a:off x="241300" y="254"/>
            <a:ext cx="8686800" cy="3822192"/>
          </a:xfrm>
        </p:spPr>
      </p:pic>
      <p:sp>
        <p:nvSpPr>
          <p:cNvPr id="39" name="Rectangle 38"/>
          <p:cNvSpPr/>
          <p:nvPr/>
        </p:nvSpPr>
        <p:spPr>
          <a:xfrm>
            <a:off x="2583180" y="651510"/>
            <a:ext cx="114300" cy="15887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3403600" y="766762"/>
            <a:ext cx="20193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9157" name="TextBox 5"/>
          <p:cNvSpPr txBox="1">
            <a:spLocks noChangeArrowheads="1"/>
          </p:cNvSpPr>
          <p:nvPr/>
        </p:nvSpPr>
        <p:spPr bwMode="auto">
          <a:xfrm>
            <a:off x="1892300" y="1211262"/>
            <a:ext cx="4800600" cy="646113"/>
          </a:xfrm>
          <a:prstGeom prst="rect">
            <a:avLst/>
          </a:prstGeom>
          <a:noFill/>
          <a:ln w="9525">
            <a:noFill/>
            <a:miter lim="800000"/>
            <a:headEnd/>
            <a:tailEnd/>
          </a:ln>
        </p:spPr>
        <p:txBody>
          <a:bodyPr>
            <a:spAutoFit/>
          </a:bodyPr>
          <a:lstStyle/>
          <a:p>
            <a:r>
              <a:rPr lang="en-US">
                <a:latin typeface="Calibri" pitchFamily="34" charset="0"/>
              </a:rPr>
              <a:t>New nodes along with their connections are then communicated to the assigned child processor.</a:t>
            </a:r>
          </a:p>
        </p:txBody>
      </p:sp>
      <p:sp>
        <p:nvSpPr>
          <p:cNvPr id="49158" name="TextBox 6"/>
          <p:cNvSpPr txBox="1">
            <a:spLocks noChangeArrowheads="1"/>
          </p:cNvSpPr>
          <p:nvPr/>
        </p:nvSpPr>
        <p:spPr bwMode="auto">
          <a:xfrm>
            <a:off x="406400" y="3294062"/>
            <a:ext cx="2273300" cy="369888"/>
          </a:xfrm>
          <a:prstGeom prst="rect">
            <a:avLst/>
          </a:prstGeom>
          <a:noFill/>
          <a:ln w="9525">
            <a:noFill/>
            <a:miter lim="800000"/>
            <a:headEnd/>
            <a:tailEnd/>
          </a:ln>
        </p:spPr>
        <p:txBody>
          <a:bodyPr>
            <a:spAutoFit/>
          </a:bodyPr>
          <a:lstStyle/>
          <a:p>
            <a:pPr algn="ctr"/>
            <a:r>
              <a:rPr lang="en-US">
                <a:latin typeface="Calibri" pitchFamily="34" charset="0"/>
              </a:rPr>
              <a:t>Processor 1</a:t>
            </a:r>
          </a:p>
        </p:txBody>
      </p:sp>
      <p:sp>
        <p:nvSpPr>
          <p:cNvPr id="49159" name="TextBox 7"/>
          <p:cNvSpPr txBox="1">
            <a:spLocks noChangeArrowheads="1"/>
          </p:cNvSpPr>
          <p:nvPr/>
        </p:nvSpPr>
        <p:spPr bwMode="auto">
          <a:xfrm>
            <a:off x="3365500" y="3278187"/>
            <a:ext cx="2273300" cy="369888"/>
          </a:xfrm>
          <a:prstGeom prst="rect">
            <a:avLst/>
          </a:prstGeom>
          <a:noFill/>
          <a:ln w="9525">
            <a:noFill/>
            <a:miter lim="800000"/>
            <a:headEnd/>
            <a:tailEnd/>
          </a:ln>
        </p:spPr>
        <p:txBody>
          <a:bodyPr>
            <a:spAutoFit/>
          </a:bodyPr>
          <a:lstStyle/>
          <a:p>
            <a:pPr algn="ctr"/>
            <a:r>
              <a:rPr lang="en-US">
                <a:latin typeface="Calibri" pitchFamily="34" charset="0"/>
              </a:rPr>
              <a:t>Processor 2</a:t>
            </a:r>
          </a:p>
        </p:txBody>
      </p:sp>
      <p:sp>
        <p:nvSpPr>
          <p:cNvPr id="49160" name="TextBox 8"/>
          <p:cNvSpPr txBox="1">
            <a:spLocks noChangeArrowheads="1"/>
          </p:cNvSpPr>
          <p:nvPr/>
        </p:nvSpPr>
        <p:spPr bwMode="auto">
          <a:xfrm>
            <a:off x="6375400" y="3290887"/>
            <a:ext cx="2273300" cy="369888"/>
          </a:xfrm>
          <a:prstGeom prst="rect">
            <a:avLst/>
          </a:prstGeom>
          <a:noFill/>
          <a:ln w="9525">
            <a:noFill/>
            <a:miter lim="800000"/>
            <a:headEnd/>
            <a:tailEnd/>
          </a:ln>
        </p:spPr>
        <p:txBody>
          <a:bodyPr>
            <a:spAutoFit/>
          </a:bodyPr>
          <a:lstStyle/>
          <a:p>
            <a:pPr algn="ctr"/>
            <a:r>
              <a:rPr lang="en-US">
                <a:latin typeface="Calibri" pitchFamily="34" charset="0"/>
              </a:rPr>
              <a:t>Processor 3</a:t>
            </a:r>
          </a:p>
        </p:txBody>
      </p:sp>
      <p:sp>
        <p:nvSpPr>
          <p:cNvPr id="10" name="Freeform 9"/>
          <p:cNvSpPr/>
          <p:nvPr/>
        </p:nvSpPr>
        <p:spPr>
          <a:xfrm rot="181003">
            <a:off x="323850" y="1860550"/>
            <a:ext cx="1785938" cy="593725"/>
          </a:xfrm>
          <a:custGeom>
            <a:avLst/>
            <a:gdLst>
              <a:gd name="connsiteX0" fmla="*/ 2120747 w 2431056"/>
              <a:gd name="connsiteY0" fmla="*/ 135875 h 767509"/>
              <a:gd name="connsiteX1" fmla="*/ 1823292 w 2431056"/>
              <a:gd name="connsiteY1" fmla="*/ 58757 h 767509"/>
              <a:gd name="connsiteX2" fmla="*/ 236863 w 2431056"/>
              <a:gd name="connsiteY2" fmla="*/ 488415 h 767509"/>
              <a:gd name="connsiteX3" fmla="*/ 402116 w 2431056"/>
              <a:gd name="connsiteY3" fmla="*/ 730786 h 767509"/>
              <a:gd name="connsiteX4" fmla="*/ 2142781 w 2431056"/>
              <a:gd name="connsiteY4" fmla="*/ 268077 h 767509"/>
              <a:gd name="connsiteX5" fmla="*/ 2120747 w 2431056"/>
              <a:gd name="connsiteY5" fmla="*/ 135875 h 767509"/>
              <a:gd name="connsiteX0" fmla="*/ 2120747 w 2173995"/>
              <a:gd name="connsiteY0" fmla="*/ 135875 h 732622"/>
              <a:gd name="connsiteX1" fmla="*/ 1823292 w 2173995"/>
              <a:gd name="connsiteY1" fmla="*/ 58757 h 732622"/>
              <a:gd name="connsiteX2" fmla="*/ 236863 w 2173995"/>
              <a:gd name="connsiteY2" fmla="*/ 488415 h 732622"/>
              <a:gd name="connsiteX3" fmla="*/ 402116 w 2173995"/>
              <a:gd name="connsiteY3" fmla="*/ 730786 h 732622"/>
              <a:gd name="connsiteX4" fmla="*/ 1503802 w 2173995"/>
              <a:gd name="connsiteY4" fmla="*/ 477398 h 732622"/>
              <a:gd name="connsiteX5" fmla="*/ 2120747 w 2173995"/>
              <a:gd name="connsiteY5" fmla="*/ 135875 h 732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3995" h="732622">
                <a:moveTo>
                  <a:pt x="2120747" y="135875"/>
                </a:moveTo>
                <a:cubicBezTo>
                  <a:pt x="2173995" y="66102"/>
                  <a:pt x="2137273" y="0"/>
                  <a:pt x="1823292" y="58757"/>
                </a:cubicBezTo>
                <a:cubicBezTo>
                  <a:pt x="1509311" y="117514"/>
                  <a:pt x="473726" y="376410"/>
                  <a:pt x="236863" y="488415"/>
                </a:cubicBezTo>
                <a:cubicBezTo>
                  <a:pt x="0" y="600420"/>
                  <a:pt x="190960" y="732622"/>
                  <a:pt x="402116" y="730786"/>
                </a:cubicBezTo>
                <a:cubicBezTo>
                  <a:pt x="613272" y="728950"/>
                  <a:pt x="1215527" y="578386"/>
                  <a:pt x="1503802" y="477398"/>
                </a:cubicBezTo>
                <a:cubicBezTo>
                  <a:pt x="1792077" y="376410"/>
                  <a:pt x="2067499" y="205648"/>
                  <a:pt x="2120747" y="135875"/>
                </a:cubicBezTo>
                <a:close/>
              </a:path>
            </a:pathLst>
          </a:cu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Freeform 10"/>
          <p:cNvSpPr/>
          <p:nvPr/>
        </p:nvSpPr>
        <p:spPr>
          <a:xfrm>
            <a:off x="2716213" y="2189162"/>
            <a:ext cx="2020887" cy="584200"/>
          </a:xfrm>
          <a:custGeom>
            <a:avLst/>
            <a:gdLst>
              <a:gd name="connsiteX0" fmla="*/ 2339249 w 2471451"/>
              <a:gd name="connsiteY0" fmla="*/ 126694 h 844627"/>
              <a:gd name="connsiteX1" fmla="*/ 2129928 w 2471451"/>
              <a:gd name="connsiteY1" fmla="*/ 60593 h 844627"/>
              <a:gd name="connsiteX2" fmla="*/ 290111 w 2471451"/>
              <a:gd name="connsiteY2" fmla="*/ 490251 h 844627"/>
              <a:gd name="connsiteX3" fmla="*/ 389263 w 2471451"/>
              <a:gd name="connsiteY3" fmla="*/ 732622 h 844627"/>
              <a:gd name="connsiteX4" fmla="*/ 1766372 w 2471451"/>
              <a:gd name="connsiteY4" fmla="*/ 743639 h 844627"/>
              <a:gd name="connsiteX5" fmla="*/ 2339249 w 2471451"/>
              <a:gd name="connsiteY5" fmla="*/ 126694 h 844627"/>
              <a:gd name="connsiteX0" fmla="*/ 2251114 w 2456762"/>
              <a:gd name="connsiteY0" fmla="*/ 301127 h 774853"/>
              <a:gd name="connsiteX1" fmla="*/ 2129928 w 2456762"/>
              <a:gd name="connsiteY1" fmla="*/ 25706 h 774853"/>
              <a:gd name="connsiteX2" fmla="*/ 290111 w 2456762"/>
              <a:gd name="connsiteY2" fmla="*/ 455364 h 774853"/>
              <a:gd name="connsiteX3" fmla="*/ 389263 w 2456762"/>
              <a:gd name="connsiteY3" fmla="*/ 697735 h 774853"/>
              <a:gd name="connsiteX4" fmla="*/ 1766372 w 2456762"/>
              <a:gd name="connsiteY4" fmla="*/ 708752 h 774853"/>
              <a:gd name="connsiteX5" fmla="*/ 2251114 w 2456762"/>
              <a:gd name="connsiteY5" fmla="*/ 301127 h 774853"/>
              <a:gd name="connsiteX0" fmla="*/ 2229080 w 2302526"/>
              <a:gd name="connsiteY0" fmla="*/ 268077 h 741803"/>
              <a:gd name="connsiteX1" fmla="*/ 1975692 w 2302526"/>
              <a:gd name="connsiteY1" fmla="*/ 25706 h 741803"/>
              <a:gd name="connsiteX2" fmla="*/ 268077 w 2302526"/>
              <a:gd name="connsiteY2" fmla="*/ 422314 h 741803"/>
              <a:gd name="connsiteX3" fmla="*/ 367229 w 2302526"/>
              <a:gd name="connsiteY3" fmla="*/ 664685 h 741803"/>
              <a:gd name="connsiteX4" fmla="*/ 1744338 w 2302526"/>
              <a:gd name="connsiteY4" fmla="*/ 675702 h 741803"/>
              <a:gd name="connsiteX5" fmla="*/ 2229080 w 2302526"/>
              <a:gd name="connsiteY5" fmla="*/ 268077 h 741803"/>
              <a:gd name="connsiteX0" fmla="*/ 2247441 w 2431055"/>
              <a:gd name="connsiteY0" fmla="*/ 301127 h 774853"/>
              <a:gd name="connsiteX1" fmla="*/ 2104221 w 2431055"/>
              <a:gd name="connsiteY1" fmla="*/ 25706 h 774853"/>
              <a:gd name="connsiteX2" fmla="*/ 286438 w 2431055"/>
              <a:gd name="connsiteY2" fmla="*/ 455364 h 774853"/>
              <a:gd name="connsiteX3" fmla="*/ 385590 w 2431055"/>
              <a:gd name="connsiteY3" fmla="*/ 697735 h 774853"/>
              <a:gd name="connsiteX4" fmla="*/ 1762699 w 2431055"/>
              <a:gd name="connsiteY4" fmla="*/ 708752 h 774853"/>
              <a:gd name="connsiteX5" fmla="*/ 2247441 w 2431055"/>
              <a:gd name="connsiteY5" fmla="*/ 301127 h 774853"/>
              <a:gd name="connsiteX0" fmla="*/ 2324559 w 2443908"/>
              <a:gd name="connsiteY0" fmla="*/ 273585 h 785870"/>
              <a:gd name="connsiteX1" fmla="*/ 2104221 w 2443908"/>
              <a:gd name="connsiteY1" fmla="*/ 31214 h 785870"/>
              <a:gd name="connsiteX2" fmla="*/ 286438 w 2443908"/>
              <a:gd name="connsiteY2" fmla="*/ 460872 h 785870"/>
              <a:gd name="connsiteX3" fmla="*/ 385590 w 2443908"/>
              <a:gd name="connsiteY3" fmla="*/ 703243 h 785870"/>
              <a:gd name="connsiteX4" fmla="*/ 1762699 w 2443908"/>
              <a:gd name="connsiteY4" fmla="*/ 714260 h 785870"/>
              <a:gd name="connsiteX5" fmla="*/ 2324559 w 2443908"/>
              <a:gd name="connsiteY5" fmla="*/ 273585 h 785870"/>
              <a:gd name="connsiteX0" fmla="*/ 2313542 w 2431055"/>
              <a:gd name="connsiteY0" fmla="*/ 282766 h 795051"/>
              <a:gd name="connsiteX1" fmla="*/ 2093204 w 2431055"/>
              <a:gd name="connsiteY1" fmla="*/ 40395 h 795051"/>
              <a:gd name="connsiteX2" fmla="*/ 286438 w 2431055"/>
              <a:gd name="connsiteY2" fmla="*/ 525137 h 795051"/>
              <a:gd name="connsiteX3" fmla="*/ 374573 w 2431055"/>
              <a:gd name="connsiteY3" fmla="*/ 712424 h 795051"/>
              <a:gd name="connsiteX4" fmla="*/ 1751682 w 2431055"/>
              <a:gd name="connsiteY4" fmla="*/ 723441 h 795051"/>
              <a:gd name="connsiteX5" fmla="*/ 2313542 w 2431055"/>
              <a:gd name="connsiteY5" fmla="*/ 282766 h 795051"/>
              <a:gd name="connsiteX0" fmla="*/ 2313542 w 2431055"/>
              <a:gd name="connsiteY0" fmla="*/ 238699 h 750984"/>
              <a:gd name="connsiteX1" fmla="*/ 2093204 w 2431055"/>
              <a:gd name="connsiteY1" fmla="*/ 40395 h 750984"/>
              <a:gd name="connsiteX2" fmla="*/ 286438 w 2431055"/>
              <a:gd name="connsiteY2" fmla="*/ 481070 h 750984"/>
              <a:gd name="connsiteX3" fmla="*/ 374573 w 2431055"/>
              <a:gd name="connsiteY3" fmla="*/ 668357 h 750984"/>
              <a:gd name="connsiteX4" fmla="*/ 1751682 w 2431055"/>
              <a:gd name="connsiteY4" fmla="*/ 679374 h 750984"/>
              <a:gd name="connsiteX5" fmla="*/ 2313542 w 2431055"/>
              <a:gd name="connsiteY5" fmla="*/ 238699 h 750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1055" h="750984">
                <a:moveTo>
                  <a:pt x="2313542" y="238699"/>
                </a:moveTo>
                <a:cubicBezTo>
                  <a:pt x="2370462" y="132203"/>
                  <a:pt x="2431055" y="0"/>
                  <a:pt x="2093204" y="40395"/>
                </a:cubicBezTo>
                <a:cubicBezTo>
                  <a:pt x="1755353" y="80790"/>
                  <a:pt x="572876" y="376410"/>
                  <a:pt x="286438" y="481070"/>
                </a:cubicBezTo>
                <a:cubicBezTo>
                  <a:pt x="0" y="585730"/>
                  <a:pt x="130366" y="635306"/>
                  <a:pt x="374573" y="668357"/>
                </a:cubicBezTo>
                <a:cubicBezTo>
                  <a:pt x="618780" y="701408"/>
                  <a:pt x="1428521" y="750984"/>
                  <a:pt x="1751682" y="679374"/>
                </a:cubicBezTo>
                <a:cubicBezTo>
                  <a:pt x="2074843" y="607764"/>
                  <a:pt x="2256622" y="345195"/>
                  <a:pt x="2313542" y="238699"/>
                </a:cubicBezTo>
                <a:close/>
              </a:path>
            </a:pathLst>
          </a:custGeom>
          <a:solidFill>
            <a:srgbClr val="FF0000">
              <a:alpha val="33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Freeform 11"/>
          <p:cNvSpPr/>
          <p:nvPr/>
        </p:nvSpPr>
        <p:spPr>
          <a:xfrm>
            <a:off x="7153275" y="2138362"/>
            <a:ext cx="1558925" cy="635000"/>
          </a:xfrm>
          <a:custGeom>
            <a:avLst/>
            <a:gdLst>
              <a:gd name="connsiteX0" fmla="*/ 640815 w 1795750"/>
              <a:gd name="connsiteY0" fmla="*/ 143219 h 725277"/>
              <a:gd name="connsiteX1" fmla="*/ 1836 w 1795750"/>
              <a:gd name="connsiteY1" fmla="*/ 539827 h 725277"/>
              <a:gd name="connsiteX2" fmla="*/ 629798 w 1795750"/>
              <a:gd name="connsiteY2" fmla="*/ 661012 h 725277"/>
              <a:gd name="connsiteX3" fmla="*/ 1632333 w 1795750"/>
              <a:gd name="connsiteY3" fmla="*/ 649995 h 725277"/>
              <a:gd name="connsiteX4" fmla="*/ 1610299 w 1795750"/>
              <a:gd name="connsiteY4" fmla="*/ 209320 h 725277"/>
              <a:gd name="connsiteX5" fmla="*/ 1246742 w 1795750"/>
              <a:gd name="connsiteY5" fmla="*/ 11017 h 725277"/>
              <a:gd name="connsiteX6" fmla="*/ 640815 w 1795750"/>
              <a:gd name="connsiteY6" fmla="*/ 143219 h 72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5750" h="725277">
                <a:moveTo>
                  <a:pt x="640815" y="143219"/>
                </a:moveTo>
                <a:cubicBezTo>
                  <a:pt x="433331" y="231354"/>
                  <a:pt x="3672" y="453528"/>
                  <a:pt x="1836" y="539827"/>
                </a:cubicBezTo>
                <a:cubicBezTo>
                  <a:pt x="0" y="626126"/>
                  <a:pt x="358049" y="642651"/>
                  <a:pt x="629798" y="661012"/>
                </a:cubicBezTo>
                <a:cubicBezTo>
                  <a:pt x="901547" y="679373"/>
                  <a:pt x="1468916" y="725277"/>
                  <a:pt x="1632333" y="649995"/>
                </a:cubicBezTo>
                <a:cubicBezTo>
                  <a:pt x="1795750" y="574713"/>
                  <a:pt x="1674564" y="315816"/>
                  <a:pt x="1610299" y="209320"/>
                </a:cubicBezTo>
                <a:cubicBezTo>
                  <a:pt x="1546034" y="102824"/>
                  <a:pt x="1408323" y="22034"/>
                  <a:pt x="1246742" y="11017"/>
                </a:cubicBezTo>
                <a:cubicBezTo>
                  <a:pt x="1085161" y="0"/>
                  <a:pt x="848299" y="55084"/>
                  <a:pt x="640815" y="143219"/>
                </a:cubicBezTo>
                <a:close/>
              </a:path>
            </a:pathLst>
          </a:custGeom>
          <a:solidFill>
            <a:schemeClr val="accent3">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Freeform 17"/>
          <p:cNvSpPr/>
          <p:nvPr/>
        </p:nvSpPr>
        <p:spPr>
          <a:xfrm>
            <a:off x="460375" y="471487"/>
            <a:ext cx="476250" cy="228600"/>
          </a:xfrm>
          <a:custGeom>
            <a:avLst/>
            <a:gdLst>
              <a:gd name="connsiteX0" fmla="*/ 228600 w 476250"/>
              <a:gd name="connsiteY0" fmla="*/ 0 h 228600"/>
              <a:gd name="connsiteX1" fmla="*/ 476250 w 476250"/>
              <a:gd name="connsiteY1" fmla="*/ 114300 h 228600"/>
              <a:gd name="connsiteX2" fmla="*/ 228600 w 476250"/>
              <a:gd name="connsiteY2" fmla="*/ 228600 h 228600"/>
              <a:gd name="connsiteX3" fmla="*/ 0 w 476250"/>
              <a:gd name="connsiteY3" fmla="*/ 114300 h 228600"/>
              <a:gd name="connsiteX4" fmla="*/ 228600 w 47625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0" h="228600">
                <a:moveTo>
                  <a:pt x="228600" y="0"/>
                </a:moveTo>
                <a:cubicBezTo>
                  <a:pt x="307975" y="0"/>
                  <a:pt x="476250" y="76200"/>
                  <a:pt x="476250" y="114300"/>
                </a:cubicBezTo>
                <a:cubicBezTo>
                  <a:pt x="476250" y="152400"/>
                  <a:pt x="307975" y="228600"/>
                  <a:pt x="228600" y="228600"/>
                </a:cubicBezTo>
                <a:cubicBezTo>
                  <a:pt x="149225" y="228600"/>
                  <a:pt x="0" y="152400"/>
                  <a:pt x="0" y="114300"/>
                </a:cubicBezTo>
                <a:cubicBezTo>
                  <a:pt x="0" y="76200"/>
                  <a:pt x="149225" y="0"/>
                  <a:pt x="228600" y="0"/>
                </a:cubicBezTo>
                <a:close/>
              </a:path>
            </a:pathLst>
          </a:cu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1" name="Picture 20" descr="wave.png"/>
          <p:cNvPicPr>
            <a:picLocks noChangeAspect="1"/>
          </p:cNvPicPr>
          <p:nvPr/>
        </p:nvPicPr>
        <p:blipFill>
          <a:blip r:embed="rId4" cstate="print"/>
          <a:srcRect t="2647"/>
          <a:stretch>
            <a:fillRect/>
          </a:stretch>
        </p:blipFill>
        <p:spPr>
          <a:xfrm>
            <a:off x="0" y="5166158"/>
            <a:ext cx="9144000" cy="1679142"/>
          </a:xfrm>
          <a:prstGeom prst="rect">
            <a:avLst/>
          </a:prstGeom>
        </p:spPr>
      </p:pic>
      <p:sp>
        <p:nvSpPr>
          <p:cNvPr id="22" name="Title 1"/>
          <p:cNvSpPr txBox="1">
            <a:spLocks/>
          </p:cNvSpPr>
          <p:nvPr/>
        </p:nvSpPr>
        <p:spPr bwMode="auto">
          <a:xfrm>
            <a:off x="377856" y="5866841"/>
            <a:ext cx="6097975" cy="817888"/>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800" b="1" noProof="0" dirty="0" smtClean="0">
                <a:solidFill>
                  <a:schemeClr val="accent1">
                    <a:lumMod val="20000"/>
                    <a:lumOff val="80000"/>
                  </a:schemeClr>
                </a:solidFill>
                <a:latin typeface="+mj-lt"/>
                <a:ea typeface="+mj-ea"/>
                <a:cs typeface="+mj-cs"/>
              </a:rPr>
              <a:t>Distributed Tree</a:t>
            </a:r>
            <a:endParaRPr kumimoji="0" lang="en-US" sz="2800" b="1" i="0" u="none" strike="noStrike" kern="1200" cap="none" spc="0" normalizeH="0" baseline="0" noProof="0" dirty="0">
              <a:ln>
                <a:noFill/>
              </a:ln>
              <a:solidFill>
                <a:schemeClr val="accent1">
                  <a:lumMod val="20000"/>
                  <a:lumOff val="80000"/>
                </a:schemeClr>
              </a:solidFill>
              <a:effectLst/>
              <a:uLnTx/>
              <a:uFillTx/>
              <a:latin typeface="+mj-lt"/>
              <a:ea typeface="+mj-ea"/>
              <a:cs typeface="+mj-cs"/>
            </a:endParaRPr>
          </a:p>
        </p:txBody>
      </p:sp>
      <p:grpSp>
        <p:nvGrpSpPr>
          <p:cNvPr id="38" name="Group 37"/>
          <p:cNvGrpSpPr/>
          <p:nvPr/>
        </p:nvGrpSpPr>
        <p:grpSpPr>
          <a:xfrm>
            <a:off x="1527810" y="270510"/>
            <a:ext cx="1370965" cy="2072640"/>
            <a:chOff x="1527810" y="270510"/>
            <a:chExt cx="1370965" cy="2072640"/>
          </a:xfrm>
        </p:grpSpPr>
        <p:sp>
          <p:nvSpPr>
            <p:cNvPr id="26" name="Oval 25"/>
            <p:cNvSpPr/>
            <p:nvPr/>
          </p:nvSpPr>
          <p:spPr>
            <a:xfrm>
              <a:off x="1527810" y="270510"/>
              <a:ext cx="323850" cy="1371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2491740" y="2240280"/>
              <a:ext cx="251460" cy="102870"/>
            </a:xfrm>
            <a:prstGeom prst="ellipse">
              <a:avLst/>
            </a:prstGeom>
            <a:solidFill>
              <a:srgbClr val="8A0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541270" y="552450"/>
              <a:ext cx="251460" cy="102870"/>
            </a:xfrm>
            <a:prstGeom prst="ellipse">
              <a:avLst/>
            </a:prstGeom>
            <a:solidFill>
              <a:srgbClr val="8A0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558290" y="552450"/>
              <a:ext cx="251460" cy="102870"/>
            </a:xfrm>
            <a:prstGeom prst="ellipse">
              <a:avLst/>
            </a:prstGeom>
            <a:solidFill>
              <a:srgbClr val="009A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a:stCxn id="24" idx="4"/>
              <a:endCxn id="23" idx="0"/>
            </p:cNvCxnSpPr>
            <p:nvPr/>
          </p:nvCxnSpPr>
          <p:spPr>
            <a:xfrm rot="5400000">
              <a:off x="1849755" y="1423035"/>
              <a:ext cx="1584960" cy="4953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24" idx="2"/>
              <a:endCxn id="25" idx="6"/>
            </p:cNvCxnSpPr>
            <p:nvPr/>
          </p:nvCxnSpPr>
          <p:spPr>
            <a:xfrm rot="10800000">
              <a:off x="1809750" y="603885"/>
              <a:ext cx="7315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24" idx="0"/>
            </p:cNvCxnSpPr>
            <p:nvPr/>
          </p:nvCxnSpPr>
          <p:spPr>
            <a:xfrm rot="16200000" flipV="1">
              <a:off x="2143125" y="28575"/>
              <a:ext cx="186690" cy="8610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2422525" y="473392"/>
              <a:ext cx="476250" cy="228600"/>
            </a:xfrm>
            <a:custGeom>
              <a:avLst/>
              <a:gdLst>
                <a:gd name="connsiteX0" fmla="*/ 228600 w 476250"/>
                <a:gd name="connsiteY0" fmla="*/ 0 h 228600"/>
                <a:gd name="connsiteX1" fmla="*/ 476250 w 476250"/>
                <a:gd name="connsiteY1" fmla="*/ 114300 h 228600"/>
                <a:gd name="connsiteX2" fmla="*/ 228600 w 476250"/>
                <a:gd name="connsiteY2" fmla="*/ 228600 h 228600"/>
                <a:gd name="connsiteX3" fmla="*/ 0 w 476250"/>
                <a:gd name="connsiteY3" fmla="*/ 114300 h 228600"/>
                <a:gd name="connsiteX4" fmla="*/ 228600 w 47625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0" h="228600">
                  <a:moveTo>
                    <a:pt x="228600" y="0"/>
                  </a:moveTo>
                  <a:cubicBezTo>
                    <a:pt x="307975" y="0"/>
                    <a:pt x="476250" y="76200"/>
                    <a:pt x="476250" y="114300"/>
                  </a:cubicBezTo>
                  <a:cubicBezTo>
                    <a:pt x="476250" y="152400"/>
                    <a:pt x="307975" y="228600"/>
                    <a:pt x="228600" y="228600"/>
                  </a:cubicBezTo>
                  <a:cubicBezTo>
                    <a:pt x="149225" y="228600"/>
                    <a:pt x="0" y="152400"/>
                    <a:pt x="0" y="114300"/>
                  </a:cubicBezTo>
                  <a:cubicBezTo>
                    <a:pt x="0" y="76200"/>
                    <a:pt x="149225" y="0"/>
                    <a:pt x="228600" y="0"/>
                  </a:cubicBezTo>
                  <a:close/>
                </a:path>
              </a:pathLst>
            </a:custGeom>
            <a:solidFill>
              <a:schemeClr val="accent3">
                <a:alpha val="5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7" name="Freeform 16"/>
          <p:cNvSpPr/>
          <p:nvPr/>
        </p:nvSpPr>
        <p:spPr>
          <a:xfrm>
            <a:off x="1450975" y="481012"/>
            <a:ext cx="476250" cy="228600"/>
          </a:xfrm>
          <a:custGeom>
            <a:avLst/>
            <a:gdLst>
              <a:gd name="connsiteX0" fmla="*/ 228600 w 476250"/>
              <a:gd name="connsiteY0" fmla="*/ 0 h 228600"/>
              <a:gd name="connsiteX1" fmla="*/ 476250 w 476250"/>
              <a:gd name="connsiteY1" fmla="*/ 114300 h 228600"/>
              <a:gd name="connsiteX2" fmla="*/ 228600 w 476250"/>
              <a:gd name="connsiteY2" fmla="*/ 228600 h 228600"/>
              <a:gd name="connsiteX3" fmla="*/ 0 w 476250"/>
              <a:gd name="connsiteY3" fmla="*/ 114300 h 228600"/>
              <a:gd name="connsiteX4" fmla="*/ 228600 w 47625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0" h="228600">
                <a:moveTo>
                  <a:pt x="228600" y="0"/>
                </a:moveTo>
                <a:cubicBezTo>
                  <a:pt x="307975" y="0"/>
                  <a:pt x="476250" y="76200"/>
                  <a:pt x="476250" y="114300"/>
                </a:cubicBezTo>
                <a:cubicBezTo>
                  <a:pt x="476250" y="152400"/>
                  <a:pt x="307975" y="228600"/>
                  <a:pt x="228600" y="228600"/>
                </a:cubicBezTo>
                <a:cubicBezTo>
                  <a:pt x="149225" y="228600"/>
                  <a:pt x="0" y="152400"/>
                  <a:pt x="0" y="114300"/>
                </a:cubicBezTo>
                <a:cubicBezTo>
                  <a:pt x="0" y="76200"/>
                  <a:pt x="149225" y="0"/>
                  <a:pt x="228600" y="0"/>
                </a:cubicBezTo>
                <a:close/>
              </a:path>
            </a:pathLst>
          </a:custGeom>
          <a:solidFill>
            <a:schemeClr val="accent2">
              <a:alpha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Freeform 18"/>
          <p:cNvSpPr/>
          <p:nvPr/>
        </p:nvSpPr>
        <p:spPr>
          <a:xfrm>
            <a:off x="1441450" y="214312"/>
            <a:ext cx="476250" cy="228600"/>
          </a:xfrm>
          <a:custGeom>
            <a:avLst/>
            <a:gdLst>
              <a:gd name="connsiteX0" fmla="*/ 228600 w 476250"/>
              <a:gd name="connsiteY0" fmla="*/ 0 h 228600"/>
              <a:gd name="connsiteX1" fmla="*/ 476250 w 476250"/>
              <a:gd name="connsiteY1" fmla="*/ 114300 h 228600"/>
              <a:gd name="connsiteX2" fmla="*/ 228600 w 476250"/>
              <a:gd name="connsiteY2" fmla="*/ 228600 h 228600"/>
              <a:gd name="connsiteX3" fmla="*/ 0 w 476250"/>
              <a:gd name="connsiteY3" fmla="*/ 114300 h 228600"/>
              <a:gd name="connsiteX4" fmla="*/ 228600 w 47625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0" h="228600">
                <a:moveTo>
                  <a:pt x="228600" y="0"/>
                </a:moveTo>
                <a:cubicBezTo>
                  <a:pt x="307975" y="0"/>
                  <a:pt x="476250" y="76200"/>
                  <a:pt x="476250" y="114300"/>
                </a:cubicBezTo>
                <a:cubicBezTo>
                  <a:pt x="476250" y="152400"/>
                  <a:pt x="307975" y="228600"/>
                  <a:pt x="228600" y="228600"/>
                </a:cubicBezTo>
                <a:cubicBezTo>
                  <a:pt x="149225" y="228600"/>
                  <a:pt x="0" y="152400"/>
                  <a:pt x="0" y="114300"/>
                </a:cubicBezTo>
                <a:cubicBezTo>
                  <a:pt x="0" y="76200"/>
                  <a:pt x="149225" y="0"/>
                  <a:pt x="228600" y="0"/>
                </a:cubicBezTo>
                <a:close/>
              </a:path>
            </a:pathLst>
          </a:cu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3.88889E-6 7.40741E-7 L 0.61233 7.40741E-7 " pathEditMode="relative" rAng="0" ptsTypes="AA">
                                      <p:cBhvr>
                                        <p:cTn id="6" dur="2000" fill="hold"/>
                                        <p:tgtEl>
                                          <p:spTgt spid="38"/>
                                        </p:tgtEl>
                                        <p:attrNameLst>
                                          <p:attrName>ppt_x</p:attrName>
                                          <p:attrName>ppt_y</p:attrName>
                                        </p:attrNameLst>
                                      </p:cBhvr>
                                      <p:rCtr x="30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0179" name="Content Placeholder 3" descr="Inheritance1.png"/>
          <p:cNvPicPr>
            <a:picLocks noGrp="1" noChangeAspect="1"/>
          </p:cNvPicPr>
          <p:nvPr>
            <p:ph idx="1"/>
          </p:nvPr>
        </p:nvPicPr>
        <p:blipFill>
          <a:blip r:embed="rId2" cstate="print"/>
          <a:srcRect/>
          <a:stretch>
            <a:fillRect/>
          </a:stretch>
        </p:blipFill>
        <p:spPr>
          <a:xfrm>
            <a:off x="241300" y="0"/>
            <a:ext cx="8686800" cy="3822700"/>
          </a:xfrm>
        </p:spPr>
      </p:pic>
      <p:sp>
        <p:nvSpPr>
          <p:cNvPr id="34" name="Rectangle 33"/>
          <p:cNvSpPr/>
          <p:nvPr/>
        </p:nvSpPr>
        <p:spPr>
          <a:xfrm rot="5400000">
            <a:off x="2120266" y="240031"/>
            <a:ext cx="97152" cy="714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1645920" y="662940"/>
            <a:ext cx="102870" cy="1325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80" name="TextBox 4"/>
          <p:cNvSpPr txBox="1">
            <a:spLocks noChangeArrowheads="1"/>
          </p:cNvSpPr>
          <p:nvPr/>
        </p:nvSpPr>
        <p:spPr bwMode="auto">
          <a:xfrm>
            <a:off x="406400" y="3294062"/>
            <a:ext cx="2273300" cy="369888"/>
          </a:xfrm>
          <a:prstGeom prst="rect">
            <a:avLst/>
          </a:prstGeom>
          <a:noFill/>
          <a:ln w="9525">
            <a:noFill/>
            <a:miter lim="800000"/>
            <a:headEnd/>
            <a:tailEnd/>
          </a:ln>
        </p:spPr>
        <p:txBody>
          <a:bodyPr>
            <a:spAutoFit/>
          </a:bodyPr>
          <a:lstStyle/>
          <a:p>
            <a:pPr algn="ctr"/>
            <a:r>
              <a:rPr lang="en-US">
                <a:latin typeface="Calibri" pitchFamily="34" charset="0"/>
              </a:rPr>
              <a:t>Processor 1</a:t>
            </a:r>
          </a:p>
        </p:txBody>
      </p:sp>
      <p:sp>
        <p:nvSpPr>
          <p:cNvPr id="50181" name="TextBox 5"/>
          <p:cNvSpPr txBox="1">
            <a:spLocks noChangeArrowheads="1"/>
          </p:cNvSpPr>
          <p:nvPr/>
        </p:nvSpPr>
        <p:spPr bwMode="auto">
          <a:xfrm>
            <a:off x="3365500" y="3278187"/>
            <a:ext cx="2273300" cy="369888"/>
          </a:xfrm>
          <a:prstGeom prst="rect">
            <a:avLst/>
          </a:prstGeom>
          <a:noFill/>
          <a:ln w="9525">
            <a:noFill/>
            <a:miter lim="800000"/>
            <a:headEnd/>
            <a:tailEnd/>
          </a:ln>
        </p:spPr>
        <p:txBody>
          <a:bodyPr>
            <a:spAutoFit/>
          </a:bodyPr>
          <a:lstStyle/>
          <a:p>
            <a:pPr algn="ctr"/>
            <a:r>
              <a:rPr lang="en-US">
                <a:latin typeface="Calibri" pitchFamily="34" charset="0"/>
              </a:rPr>
              <a:t>Processor 2</a:t>
            </a:r>
          </a:p>
        </p:txBody>
      </p:sp>
      <p:sp>
        <p:nvSpPr>
          <p:cNvPr id="50182" name="TextBox 6"/>
          <p:cNvSpPr txBox="1">
            <a:spLocks noChangeArrowheads="1"/>
          </p:cNvSpPr>
          <p:nvPr/>
        </p:nvSpPr>
        <p:spPr bwMode="auto">
          <a:xfrm>
            <a:off x="6375400" y="3290887"/>
            <a:ext cx="2273300" cy="369888"/>
          </a:xfrm>
          <a:prstGeom prst="rect">
            <a:avLst/>
          </a:prstGeom>
          <a:noFill/>
          <a:ln w="9525">
            <a:noFill/>
            <a:miter lim="800000"/>
            <a:headEnd/>
            <a:tailEnd/>
          </a:ln>
        </p:spPr>
        <p:txBody>
          <a:bodyPr>
            <a:spAutoFit/>
          </a:bodyPr>
          <a:lstStyle/>
          <a:p>
            <a:pPr algn="ctr"/>
            <a:r>
              <a:rPr lang="en-US">
                <a:latin typeface="Calibri" pitchFamily="34" charset="0"/>
              </a:rPr>
              <a:t>Processor 3</a:t>
            </a:r>
          </a:p>
        </p:txBody>
      </p:sp>
      <p:sp>
        <p:nvSpPr>
          <p:cNvPr id="8" name="Freeform 7"/>
          <p:cNvSpPr/>
          <p:nvPr/>
        </p:nvSpPr>
        <p:spPr>
          <a:xfrm rot="181003">
            <a:off x="323850" y="1860550"/>
            <a:ext cx="1785938" cy="593725"/>
          </a:xfrm>
          <a:custGeom>
            <a:avLst/>
            <a:gdLst>
              <a:gd name="connsiteX0" fmla="*/ 2120747 w 2431056"/>
              <a:gd name="connsiteY0" fmla="*/ 135875 h 767509"/>
              <a:gd name="connsiteX1" fmla="*/ 1823292 w 2431056"/>
              <a:gd name="connsiteY1" fmla="*/ 58757 h 767509"/>
              <a:gd name="connsiteX2" fmla="*/ 236863 w 2431056"/>
              <a:gd name="connsiteY2" fmla="*/ 488415 h 767509"/>
              <a:gd name="connsiteX3" fmla="*/ 402116 w 2431056"/>
              <a:gd name="connsiteY3" fmla="*/ 730786 h 767509"/>
              <a:gd name="connsiteX4" fmla="*/ 2142781 w 2431056"/>
              <a:gd name="connsiteY4" fmla="*/ 268077 h 767509"/>
              <a:gd name="connsiteX5" fmla="*/ 2120747 w 2431056"/>
              <a:gd name="connsiteY5" fmla="*/ 135875 h 767509"/>
              <a:gd name="connsiteX0" fmla="*/ 2120747 w 2173995"/>
              <a:gd name="connsiteY0" fmla="*/ 135875 h 732622"/>
              <a:gd name="connsiteX1" fmla="*/ 1823292 w 2173995"/>
              <a:gd name="connsiteY1" fmla="*/ 58757 h 732622"/>
              <a:gd name="connsiteX2" fmla="*/ 236863 w 2173995"/>
              <a:gd name="connsiteY2" fmla="*/ 488415 h 732622"/>
              <a:gd name="connsiteX3" fmla="*/ 402116 w 2173995"/>
              <a:gd name="connsiteY3" fmla="*/ 730786 h 732622"/>
              <a:gd name="connsiteX4" fmla="*/ 1503802 w 2173995"/>
              <a:gd name="connsiteY4" fmla="*/ 477398 h 732622"/>
              <a:gd name="connsiteX5" fmla="*/ 2120747 w 2173995"/>
              <a:gd name="connsiteY5" fmla="*/ 135875 h 732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3995" h="732622">
                <a:moveTo>
                  <a:pt x="2120747" y="135875"/>
                </a:moveTo>
                <a:cubicBezTo>
                  <a:pt x="2173995" y="66102"/>
                  <a:pt x="2137273" y="0"/>
                  <a:pt x="1823292" y="58757"/>
                </a:cubicBezTo>
                <a:cubicBezTo>
                  <a:pt x="1509311" y="117514"/>
                  <a:pt x="473726" y="376410"/>
                  <a:pt x="236863" y="488415"/>
                </a:cubicBezTo>
                <a:cubicBezTo>
                  <a:pt x="0" y="600420"/>
                  <a:pt x="190960" y="732622"/>
                  <a:pt x="402116" y="730786"/>
                </a:cubicBezTo>
                <a:cubicBezTo>
                  <a:pt x="613272" y="728950"/>
                  <a:pt x="1215527" y="578386"/>
                  <a:pt x="1503802" y="477398"/>
                </a:cubicBezTo>
                <a:cubicBezTo>
                  <a:pt x="1792077" y="376410"/>
                  <a:pt x="2067499" y="205648"/>
                  <a:pt x="2120747" y="135875"/>
                </a:cubicBezTo>
                <a:close/>
              </a:path>
            </a:pathLst>
          </a:cu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Freeform 9"/>
          <p:cNvSpPr/>
          <p:nvPr/>
        </p:nvSpPr>
        <p:spPr>
          <a:xfrm>
            <a:off x="7153275" y="2138362"/>
            <a:ext cx="1558925" cy="635000"/>
          </a:xfrm>
          <a:custGeom>
            <a:avLst/>
            <a:gdLst>
              <a:gd name="connsiteX0" fmla="*/ 640815 w 1795750"/>
              <a:gd name="connsiteY0" fmla="*/ 143219 h 725277"/>
              <a:gd name="connsiteX1" fmla="*/ 1836 w 1795750"/>
              <a:gd name="connsiteY1" fmla="*/ 539827 h 725277"/>
              <a:gd name="connsiteX2" fmla="*/ 629798 w 1795750"/>
              <a:gd name="connsiteY2" fmla="*/ 661012 h 725277"/>
              <a:gd name="connsiteX3" fmla="*/ 1632333 w 1795750"/>
              <a:gd name="connsiteY3" fmla="*/ 649995 h 725277"/>
              <a:gd name="connsiteX4" fmla="*/ 1610299 w 1795750"/>
              <a:gd name="connsiteY4" fmla="*/ 209320 h 725277"/>
              <a:gd name="connsiteX5" fmla="*/ 1246742 w 1795750"/>
              <a:gd name="connsiteY5" fmla="*/ 11017 h 725277"/>
              <a:gd name="connsiteX6" fmla="*/ 640815 w 1795750"/>
              <a:gd name="connsiteY6" fmla="*/ 143219 h 72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5750" h="725277">
                <a:moveTo>
                  <a:pt x="640815" y="143219"/>
                </a:moveTo>
                <a:cubicBezTo>
                  <a:pt x="433331" y="231354"/>
                  <a:pt x="3672" y="453528"/>
                  <a:pt x="1836" y="539827"/>
                </a:cubicBezTo>
                <a:cubicBezTo>
                  <a:pt x="0" y="626126"/>
                  <a:pt x="358049" y="642651"/>
                  <a:pt x="629798" y="661012"/>
                </a:cubicBezTo>
                <a:cubicBezTo>
                  <a:pt x="901547" y="679373"/>
                  <a:pt x="1468916" y="725277"/>
                  <a:pt x="1632333" y="649995"/>
                </a:cubicBezTo>
                <a:cubicBezTo>
                  <a:pt x="1795750" y="574713"/>
                  <a:pt x="1674564" y="315816"/>
                  <a:pt x="1610299" y="209320"/>
                </a:cubicBezTo>
                <a:cubicBezTo>
                  <a:pt x="1546034" y="102824"/>
                  <a:pt x="1408323" y="22034"/>
                  <a:pt x="1246742" y="11017"/>
                </a:cubicBezTo>
                <a:cubicBezTo>
                  <a:pt x="1085161" y="0"/>
                  <a:pt x="848299" y="55084"/>
                  <a:pt x="640815" y="143219"/>
                </a:cubicBezTo>
                <a:close/>
              </a:path>
            </a:pathLst>
          </a:custGeom>
          <a:solidFill>
            <a:schemeClr val="accent3">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Freeform 13"/>
          <p:cNvSpPr/>
          <p:nvPr/>
        </p:nvSpPr>
        <p:spPr>
          <a:xfrm>
            <a:off x="7975600" y="461962"/>
            <a:ext cx="476250" cy="228600"/>
          </a:xfrm>
          <a:custGeom>
            <a:avLst/>
            <a:gdLst>
              <a:gd name="connsiteX0" fmla="*/ 228600 w 476250"/>
              <a:gd name="connsiteY0" fmla="*/ 0 h 228600"/>
              <a:gd name="connsiteX1" fmla="*/ 476250 w 476250"/>
              <a:gd name="connsiteY1" fmla="*/ 114300 h 228600"/>
              <a:gd name="connsiteX2" fmla="*/ 228600 w 476250"/>
              <a:gd name="connsiteY2" fmla="*/ 228600 h 228600"/>
              <a:gd name="connsiteX3" fmla="*/ 0 w 476250"/>
              <a:gd name="connsiteY3" fmla="*/ 114300 h 228600"/>
              <a:gd name="connsiteX4" fmla="*/ 228600 w 47625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0" h="228600">
                <a:moveTo>
                  <a:pt x="228600" y="0"/>
                </a:moveTo>
                <a:cubicBezTo>
                  <a:pt x="307975" y="0"/>
                  <a:pt x="476250" y="76200"/>
                  <a:pt x="476250" y="114300"/>
                </a:cubicBezTo>
                <a:cubicBezTo>
                  <a:pt x="476250" y="152400"/>
                  <a:pt x="307975" y="228600"/>
                  <a:pt x="228600" y="228600"/>
                </a:cubicBezTo>
                <a:cubicBezTo>
                  <a:pt x="149225" y="228600"/>
                  <a:pt x="0" y="152400"/>
                  <a:pt x="0" y="114300"/>
                </a:cubicBezTo>
                <a:cubicBezTo>
                  <a:pt x="0" y="76200"/>
                  <a:pt x="149225" y="0"/>
                  <a:pt x="228600" y="0"/>
                </a:cubicBezTo>
                <a:close/>
              </a:path>
            </a:pathLst>
          </a:custGeom>
          <a:solidFill>
            <a:schemeClr val="accent3">
              <a:alpha val="5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8" name="Picture 17" descr="wave.png"/>
          <p:cNvPicPr>
            <a:picLocks noChangeAspect="1"/>
          </p:cNvPicPr>
          <p:nvPr/>
        </p:nvPicPr>
        <p:blipFill>
          <a:blip r:embed="rId3" cstate="print"/>
          <a:srcRect t="2647"/>
          <a:stretch>
            <a:fillRect/>
          </a:stretch>
        </p:blipFill>
        <p:spPr>
          <a:xfrm>
            <a:off x="0" y="5166158"/>
            <a:ext cx="9144000" cy="1679142"/>
          </a:xfrm>
          <a:prstGeom prst="rect">
            <a:avLst/>
          </a:prstGeom>
        </p:spPr>
      </p:pic>
      <p:sp>
        <p:nvSpPr>
          <p:cNvPr id="19" name="Title 1"/>
          <p:cNvSpPr txBox="1">
            <a:spLocks/>
          </p:cNvSpPr>
          <p:nvPr/>
        </p:nvSpPr>
        <p:spPr bwMode="auto">
          <a:xfrm>
            <a:off x="377856" y="5866841"/>
            <a:ext cx="6097975" cy="817888"/>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800" b="1" noProof="0" dirty="0" smtClean="0">
                <a:solidFill>
                  <a:schemeClr val="accent1">
                    <a:lumMod val="20000"/>
                    <a:lumOff val="80000"/>
                  </a:schemeClr>
                </a:solidFill>
                <a:latin typeface="+mj-lt"/>
                <a:ea typeface="+mj-ea"/>
                <a:cs typeface="+mj-cs"/>
              </a:rPr>
              <a:t>Distributed Tree</a:t>
            </a:r>
            <a:endParaRPr kumimoji="0" lang="en-US" sz="2800" b="1" i="0" u="none" strike="noStrike" kern="1200" cap="none" spc="0" normalizeH="0" baseline="0" noProof="0" dirty="0">
              <a:ln>
                <a:noFill/>
              </a:ln>
              <a:solidFill>
                <a:schemeClr val="accent1">
                  <a:lumMod val="20000"/>
                  <a:lumOff val="80000"/>
                </a:schemeClr>
              </a:solidFill>
              <a:effectLst/>
              <a:uLnTx/>
              <a:uFillTx/>
              <a:latin typeface="+mj-lt"/>
              <a:ea typeface="+mj-ea"/>
              <a:cs typeface="+mj-cs"/>
            </a:endParaRPr>
          </a:p>
        </p:txBody>
      </p:sp>
      <p:grpSp>
        <p:nvGrpSpPr>
          <p:cNvPr id="20" name="Group 19"/>
          <p:cNvGrpSpPr/>
          <p:nvPr/>
        </p:nvGrpSpPr>
        <p:grpSpPr>
          <a:xfrm>
            <a:off x="567690" y="270510"/>
            <a:ext cx="2236470" cy="2095500"/>
            <a:chOff x="1939290" y="259080"/>
            <a:chExt cx="2236470" cy="2095500"/>
          </a:xfrm>
        </p:grpSpPr>
        <p:sp>
          <p:nvSpPr>
            <p:cNvPr id="22" name="Oval 21"/>
            <p:cNvSpPr/>
            <p:nvPr/>
          </p:nvSpPr>
          <p:spPr>
            <a:xfrm>
              <a:off x="2910840" y="259080"/>
              <a:ext cx="323850" cy="1371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2926080" y="2251710"/>
              <a:ext cx="251460" cy="102870"/>
            </a:xfrm>
            <a:prstGeom prst="ellipse">
              <a:avLst/>
            </a:prstGeom>
            <a:solidFill>
              <a:srgbClr val="009A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924300" y="541020"/>
              <a:ext cx="251460" cy="102870"/>
            </a:xfrm>
            <a:prstGeom prst="ellipse">
              <a:avLst/>
            </a:prstGeom>
            <a:solidFill>
              <a:srgbClr val="8A0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2941320" y="541020"/>
              <a:ext cx="251460" cy="102870"/>
            </a:xfrm>
            <a:prstGeom prst="ellipse">
              <a:avLst/>
            </a:prstGeom>
            <a:solidFill>
              <a:srgbClr val="009A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23" idx="0"/>
            </p:cNvCxnSpPr>
            <p:nvPr/>
          </p:nvCxnSpPr>
          <p:spPr>
            <a:xfrm rot="5400000">
              <a:off x="2249805" y="1445895"/>
              <a:ext cx="1607820" cy="38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24" idx="2"/>
              <a:endCxn id="25" idx="6"/>
            </p:cNvCxnSpPr>
            <p:nvPr/>
          </p:nvCxnSpPr>
          <p:spPr>
            <a:xfrm rot="10800000">
              <a:off x="3192780" y="592455"/>
              <a:ext cx="7315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25" idx="0"/>
              <a:endCxn id="22" idx="4"/>
            </p:cNvCxnSpPr>
            <p:nvPr/>
          </p:nvCxnSpPr>
          <p:spPr>
            <a:xfrm rot="5400000" flipH="1" flipV="1">
              <a:off x="2997517" y="465773"/>
              <a:ext cx="144780" cy="57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1939290" y="533400"/>
              <a:ext cx="251460" cy="102870"/>
            </a:xfrm>
            <a:prstGeom prst="ellipse">
              <a:avLst/>
            </a:prstGeom>
            <a:solidFill>
              <a:srgbClr val="0004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a:stCxn id="25" idx="2"/>
              <a:endCxn id="29" idx="6"/>
            </p:cNvCxnSpPr>
            <p:nvPr/>
          </p:nvCxnSpPr>
          <p:spPr>
            <a:xfrm rot="10800000">
              <a:off x="2190750" y="584835"/>
              <a:ext cx="750570" cy="7620"/>
            </a:xfrm>
            <a:prstGeom prst="line">
              <a:avLst/>
            </a:prstGeom>
          </p:spPr>
          <p:style>
            <a:lnRef idx="1">
              <a:schemeClr val="accent1"/>
            </a:lnRef>
            <a:fillRef idx="0">
              <a:schemeClr val="accent1"/>
            </a:fillRef>
            <a:effectRef idx="0">
              <a:schemeClr val="accent1"/>
            </a:effectRef>
            <a:fontRef idx="minor">
              <a:schemeClr val="tx1"/>
            </a:fontRef>
          </p:style>
        </p:cxnSp>
        <p:sp>
          <p:nvSpPr>
            <p:cNvPr id="21" name="Freeform 20"/>
            <p:cNvSpPr/>
            <p:nvPr/>
          </p:nvSpPr>
          <p:spPr>
            <a:xfrm>
              <a:off x="2811145" y="481012"/>
              <a:ext cx="476250" cy="228600"/>
            </a:xfrm>
            <a:custGeom>
              <a:avLst/>
              <a:gdLst>
                <a:gd name="connsiteX0" fmla="*/ 228600 w 476250"/>
                <a:gd name="connsiteY0" fmla="*/ 0 h 228600"/>
                <a:gd name="connsiteX1" fmla="*/ 476250 w 476250"/>
                <a:gd name="connsiteY1" fmla="*/ 114300 h 228600"/>
                <a:gd name="connsiteX2" fmla="*/ 228600 w 476250"/>
                <a:gd name="connsiteY2" fmla="*/ 228600 h 228600"/>
                <a:gd name="connsiteX3" fmla="*/ 0 w 476250"/>
                <a:gd name="connsiteY3" fmla="*/ 114300 h 228600"/>
                <a:gd name="connsiteX4" fmla="*/ 228600 w 47625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0" h="228600">
                  <a:moveTo>
                    <a:pt x="228600" y="0"/>
                  </a:moveTo>
                  <a:cubicBezTo>
                    <a:pt x="307975" y="0"/>
                    <a:pt x="476250" y="76200"/>
                    <a:pt x="476250" y="114300"/>
                  </a:cubicBezTo>
                  <a:cubicBezTo>
                    <a:pt x="476250" y="152400"/>
                    <a:pt x="307975" y="228600"/>
                    <a:pt x="228600" y="228600"/>
                  </a:cubicBezTo>
                  <a:cubicBezTo>
                    <a:pt x="149225" y="228600"/>
                    <a:pt x="0" y="152400"/>
                    <a:pt x="0" y="114300"/>
                  </a:cubicBezTo>
                  <a:cubicBezTo>
                    <a:pt x="0" y="76200"/>
                    <a:pt x="149225" y="0"/>
                    <a:pt x="228600" y="0"/>
                  </a:cubicBezTo>
                  <a:close/>
                </a:path>
              </a:pathLst>
            </a:custGeom>
            <a:solidFill>
              <a:schemeClr val="accent2">
                <a:alpha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16" name="Freeform 15"/>
          <p:cNvSpPr/>
          <p:nvPr/>
        </p:nvSpPr>
        <p:spPr>
          <a:xfrm>
            <a:off x="1441450" y="214312"/>
            <a:ext cx="476250" cy="228600"/>
          </a:xfrm>
          <a:custGeom>
            <a:avLst/>
            <a:gdLst>
              <a:gd name="connsiteX0" fmla="*/ 228600 w 476250"/>
              <a:gd name="connsiteY0" fmla="*/ 0 h 228600"/>
              <a:gd name="connsiteX1" fmla="*/ 476250 w 476250"/>
              <a:gd name="connsiteY1" fmla="*/ 114300 h 228600"/>
              <a:gd name="connsiteX2" fmla="*/ 228600 w 476250"/>
              <a:gd name="connsiteY2" fmla="*/ 228600 h 228600"/>
              <a:gd name="connsiteX3" fmla="*/ 0 w 476250"/>
              <a:gd name="connsiteY3" fmla="*/ 114300 h 228600"/>
              <a:gd name="connsiteX4" fmla="*/ 228600 w 47625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0" h="228600">
                <a:moveTo>
                  <a:pt x="228600" y="0"/>
                </a:moveTo>
                <a:cubicBezTo>
                  <a:pt x="307975" y="0"/>
                  <a:pt x="476250" y="76200"/>
                  <a:pt x="476250" y="114300"/>
                </a:cubicBezTo>
                <a:cubicBezTo>
                  <a:pt x="476250" y="152400"/>
                  <a:pt x="307975" y="228600"/>
                  <a:pt x="228600" y="228600"/>
                </a:cubicBezTo>
                <a:cubicBezTo>
                  <a:pt x="149225" y="228600"/>
                  <a:pt x="0" y="152400"/>
                  <a:pt x="0" y="114300"/>
                </a:cubicBezTo>
                <a:cubicBezTo>
                  <a:pt x="0" y="76200"/>
                  <a:pt x="149225" y="0"/>
                  <a:pt x="228600" y="0"/>
                </a:cubicBezTo>
                <a:close/>
              </a:path>
            </a:pathLst>
          </a:cu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Freeform 8"/>
          <p:cNvSpPr/>
          <p:nvPr/>
        </p:nvSpPr>
        <p:spPr>
          <a:xfrm>
            <a:off x="2716213" y="2189162"/>
            <a:ext cx="2020887" cy="584200"/>
          </a:xfrm>
          <a:custGeom>
            <a:avLst/>
            <a:gdLst>
              <a:gd name="connsiteX0" fmla="*/ 2339249 w 2471451"/>
              <a:gd name="connsiteY0" fmla="*/ 126694 h 844627"/>
              <a:gd name="connsiteX1" fmla="*/ 2129928 w 2471451"/>
              <a:gd name="connsiteY1" fmla="*/ 60593 h 844627"/>
              <a:gd name="connsiteX2" fmla="*/ 290111 w 2471451"/>
              <a:gd name="connsiteY2" fmla="*/ 490251 h 844627"/>
              <a:gd name="connsiteX3" fmla="*/ 389263 w 2471451"/>
              <a:gd name="connsiteY3" fmla="*/ 732622 h 844627"/>
              <a:gd name="connsiteX4" fmla="*/ 1766372 w 2471451"/>
              <a:gd name="connsiteY4" fmla="*/ 743639 h 844627"/>
              <a:gd name="connsiteX5" fmla="*/ 2339249 w 2471451"/>
              <a:gd name="connsiteY5" fmla="*/ 126694 h 844627"/>
              <a:gd name="connsiteX0" fmla="*/ 2251114 w 2456762"/>
              <a:gd name="connsiteY0" fmla="*/ 301127 h 774853"/>
              <a:gd name="connsiteX1" fmla="*/ 2129928 w 2456762"/>
              <a:gd name="connsiteY1" fmla="*/ 25706 h 774853"/>
              <a:gd name="connsiteX2" fmla="*/ 290111 w 2456762"/>
              <a:gd name="connsiteY2" fmla="*/ 455364 h 774853"/>
              <a:gd name="connsiteX3" fmla="*/ 389263 w 2456762"/>
              <a:gd name="connsiteY3" fmla="*/ 697735 h 774853"/>
              <a:gd name="connsiteX4" fmla="*/ 1766372 w 2456762"/>
              <a:gd name="connsiteY4" fmla="*/ 708752 h 774853"/>
              <a:gd name="connsiteX5" fmla="*/ 2251114 w 2456762"/>
              <a:gd name="connsiteY5" fmla="*/ 301127 h 774853"/>
              <a:gd name="connsiteX0" fmla="*/ 2229080 w 2302526"/>
              <a:gd name="connsiteY0" fmla="*/ 268077 h 741803"/>
              <a:gd name="connsiteX1" fmla="*/ 1975692 w 2302526"/>
              <a:gd name="connsiteY1" fmla="*/ 25706 h 741803"/>
              <a:gd name="connsiteX2" fmla="*/ 268077 w 2302526"/>
              <a:gd name="connsiteY2" fmla="*/ 422314 h 741803"/>
              <a:gd name="connsiteX3" fmla="*/ 367229 w 2302526"/>
              <a:gd name="connsiteY3" fmla="*/ 664685 h 741803"/>
              <a:gd name="connsiteX4" fmla="*/ 1744338 w 2302526"/>
              <a:gd name="connsiteY4" fmla="*/ 675702 h 741803"/>
              <a:gd name="connsiteX5" fmla="*/ 2229080 w 2302526"/>
              <a:gd name="connsiteY5" fmla="*/ 268077 h 741803"/>
              <a:gd name="connsiteX0" fmla="*/ 2247441 w 2431055"/>
              <a:gd name="connsiteY0" fmla="*/ 301127 h 774853"/>
              <a:gd name="connsiteX1" fmla="*/ 2104221 w 2431055"/>
              <a:gd name="connsiteY1" fmla="*/ 25706 h 774853"/>
              <a:gd name="connsiteX2" fmla="*/ 286438 w 2431055"/>
              <a:gd name="connsiteY2" fmla="*/ 455364 h 774853"/>
              <a:gd name="connsiteX3" fmla="*/ 385590 w 2431055"/>
              <a:gd name="connsiteY3" fmla="*/ 697735 h 774853"/>
              <a:gd name="connsiteX4" fmla="*/ 1762699 w 2431055"/>
              <a:gd name="connsiteY4" fmla="*/ 708752 h 774853"/>
              <a:gd name="connsiteX5" fmla="*/ 2247441 w 2431055"/>
              <a:gd name="connsiteY5" fmla="*/ 301127 h 774853"/>
              <a:gd name="connsiteX0" fmla="*/ 2324559 w 2443908"/>
              <a:gd name="connsiteY0" fmla="*/ 273585 h 785870"/>
              <a:gd name="connsiteX1" fmla="*/ 2104221 w 2443908"/>
              <a:gd name="connsiteY1" fmla="*/ 31214 h 785870"/>
              <a:gd name="connsiteX2" fmla="*/ 286438 w 2443908"/>
              <a:gd name="connsiteY2" fmla="*/ 460872 h 785870"/>
              <a:gd name="connsiteX3" fmla="*/ 385590 w 2443908"/>
              <a:gd name="connsiteY3" fmla="*/ 703243 h 785870"/>
              <a:gd name="connsiteX4" fmla="*/ 1762699 w 2443908"/>
              <a:gd name="connsiteY4" fmla="*/ 714260 h 785870"/>
              <a:gd name="connsiteX5" fmla="*/ 2324559 w 2443908"/>
              <a:gd name="connsiteY5" fmla="*/ 273585 h 785870"/>
              <a:gd name="connsiteX0" fmla="*/ 2313542 w 2431055"/>
              <a:gd name="connsiteY0" fmla="*/ 282766 h 795051"/>
              <a:gd name="connsiteX1" fmla="*/ 2093204 w 2431055"/>
              <a:gd name="connsiteY1" fmla="*/ 40395 h 795051"/>
              <a:gd name="connsiteX2" fmla="*/ 286438 w 2431055"/>
              <a:gd name="connsiteY2" fmla="*/ 525137 h 795051"/>
              <a:gd name="connsiteX3" fmla="*/ 374573 w 2431055"/>
              <a:gd name="connsiteY3" fmla="*/ 712424 h 795051"/>
              <a:gd name="connsiteX4" fmla="*/ 1751682 w 2431055"/>
              <a:gd name="connsiteY4" fmla="*/ 723441 h 795051"/>
              <a:gd name="connsiteX5" fmla="*/ 2313542 w 2431055"/>
              <a:gd name="connsiteY5" fmla="*/ 282766 h 795051"/>
              <a:gd name="connsiteX0" fmla="*/ 2313542 w 2431055"/>
              <a:gd name="connsiteY0" fmla="*/ 238699 h 750984"/>
              <a:gd name="connsiteX1" fmla="*/ 2093204 w 2431055"/>
              <a:gd name="connsiteY1" fmla="*/ 40395 h 750984"/>
              <a:gd name="connsiteX2" fmla="*/ 286438 w 2431055"/>
              <a:gd name="connsiteY2" fmla="*/ 481070 h 750984"/>
              <a:gd name="connsiteX3" fmla="*/ 374573 w 2431055"/>
              <a:gd name="connsiteY3" fmla="*/ 668357 h 750984"/>
              <a:gd name="connsiteX4" fmla="*/ 1751682 w 2431055"/>
              <a:gd name="connsiteY4" fmla="*/ 679374 h 750984"/>
              <a:gd name="connsiteX5" fmla="*/ 2313542 w 2431055"/>
              <a:gd name="connsiteY5" fmla="*/ 238699 h 750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1055" h="750984">
                <a:moveTo>
                  <a:pt x="2313542" y="238699"/>
                </a:moveTo>
                <a:cubicBezTo>
                  <a:pt x="2370462" y="132203"/>
                  <a:pt x="2431055" y="0"/>
                  <a:pt x="2093204" y="40395"/>
                </a:cubicBezTo>
                <a:cubicBezTo>
                  <a:pt x="1755353" y="80790"/>
                  <a:pt x="572876" y="376410"/>
                  <a:pt x="286438" y="481070"/>
                </a:cubicBezTo>
                <a:cubicBezTo>
                  <a:pt x="0" y="585730"/>
                  <a:pt x="130366" y="635306"/>
                  <a:pt x="374573" y="668357"/>
                </a:cubicBezTo>
                <a:cubicBezTo>
                  <a:pt x="618780" y="701408"/>
                  <a:pt x="1428521" y="750984"/>
                  <a:pt x="1751682" y="679374"/>
                </a:cubicBezTo>
                <a:cubicBezTo>
                  <a:pt x="2074843" y="607764"/>
                  <a:pt x="2256622" y="345195"/>
                  <a:pt x="2313542" y="238699"/>
                </a:cubicBezTo>
                <a:close/>
              </a:path>
            </a:pathLst>
          </a:custGeom>
          <a:solidFill>
            <a:srgbClr val="FF0000">
              <a:alpha val="33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Freeform 14"/>
          <p:cNvSpPr/>
          <p:nvPr/>
        </p:nvSpPr>
        <p:spPr>
          <a:xfrm>
            <a:off x="460375" y="471487"/>
            <a:ext cx="476250" cy="228600"/>
          </a:xfrm>
          <a:custGeom>
            <a:avLst/>
            <a:gdLst>
              <a:gd name="connsiteX0" fmla="*/ 228600 w 476250"/>
              <a:gd name="connsiteY0" fmla="*/ 0 h 228600"/>
              <a:gd name="connsiteX1" fmla="*/ 476250 w 476250"/>
              <a:gd name="connsiteY1" fmla="*/ 114300 h 228600"/>
              <a:gd name="connsiteX2" fmla="*/ 228600 w 476250"/>
              <a:gd name="connsiteY2" fmla="*/ 228600 h 228600"/>
              <a:gd name="connsiteX3" fmla="*/ 0 w 476250"/>
              <a:gd name="connsiteY3" fmla="*/ 114300 h 228600"/>
              <a:gd name="connsiteX4" fmla="*/ 228600 w 47625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0" h="228600">
                <a:moveTo>
                  <a:pt x="228600" y="0"/>
                </a:moveTo>
                <a:cubicBezTo>
                  <a:pt x="307975" y="0"/>
                  <a:pt x="476250" y="76200"/>
                  <a:pt x="476250" y="114300"/>
                </a:cubicBezTo>
                <a:cubicBezTo>
                  <a:pt x="476250" y="152400"/>
                  <a:pt x="307975" y="228600"/>
                  <a:pt x="228600" y="228600"/>
                </a:cubicBezTo>
                <a:cubicBezTo>
                  <a:pt x="149225" y="228600"/>
                  <a:pt x="0" y="152400"/>
                  <a:pt x="0" y="114300"/>
                </a:cubicBezTo>
                <a:cubicBezTo>
                  <a:pt x="0" y="76200"/>
                  <a:pt x="149225" y="0"/>
                  <a:pt x="228600" y="0"/>
                </a:cubicBezTo>
                <a:close/>
              </a:path>
            </a:pathLst>
          </a:cu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0"/>
                                  </p:stCondLst>
                                  <p:childTnLst>
                                    <p:animMotion origin="layout" path="M 5E-6 3.7037E-7 L 0.30001 3.7037E-7 " pathEditMode="relative" rAng="0" ptsTypes="AA">
                                      <p:cBhvr>
                                        <p:cTn id="6" dur="2000" fill="hold"/>
                                        <p:tgtEl>
                                          <p:spTgt spid="20"/>
                                        </p:tgtEl>
                                        <p:attrNameLst>
                                          <p:attrName>ppt_x</p:attrName>
                                          <p:attrName>ppt_y</p:attrName>
                                        </p:attrNameLst>
                                      </p:cBhvr>
                                      <p:rCtr x="15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2227" name="Content Placeholder 3" descr="Inheritance1.png"/>
          <p:cNvPicPr>
            <a:picLocks noGrp="1" noChangeAspect="1"/>
          </p:cNvPicPr>
          <p:nvPr>
            <p:ph idx="1"/>
          </p:nvPr>
        </p:nvPicPr>
        <p:blipFill>
          <a:blip r:embed="rId2" cstate="print"/>
          <a:srcRect/>
          <a:stretch>
            <a:fillRect/>
          </a:stretch>
        </p:blipFill>
        <p:spPr>
          <a:xfrm>
            <a:off x="228600" y="0"/>
            <a:ext cx="8686800" cy="3822700"/>
          </a:xfrm>
        </p:spPr>
      </p:pic>
      <p:sp>
        <p:nvSpPr>
          <p:cNvPr id="52228" name="TextBox 4"/>
          <p:cNvSpPr txBox="1">
            <a:spLocks noChangeArrowheads="1"/>
          </p:cNvSpPr>
          <p:nvPr/>
        </p:nvSpPr>
        <p:spPr bwMode="auto">
          <a:xfrm>
            <a:off x="393700" y="3294062"/>
            <a:ext cx="2273300" cy="369888"/>
          </a:xfrm>
          <a:prstGeom prst="rect">
            <a:avLst/>
          </a:prstGeom>
          <a:noFill/>
          <a:ln w="9525">
            <a:noFill/>
            <a:miter lim="800000"/>
            <a:headEnd/>
            <a:tailEnd/>
          </a:ln>
        </p:spPr>
        <p:txBody>
          <a:bodyPr>
            <a:spAutoFit/>
          </a:bodyPr>
          <a:lstStyle/>
          <a:p>
            <a:pPr algn="ctr"/>
            <a:r>
              <a:rPr lang="en-US">
                <a:latin typeface="Calibri" pitchFamily="34" charset="0"/>
              </a:rPr>
              <a:t>Processor 1</a:t>
            </a:r>
          </a:p>
        </p:txBody>
      </p:sp>
      <p:sp>
        <p:nvSpPr>
          <p:cNvPr id="52229" name="TextBox 5"/>
          <p:cNvSpPr txBox="1">
            <a:spLocks noChangeArrowheads="1"/>
          </p:cNvSpPr>
          <p:nvPr/>
        </p:nvSpPr>
        <p:spPr bwMode="auto">
          <a:xfrm>
            <a:off x="3352800" y="3278187"/>
            <a:ext cx="2273300" cy="369888"/>
          </a:xfrm>
          <a:prstGeom prst="rect">
            <a:avLst/>
          </a:prstGeom>
          <a:noFill/>
          <a:ln w="9525">
            <a:noFill/>
            <a:miter lim="800000"/>
            <a:headEnd/>
            <a:tailEnd/>
          </a:ln>
        </p:spPr>
        <p:txBody>
          <a:bodyPr>
            <a:spAutoFit/>
          </a:bodyPr>
          <a:lstStyle/>
          <a:p>
            <a:pPr algn="ctr"/>
            <a:r>
              <a:rPr lang="en-US">
                <a:latin typeface="Calibri" pitchFamily="34" charset="0"/>
              </a:rPr>
              <a:t>Processor 2</a:t>
            </a:r>
          </a:p>
        </p:txBody>
      </p:sp>
      <p:sp>
        <p:nvSpPr>
          <p:cNvPr id="52230" name="TextBox 6"/>
          <p:cNvSpPr txBox="1">
            <a:spLocks noChangeArrowheads="1"/>
          </p:cNvSpPr>
          <p:nvPr/>
        </p:nvSpPr>
        <p:spPr bwMode="auto">
          <a:xfrm>
            <a:off x="6362700" y="3290887"/>
            <a:ext cx="2273300" cy="369888"/>
          </a:xfrm>
          <a:prstGeom prst="rect">
            <a:avLst/>
          </a:prstGeom>
          <a:noFill/>
          <a:ln w="9525">
            <a:noFill/>
            <a:miter lim="800000"/>
            <a:headEnd/>
            <a:tailEnd/>
          </a:ln>
        </p:spPr>
        <p:txBody>
          <a:bodyPr>
            <a:spAutoFit/>
          </a:bodyPr>
          <a:lstStyle/>
          <a:p>
            <a:pPr algn="ctr"/>
            <a:r>
              <a:rPr lang="en-US">
                <a:latin typeface="Calibri" pitchFamily="34" charset="0"/>
              </a:rPr>
              <a:t>Processor 3</a:t>
            </a:r>
          </a:p>
        </p:txBody>
      </p:sp>
      <p:sp>
        <p:nvSpPr>
          <p:cNvPr id="8" name="TextBox 7"/>
          <p:cNvSpPr txBox="1">
            <a:spLocks noChangeArrowheads="1"/>
          </p:cNvSpPr>
          <p:nvPr/>
        </p:nvSpPr>
        <p:spPr bwMode="auto">
          <a:xfrm>
            <a:off x="1339850" y="1160462"/>
            <a:ext cx="6235700" cy="369888"/>
          </a:xfrm>
          <a:prstGeom prst="rect">
            <a:avLst/>
          </a:prstGeom>
          <a:noFill/>
          <a:ln w="9525">
            <a:noFill/>
            <a:miter lim="800000"/>
            <a:headEnd/>
            <a:tailEnd/>
          </a:ln>
        </p:spPr>
        <p:txBody>
          <a:bodyPr>
            <a:spAutoFit/>
          </a:bodyPr>
          <a:lstStyle/>
          <a:p>
            <a:r>
              <a:rPr lang="en-US">
                <a:latin typeface="Calibri" pitchFamily="34" charset="0"/>
              </a:rPr>
              <a:t>Level 1 nodes then locally create new generation of level 2 nodes</a:t>
            </a:r>
          </a:p>
        </p:txBody>
      </p:sp>
      <p:sp>
        <p:nvSpPr>
          <p:cNvPr id="9" name="Freeform 8"/>
          <p:cNvSpPr/>
          <p:nvPr/>
        </p:nvSpPr>
        <p:spPr>
          <a:xfrm rot="181003">
            <a:off x="311150" y="1860550"/>
            <a:ext cx="1785938" cy="593725"/>
          </a:xfrm>
          <a:custGeom>
            <a:avLst/>
            <a:gdLst>
              <a:gd name="connsiteX0" fmla="*/ 2120747 w 2431056"/>
              <a:gd name="connsiteY0" fmla="*/ 135875 h 767509"/>
              <a:gd name="connsiteX1" fmla="*/ 1823292 w 2431056"/>
              <a:gd name="connsiteY1" fmla="*/ 58757 h 767509"/>
              <a:gd name="connsiteX2" fmla="*/ 236863 w 2431056"/>
              <a:gd name="connsiteY2" fmla="*/ 488415 h 767509"/>
              <a:gd name="connsiteX3" fmla="*/ 402116 w 2431056"/>
              <a:gd name="connsiteY3" fmla="*/ 730786 h 767509"/>
              <a:gd name="connsiteX4" fmla="*/ 2142781 w 2431056"/>
              <a:gd name="connsiteY4" fmla="*/ 268077 h 767509"/>
              <a:gd name="connsiteX5" fmla="*/ 2120747 w 2431056"/>
              <a:gd name="connsiteY5" fmla="*/ 135875 h 767509"/>
              <a:gd name="connsiteX0" fmla="*/ 2120747 w 2173995"/>
              <a:gd name="connsiteY0" fmla="*/ 135875 h 732622"/>
              <a:gd name="connsiteX1" fmla="*/ 1823292 w 2173995"/>
              <a:gd name="connsiteY1" fmla="*/ 58757 h 732622"/>
              <a:gd name="connsiteX2" fmla="*/ 236863 w 2173995"/>
              <a:gd name="connsiteY2" fmla="*/ 488415 h 732622"/>
              <a:gd name="connsiteX3" fmla="*/ 402116 w 2173995"/>
              <a:gd name="connsiteY3" fmla="*/ 730786 h 732622"/>
              <a:gd name="connsiteX4" fmla="*/ 1503802 w 2173995"/>
              <a:gd name="connsiteY4" fmla="*/ 477398 h 732622"/>
              <a:gd name="connsiteX5" fmla="*/ 2120747 w 2173995"/>
              <a:gd name="connsiteY5" fmla="*/ 135875 h 732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3995" h="732622">
                <a:moveTo>
                  <a:pt x="2120747" y="135875"/>
                </a:moveTo>
                <a:cubicBezTo>
                  <a:pt x="2173995" y="66102"/>
                  <a:pt x="2137273" y="0"/>
                  <a:pt x="1823292" y="58757"/>
                </a:cubicBezTo>
                <a:cubicBezTo>
                  <a:pt x="1509311" y="117514"/>
                  <a:pt x="473726" y="376410"/>
                  <a:pt x="236863" y="488415"/>
                </a:cubicBezTo>
                <a:cubicBezTo>
                  <a:pt x="0" y="600420"/>
                  <a:pt x="190960" y="732622"/>
                  <a:pt x="402116" y="730786"/>
                </a:cubicBezTo>
                <a:cubicBezTo>
                  <a:pt x="613272" y="728950"/>
                  <a:pt x="1215527" y="578386"/>
                  <a:pt x="1503802" y="477398"/>
                </a:cubicBezTo>
                <a:cubicBezTo>
                  <a:pt x="1792077" y="376410"/>
                  <a:pt x="2067499" y="205648"/>
                  <a:pt x="2120747" y="135875"/>
                </a:cubicBezTo>
                <a:close/>
              </a:path>
            </a:pathLst>
          </a:cu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Freeform 9"/>
          <p:cNvSpPr/>
          <p:nvPr/>
        </p:nvSpPr>
        <p:spPr>
          <a:xfrm>
            <a:off x="2703513" y="2189162"/>
            <a:ext cx="2020887" cy="584200"/>
          </a:xfrm>
          <a:custGeom>
            <a:avLst/>
            <a:gdLst>
              <a:gd name="connsiteX0" fmla="*/ 2339249 w 2471451"/>
              <a:gd name="connsiteY0" fmla="*/ 126694 h 844627"/>
              <a:gd name="connsiteX1" fmla="*/ 2129928 w 2471451"/>
              <a:gd name="connsiteY1" fmla="*/ 60593 h 844627"/>
              <a:gd name="connsiteX2" fmla="*/ 290111 w 2471451"/>
              <a:gd name="connsiteY2" fmla="*/ 490251 h 844627"/>
              <a:gd name="connsiteX3" fmla="*/ 389263 w 2471451"/>
              <a:gd name="connsiteY3" fmla="*/ 732622 h 844627"/>
              <a:gd name="connsiteX4" fmla="*/ 1766372 w 2471451"/>
              <a:gd name="connsiteY4" fmla="*/ 743639 h 844627"/>
              <a:gd name="connsiteX5" fmla="*/ 2339249 w 2471451"/>
              <a:gd name="connsiteY5" fmla="*/ 126694 h 844627"/>
              <a:gd name="connsiteX0" fmla="*/ 2251114 w 2456762"/>
              <a:gd name="connsiteY0" fmla="*/ 301127 h 774853"/>
              <a:gd name="connsiteX1" fmla="*/ 2129928 w 2456762"/>
              <a:gd name="connsiteY1" fmla="*/ 25706 h 774853"/>
              <a:gd name="connsiteX2" fmla="*/ 290111 w 2456762"/>
              <a:gd name="connsiteY2" fmla="*/ 455364 h 774853"/>
              <a:gd name="connsiteX3" fmla="*/ 389263 w 2456762"/>
              <a:gd name="connsiteY3" fmla="*/ 697735 h 774853"/>
              <a:gd name="connsiteX4" fmla="*/ 1766372 w 2456762"/>
              <a:gd name="connsiteY4" fmla="*/ 708752 h 774853"/>
              <a:gd name="connsiteX5" fmla="*/ 2251114 w 2456762"/>
              <a:gd name="connsiteY5" fmla="*/ 301127 h 774853"/>
              <a:gd name="connsiteX0" fmla="*/ 2229080 w 2302526"/>
              <a:gd name="connsiteY0" fmla="*/ 268077 h 741803"/>
              <a:gd name="connsiteX1" fmla="*/ 1975692 w 2302526"/>
              <a:gd name="connsiteY1" fmla="*/ 25706 h 741803"/>
              <a:gd name="connsiteX2" fmla="*/ 268077 w 2302526"/>
              <a:gd name="connsiteY2" fmla="*/ 422314 h 741803"/>
              <a:gd name="connsiteX3" fmla="*/ 367229 w 2302526"/>
              <a:gd name="connsiteY3" fmla="*/ 664685 h 741803"/>
              <a:gd name="connsiteX4" fmla="*/ 1744338 w 2302526"/>
              <a:gd name="connsiteY4" fmla="*/ 675702 h 741803"/>
              <a:gd name="connsiteX5" fmla="*/ 2229080 w 2302526"/>
              <a:gd name="connsiteY5" fmla="*/ 268077 h 741803"/>
              <a:gd name="connsiteX0" fmla="*/ 2247441 w 2431055"/>
              <a:gd name="connsiteY0" fmla="*/ 301127 h 774853"/>
              <a:gd name="connsiteX1" fmla="*/ 2104221 w 2431055"/>
              <a:gd name="connsiteY1" fmla="*/ 25706 h 774853"/>
              <a:gd name="connsiteX2" fmla="*/ 286438 w 2431055"/>
              <a:gd name="connsiteY2" fmla="*/ 455364 h 774853"/>
              <a:gd name="connsiteX3" fmla="*/ 385590 w 2431055"/>
              <a:gd name="connsiteY3" fmla="*/ 697735 h 774853"/>
              <a:gd name="connsiteX4" fmla="*/ 1762699 w 2431055"/>
              <a:gd name="connsiteY4" fmla="*/ 708752 h 774853"/>
              <a:gd name="connsiteX5" fmla="*/ 2247441 w 2431055"/>
              <a:gd name="connsiteY5" fmla="*/ 301127 h 774853"/>
              <a:gd name="connsiteX0" fmla="*/ 2324559 w 2443908"/>
              <a:gd name="connsiteY0" fmla="*/ 273585 h 785870"/>
              <a:gd name="connsiteX1" fmla="*/ 2104221 w 2443908"/>
              <a:gd name="connsiteY1" fmla="*/ 31214 h 785870"/>
              <a:gd name="connsiteX2" fmla="*/ 286438 w 2443908"/>
              <a:gd name="connsiteY2" fmla="*/ 460872 h 785870"/>
              <a:gd name="connsiteX3" fmla="*/ 385590 w 2443908"/>
              <a:gd name="connsiteY3" fmla="*/ 703243 h 785870"/>
              <a:gd name="connsiteX4" fmla="*/ 1762699 w 2443908"/>
              <a:gd name="connsiteY4" fmla="*/ 714260 h 785870"/>
              <a:gd name="connsiteX5" fmla="*/ 2324559 w 2443908"/>
              <a:gd name="connsiteY5" fmla="*/ 273585 h 785870"/>
              <a:gd name="connsiteX0" fmla="*/ 2313542 w 2431055"/>
              <a:gd name="connsiteY0" fmla="*/ 282766 h 795051"/>
              <a:gd name="connsiteX1" fmla="*/ 2093204 w 2431055"/>
              <a:gd name="connsiteY1" fmla="*/ 40395 h 795051"/>
              <a:gd name="connsiteX2" fmla="*/ 286438 w 2431055"/>
              <a:gd name="connsiteY2" fmla="*/ 525137 h 795051"/>
              <a:gd name="connsiteX3" fmla="*/ 374573 w 2431055"/>
              <a:gd name="connsiteY3" fmla="*/ 712424 h 795051"/>
              <a:gd name="connsiteX4" fmla="*/ 1751682 w 2431055"/>
              <a:gd name="connsiteY4" fmla="*/ 723441 h 795051"/>
              <a:gd name="connsiteX5" fmla="*/ 2313542 w 2431055"/>
              <a:gd name="connsiteY5" fmla="*/ 282766 h 795051"/>
              <a:gd name="connsiteX0" fmla="*/ 2313542 w 2431055"/>
              <a:gd name="connsiteY0" fmla="*/ 238699 h 750984"/>
              <a:gd name="connsiteX1" fmla="*/ 2093204 w 2431055"/>
              <a:gd name="connsiteY1" fmla="*/ 40395 h 750984"/>
              <a:gd name="connsiteX2" fmla="*/ 286438 w 2431055"/>
              <a:gd name="connsiteY2" fmla="*/ 481070 h 750984"/>
              <a:gd name="connsiteX3" fmla="*/ 374573 w 2431055"/>
              <a:gd name="connsiteY3" fmla="*/ 668357 h 750984"/>
              <a:gd name="connsiteX4" fmla="*/ 1751682 w 2431055"/>
              <a:gd name="connsiteY4" fmla="*/ 679374 h 750984"/>
              <a:gd name="connsiteX5" fmla="*/ 2313542 w 2431055"/>
              <a:gd name="connsiteY5" fmla="*/ 238699 h 750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1055" h="750984">
                <a:moveTo>
                  <a:pt x="2313542" y="238699"/>
                </a:moveTo>
                <a:cubicBezTo>
                  <a:pt x="2370462" y="132203"/>
                  <a:pt x="2431055" y="0"/>
                  <a:pt x="2093204" y="40395"/>
                </a:cubicBezTo>
                <a:cubicBezTo>
                  <a:pt x="1755353" y="80790"/>
                  <a:pt x="572876" y="376410"/>
                  <a:pt x="286438" y="481070"/>
                </a:cubicBezTo>
                <a:cubicBezTo>
                  <a:pt x="0" y="585730"/>
                  <a:pt x="130366" y="635306"/>
                  <a:pt x="374573" y="668357"/>
                </a:cubicBezTo>
                <a:cubicBezTo>
                  <a:pt x="618780" y="701408"/>
                  <a:pt x="1428521" y="750984"/>
                  <a:pt x="1751682" y="679374"/>
                </a:cubicBezTo>
                <a:cubicBezTo>
                  <a:pt x="2074843" y="607764"/>
                  <a:pt x="2256622" y="345195"/>
                  <a:pt x="2313542" y="238699"/>
                </a:cubicBezTo>
                <a:close/>
              </a:path>
            </a:pathLst>
          </a:custGeom>
          <a:solidFill>
            <a:srgbClr val="FF0000">
              <a:alpha val="33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Freeform 10"/>
          <p:cNvSpPr/>
          <p:nvPr/>
        </p:nvSpPr>
        <p:spPr>
          <a:xfrm>
            <a:off x="7140575" y="2138362"/>
            <a:ext cx="1558925" cy="635000"/>
          </a:xfrm>
          <a:custGeom>
            <a:avLst/>
            <a:gdLst>
              <a:gd name="connsiteX0" fmla="*/ 640815 w 1795750"/>
              <a:gd name="connsiteY0" fmla="*/ 143219 h 725277"/>
              <a:gd name="connsiteX1" fmla="*/ 1836 w 1795750"/>
              <a:gd name="connsiteY1" fmla="*/ 539827 h 725277"/>
              <a:gd name="connsiteX2" fmla="*/ 629798 w 1795750"/>
              <a:gd name="connsiteY2" fmla="*/ 661012 h 725277"/>
              <a:gd name="connsiteX3" fmla="*/ 1632333 w 1795750"/>
              <a:gd name="connsiteY3" fmla="*/ 649995 h 725277"/>
              <a:gd name="connsiteX4" fmla="*/ 1610299 w 1795750"/>
              <a:gd name="connsiteY4" fmla="*/ 209320 h 725277"/>
              <a:gd name="connsiteX5" fmla="*/ 1246742 w 1795750"/>
              <a:gd name="connsiteY5" fmla="*/ 11017 h 725277"/>
              <a:gd name="connsiteX6" fmla="*/ 640815 w 1795750"/>
              <a:gd name="connsiteY6" fmla="*/ 143219 h 72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5750" h="725277">
                <a:moveTo>
                  <a:pt x="640815" y="143219"/>
                </a:moveTo>
                <a:cubicBezTo>
                  <a:pt x="433331" y="231354"/>
                  <a:pt x="3672" y="453528"/>
                  <a:pt x="1836" y="539827"/>
                </a:cubicBezTo>
                <a:cubicBezTo>
                  <a:pt x="0" y="626126"/>
                  <a:pt x="358049" y="642651"/>
                  <a:pt x="629798" y="661012"/>
                </a:cubicBezTo>
                <a:cubicBezTo>
                  <a:pt x="901547" y="679373"/>
                  <a:pt x="1468916" y="725277"/>
                  <a:pt x="1632333" y="649995"/>
                </a:cubicBezTo>
                <a:cubicBezTo>
                  <a:pt x="1795750" y="574713"/>
                  <a:pt x="1674564" y="315816"/>
                  <a:pt x="1610299" y="209320"/>
                </a:cubicBezTo>
                <a:cubicBezTo>
                  <a:pt x="1546034" y="102824"/>
                  <a:pt x="1408323" y="22034"/>
                  <a:pt x="1246742" y="11017"/>
                </a:cubicBezTo>
                <a:cubicBezTo>
                  <a:pt x="1085161" y="0"/>
                  <a:pt x="848299" y="55084"/>
                  <a:pt x="640815" y="143219"/>
                </a:cubicBezTo>
                <a:close/>
              </a:path>
            </a:pathLst>
          </a:custGeom>
          <a:solidFill>
            <a:schemeClr val="accent3">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Freeform 12"/>
          <p:cNvSpPr/>
          <p:nvPr/>
        </p:nvSpPr>
        <p:spPr>
          <a:xfrm>
            <a:off x="4229100" y="490537"/>
            <a:ext cx="476250" cy="228600"/>
          </a:xfrm>
          <a:custGeom>
            <a:avLst/>
            <a:gdLst>
              <a:gd name="connsiteX0" fmla="*/ 228600 w 476250"/>
              <a:gd name="connsiteY0" fmla="*/ 0 h 228600"/>
              <a:gd name="connsiteX1" fmla="*/ 476250 w 476250"/>
              <a:gd name="connsiteY1" fmla="*/ 114300 h 228600"/>
              <a:gd name="connsiteX2" fmla="*/ 228600 w 476250"/>
              <a:gd name="connsiteY2" fmla="*/ 228600 h 228600"/>
              <a:gd name="connsiteX3" fmla="*/ 0 w 476250"/>
              <a:gd name="connsiteY3" fmla="*/ 114300 h 228600"/>
              <a:gd name="connsiteX4" fmla="*/ 228600 w 47625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0" h="228600">
                <a:moveTo>
                  <a:pt x="228600" y="0"/>
                </a:moveTo>
                <a:cubicBezTo>
                  <a:pt x="307975" y="0"/>
                  <a:pt x="476250" y="76200"/>
                  <a:pt x="476250" y="114300"/>
                </a:cubicBezTo>
                <a:cubicBezTo>
                  <a:pt x="476250" y="152400"/>
                  <a:pt x="307975" y="228600"/>
                  <a:pt x="228600" y="228600"/>
                </a:cubicBezTo>
                <a:cubicBezTo>
                  <a:pt x="149225" y="228600"/>
                  <a:pt x="0" y="152400"/>
                  <a:pt x="0" y="114300"/>
                </a:cubicBezTo>
                <a:cubicBezTo>
                  <a:pt x="0" y="76200"/>
                  <a:pt x="149225" y="0"/>
                  <a:pt x="228600" y="0"/>
                </a:cubicBezTo>
                <a:close/>
              </a:path>
            </a:pathLst>
          </a:custGeom>
          <a:solidFill>
            <a:schemeClr val="accent2">
              <a:alpha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Freeform 13"/>
          <p:cNvSpPr/>
          <p:nvPr/>
        </p:nvSpPr>
        <p:spPr>
          <a:xfrm>
            <a:off x="7962900" y="461962"/>
            <a:ext cx="476250" cy="228600"/>
          </a:xfrm>
          <a:custGeom>
            <a:avLst/>
            <a:gdLst>
              <a:gd name="connsiteX0" fmla="*/ 228600 w 476250"/>
              <a:gd name="connsiteY0" fmla="*/ 0 h 228600"/>
              <a:gd name="connsiteX1" fmla="*/ 476250 w 476250"/>
              <a:gd name="connsiteY1" fmla="*/ 114300 h 228600"/>
              <a:gd name="connsiteX2" fmla="*/ 228600 w 476250"/>
              <a:gd name="connsiteY2" fmla="*/ 228600 h 228600"/>
              <a:gd name="connsiteX3" fmla="*/ 0 w 476250"/>
              <a:gd name="connsiteY3" fmla="*/ 114300 h 228600"/>
              <a:gd name="connsiteX4" fmla="*/ 228600 w 47625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0" h="228600">
                <a:moveTo>
                  <a:pt x="228600" y="0"/>
                </a:moveTo>
                <a:cubicBezTo>
                  <a:pt x="307975" y="0"/>
                  <a:pt x="476250" y="76200"/>
                  <a:pt x="476250" y="114300"/>
                </a:cubicBezTo>
                <a:cubicBezTo>
                  <a:pt x="476250" y="152400"/>
                  <a:pt x="307975" y="228600"/>
                  <a:pt x="228600" y="228600"/>
                </a:cubicBezTo>
                <a:cubicBezTo>
                  <a:pt x="149225" y="228600"/>
                  <a:pt x="0" y="152400"/>
                  <a:pt x="0" y="114300"/>
                </a:cubicBezTo>
                <a:cubicBezTo>
                  <a:pt x="0" y="76200"/>
                  <a:pt x="149225" y="0"/>
                  <a:pt x="228600" y="0"/>
                </a:cubicBezTo>
                <a:close/>
              </a:path>
            </a:pathLst>
          </a:custGeom>
          <a:solidFill>
            <a:schemeClr val="accent3">
              <a:alpha val="5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6" name="Picture 15" descr="wave.png"/>
          <p:cNvPicPr>
            <a:picLocks noChangeAspect="1"/>
          </p:cNvPicPr>
          <p:nvPr/>
        </p:nvPicPr>
        <p:blipFill>
          <a:blip r:embed="rId3" cstate="print"/>
          <a:srcRect t="2647"/>
          <a:stretch>
            <a:fillRect/>
          </a:stretch>
        </p:blipFill>
        <p:spPr>
          <a:xfrm>
            <a:off x="0" y="5166158"/>
            <a:ext cx="9144000" cy="1679142"/>
          </a:xfrm>
          <a:prstGeom prst="rect">
            <a:avLst/>
          </a:prstGeom>
        </p:spPr>
      </p:pic>
      <p:sp>
        <p:nvSpPr>
          <p:cNvPr id="17" name="Title 1"/>
          <p:cNvSpPr txBox="1">
            <a:spLocks/>
          </p:cNvSpPr>
          <p:nvPr/>
        </p:nvSpPr>
        <p:spPr bwMode="auto">
          <a:xfrm>
            <a:off x="377856" y="5866841"/>
            <a:ext cx="6097975" cy="817888"/>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800" b="1" noProof="0" dirty="0" smtClean="0">
                <a:solidFill>
                  <a:schemeClr val="accent1">
                    <a:lumMod val="20000"/>
                    <a:lumOff val="80000"/>
                  </a:schemeClr>
                </a:solidFill>
                <a:latin typeface="+mj-lt"/>
                <a:ea typeface="+mj-ea"/>
                <a:cs typeface="+mj-cs"/>
              </a:rPr>
              <a:t>Distributed Tree</a:t>
            </a:r>
            <a:endParaRPr kumimoji="0" lang="en-US" sz="2800" b="1" i="0" u="none" strike="noStrike" kern="1200" cap="none" spc="0" normalizeH="0" baseline="0" noProof="0" dirty="0">
              <a:ln>
                <a:noFill/>
              </a:ln>
              <a:solidFill>
                <a:schemeClr val="accent1">
                  <a:lumMod val="20000"/>
                  <a:lumOff val="80000"/>
                </a:schemeClr>
              </a:solidFill>
              <a:effectLst/>
              <a:uLnTx/>
              <a:uFillTx/>
              <a:latin typeface="+mj-lt"/>
              <a:ea typeface="+mj-ea"/>
              <a:cs typeface="+mj-cs"/>
            </a:endParaRPr>
          </a:p>
        </p:txBody>
      </p:sp>
      <p:sp>
        <p:nvSpPr>
          <p:cNvPr id="18" name="Freeform 17"/>
          <p:cNvSpPr/>
          <p:nvPr/>
        </p:nvSpPr>
        <p:spPr>
          <a:xfrm>
            <a:off x="460375" y="471487"/>
            <a:ext cx="476250" cy="228600"/>
          </a:xfrm>
          <a:custGeom>
            <a:avLst/>
            <a:gdLst>
              <a:gd name="connsiteX0" fmla="*/ 228600 w 476250"/>
              <a:gd name="connsiteY0" fmla="*/ 0 h 228600"/>
              <a:gd name="connsiteX1" fmla="*/ 476250 w 476250"/>
              <a:gd name="connsiteY1" fmla="*/ 114300 h 228600"/>
              <a:gd name="connsiteX2" fmla="*/ 228600 w 476250"/>
              <a:gd name="connsiteY2" fmla="*/ 228600 h 228600"/>
              <a:gd name="connsiteX3" fmla="*/ 0 w 476250"/>
              <a:gd name="connsiteY3" fmla="*/ 114300 h 228600"/>
              <a:gd name="connsiteX4" fmla="*/ 228600 w 47625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0" h="228600">
                <a:moveTo>
                  <a:pt x="228600" y="0"/>
                </a:moveTo>
                <a:cubicBezTo>
                  <a:pt x="307975" y="0"/>
                  <a:pt x="476250" y="76200"/>
                  <a:pt x="476250" y="114300"/>
                </a:cubicBezTo>
                <a:cubicBezTo>
                  <a:pt x="476250" y="152400"/>
                  <a:pt x="307975" y="228600"/>
                  <a:pt x="228600" y="228600"/>
                </a:cubicBezTo>
                <a:cubicBezTo>
                  <a:pt x="149225" y="228600"/>
                  <a:pt x="0" y="152400"/>
                  <a:pt x="0" y="114300"/>
                </a:cubicBezTo>
                <a:cubicBezTo>
                  <a:pt x="0" y="76200"/>
                  <a:pt x="149225" y="0"/>
                  <a:pt x="228600" y="0"/>
                </a:cubicBezTo>
                <a:close/>
              </a:path>
            </a:pathLst>
          </a:cu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Freeform 18"/>
          <p:cNvSpPr/>
          <p:nvPr/>
        </p:nvSpPr>
        <p:spPr>
          <a:xfrm>
            <a:off x="1441450" y="214312"/>
            <a:ext cx="476250" cy="228600"/>
          </a:xfrm>
          <a:custGeom>
            <a:avLst/>
            <a:gdLst>
              <a:gd name="connsiteX0" fmla="*/ 228600 w 476250"/>
              <a:gd name="connsiteY0" fmla="*/ 0 h 228600"/>
              <a:gd name="connsiteX1" fmla="*/ 476250 w 476250"/>
              <a:gd name="connsiteY1" fmla="*/ 114300 h 228600"/>
              <a:gd name="connsiteX2" fmla="*/ 228600 w 476250"/>
              <a:gd name="connsiteY2" fmla="*/ 228600 h 228600"/>
              <a:gd name="connsiteX3" fmla="*/ 0 w 476250"/>
              <a:gd name="connsiteY3" fmla="*/ 114300 h 228600"/>
              <a:gd name="connsiteX4" fmla="*/ 228600 w 47625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0" h="228600">
                <a:moveTo>
                  <a:pt x="228600" y="0"/>
                </a:moveTo>
                <a:cubicBezTo>
                  <a:pt x="307975" y="0"/>
                  <a:pt x="476250" y="76200"/>
                  <a:pt x="476250" y="114300"/>
                </a:cubicBezTo>
                <a:cubicBezTo>
                  <a:pt x="476250" y="152400"/>
                  <a:pt x="307975" y="228600"/>
                  <a:pt x="228600" y="228600"/>
                </a:cubicBezTo>
                <a:cubicBezTo>
                  <a:pt x="149225" y="228600"/>
                  <a:pt x="0" y="152400"/>
                  <a:pt x="0" y="114300"/>
                </a:cubicBezTo>
                <a:cubicBezTo>
                  <a:pt x="0" y="76200"/>
                  <a:pt x="149225" y="0"/>
                  <a:pt x="228600" y="0"/>
                </a:cubicBezTo>
                <a:close/>
              </a:path>
            </a:pathLst>
          </a:cu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3251" name="Content Placeholder 3" descr="Inheritance1.png"/>
          <p:cNvPicPr>
            <a:picLocks noGrp="1" noChangeAspect="1"/>
          </p:cNvPicPr>
          <p:nvPr>
            <p:ph idx="1"/>
          </p:nvPr>
        </p:nvPicPr>
        <p:blipFill>
          <a:blip r:embed="rId2" cstate="print"/>
          <a:srcRect/>
          <a:stretch>
            <a:fillRect/>
          </a:stretch>
        </p:blipFill>
        <p:spPr>
          <a:xfrm>
            <a:off x="241300" y="0"/>
            <a:ext cx="8686800" cy="3822700"/>
          </a:xfrm>
        </p:spPr>
      </p:pic>
      <p:sp>
        <p:nvSpPr>
          <p:cNvPr id="29" name="Oval 28"/>
          <p:cNvSpPr/>
          <p:nvPr/>
        </p:nvSpPr>
        <p:spPr>
          <a:xfrm>
            <a:off x="8134350" y="533400"/>
            <a:ext cx="137160" cy="13716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8126730" y="2217420"/>
            <a:ext cx="137160" cy="13716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381500" y="541020"/>
            <a:ext cx="137160" cy="13716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373880" y="2225040"/>
            <a:ext cx="137160" cy="13716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28650" y="548640"/>
            <a:ext cx="137160" cy="13716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21030" y="2232660"/>
            <a:ext cx="137160" cy="13716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52" name="TextBox 4"/>
          <p:cNvSpPr txBox="1">
            <a:spLocks noChangeArrowheads="1"/>
          </p:cNvSpPr>
          <p:nvPr/>
        </p:nvSpPr>
        <p:spPr bwMode="auto">
          <a:xfrm>
            <a:off x="406400" y="3294062"/>
            <a:ext cx="2273300" cy="369888"/>
          </a:xfrm>
          <a:prstGeom prst="rect">
            <a:avLst/>
          </a:prstGeom>
          <a:noFill/>
          <a:ln w="9525">
            <a:noFill/>
            <a:miter lim="800000"/>
            <a:headEnd/>
            <a:tailEnd/>
          </a:ln>
        </p:spPr>
        <p:txBody>
          <a:bodyPr>
            <a:spAutoFit/>
          </a:bodyPr>
          <a:lstStyle/>
          <a:p>
            <a:pPr algn="ctr"/>
            <a:r>
              <a:rPr lang="en-US">
                <a:latin typeface="Calibri" pitchFamily="34" charset="0"/>
              </a:rPr>
              <a:t>Processor 1</a:t>
            </a:r>
          </a:p>
        </p:txBody>
      </p:sp>
      <p:sp>
        <p:nvSpPr>
          <p:cNvPr id="53253" name="TextBox 5"/>
          <p:cNvSpPr txBox="1">
            <a:spLocks noChangeArrowheads="1"/>
          </p:cNvSpPr>
          <p:nvPr/>
        </p:nvSpPr>
        <p:spPr bwMode="auto">
          <a:xfrm>
            <a:off x="3365500" y="3278187"/>
            <a:ext cx="2273300" cy="369888"/>
          </a:xfrm>
          <a:prstGeom prst="rect">
            <a:avLst/>
          </a:prstGeom>
          <a:noFill/>
          <a:ln w="9525">
            <a:noFill/>
            <a:miter lim="800000"/>
            <a:headEnd/>
            <a:tailEnd/>
          </a:ln>
        </p:spPr>
        <p:txBody>
          <a:bodyPr>
            <a:spAutoFit/>
          </a:bodyPr>
          <a:lstStyle/>
          <a:p>
            <a:pPr algn="ctr"/>
            <a:r>
              <a:rPr lang="en-US">
                <a:latin typeface="Calibri" pitchFamily="34" charset="0"/>
              </a:rPr>
              <a:t>Processor 2</a:t>
            </a:r>
          </a:p>
        </p:txBody>
      </p:sp>
      <p:sp>
        <p:nvSpPr>
          <p:cNvPr id="53254" name="TextBox 6"/>
          <p:cNvSpPr txBox="1">
            <a:spLocks noChangeArrowheads="1"/>
          </p:cNvSpPr>
          <p:nvPr/>
        </p:nvSpPr>
        <p:spPr bwMode="auto">
          <a:xfrm>
            <a:off x="6375400" y="3290887"/>
            <a:ext cx="2273300" cy="369888"/>
          </a:xfrm>
          <a:prstGeom prst="rect">
            <a:avLst/>
          </a:prstGeom>
          <a:noFill/>
          <a:ln w="9525">
            <a:noFill/>
            <a:miter lim="800000"/>
            <a:headEnd/>
            <a:tailEnd/>
          </a:ln>
        </p:spPr>
        <p:txBody>
          <a:bodyPr>
            <a:spAutoFit/>
          </a:bodyPr>
          <a:lstStyle/>
          <a:p>
            <a:pPr algn="ctr"/>
            <a:r>
              <a:rPr lang="en-US">
                <a:latin typeface="Calibri" pitchFamily="34" charset="0"/>
              </a:rPr>
              <a:t>Processor 3</a:t>
            </a:r>
          </a:p>
        </p:txBody>
      </p:sp>
      <p:sp>
        <p:nvSpPr>
          <p:cNvPr id="53255" name="TextBox 7"/>
          <p:cNvSpPr txBox="1">
            <a:spLocks noChangeArrowheads="1"/>
          </p:cNvSpPr>
          <p:nvPr/>
        </p:nvSpPr>
        <p:spPr bwMode="auto">
          <a:xfrm>
            <a:off x="1352550" y="1160462"/>
            <a:ext cx="6235700" cy="369888"/>
          </a:xfrm>
          <a:prstGeom prst="rect">
            <a:avLst/>
          </a:prstGeom>
          <a:noFill/>
          <a:ln w="9525">
            <a:noFill/>
            <a:miter lim="800000"/>
            <a:headEnd/>
            <a:tailEnd/>
          </a:ln>
        </p:spPr>
        <p:txBody>
          <a:bodyPr>
            <a:spAutoFit/>
          </a:bodyPr>
          <a:lstStyle/>
          <a:p>
            <a:r>
              <a:rPr lang="en-US">
                <a:latin typeface="Calibri" pitchFamily="34" charset="0"/>
              </a:rPr>
              <a:t>Level 1 nodes then locally create new generation of level 2 nodes</a:t>
            </a:r>
          </a:p>
        </p:txBody>
      </p:sp>
      <p:sp>
        <p:nvSpPr>
          <p:cNvPr id="23" name="Freeform 22"/>
          <p:cNvSpPr/>
          <p:nvPr/>
        </p:nvSpPr>
        <p:spPr>
          <a:xfrm rot="181003">
            <a:off x="323850" y="1860550"/>
            <a:ext cx="1785938" cy="593725"/>
          </a:xfrm>
          <a:custGeom>
            <a:avLst/>
            <a:gdLst>
              <a:gd name="connsiteX0" fmla="*/ 2120747 w 2431056"/>
              <a:gd name="connsiteY0" fmla="*/ 135875 h 767509"/>
              <a:gd name="connsiteX1" fmla="*/ 1823292 w 2431056"/>
              <a:gd name="connsiteY1" fmla="*/ 58757 h 767509"/>
              <a:gd name="connsiteX2" fmla="*/ 236863 w 2431056"/>
              <a:gd name="connsiteY2" fmla="*/ 488415 h 767509"/>
              <a:gd name="connsiteX3" fmla="*/ 402116 w 2431056"/>
              <a:gd name="connsiteY3" fmla="*/ 730786 h 767509"/>
              <a:gd name="connsiteX4" fmla="*/ 2142781 w 2431056"/>
              <a:gd name="connsiteY4" fmla="*/ 268077 h 767509"/>
              <a:gd name="connsiteX5" fmla="*/ 2120747 w 2431056"/>
              <a:gd name="connsiteY5" fmla="*/ 135875 h 767509"/>
              <a:gd name="connsiteX0" fmla="*/ 2120747 w 2173995"/>
              <a:gd name="connsiteY0" fmla="*/ 135875 h 732622"/>
              <a:gd name="connsiteX1" fmla="*/ 1823292 w 2173995"/>
              <a:gd name="connsiteY1" fmla="*/ 58757 h 732622"/>
              <a:gd name="connsiteX2" fmla="*/ 236863 w 2173995"/>
              <a:gd name="connsiteY2" fmla="*/ 488415 h 732622"/>
              <a:gd name="connsiteX3" fmla="*/ 402116 w 2173995"/>
              <a:gd name="connsiteY3" fmla="*/ 730786 h 732622"/>
              <a:gd name="connsiteX4" fmla="*/ 1503802 w 2173995"/>
              <a:gd name="connsiteY4" fmla="*/ 477398 h 732622"/>
              <a:gd name="connsiteX5" fmla="*/ 2120747 w 2173995"/>
              <a:gd name="connsiteY5" fmla="*/ 135875 h 732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3995" h="732622">
                <a:moveTo>
                  <a:pt x="2120747" y="135875"/>
                </a:moveTo>
                <a:cubicBezTo>
                  <a:pt x="2173995" y="66102"/>
                  <a:pt x="2137273" y="0"/>
                  <a:pt x="1823292" y="58757"/>
                </a:cubicBezTo>
                <a:cubicBezTo>
                  <a:pt x="1509311" y="117514"/>
                  <a:pt x="473726" y="376410"/>
                  <a:pt x="236863" y="488415"/>
                </a:cubicBezTo>
                <a:cubicBezTo>
                  <a:pt x="0" y="600420"/>
                  <a:pt x="190960" y="732622"/>
                  <a:pt x="402116" y="730786"/>
                </a:cubicBezTo>
                <a:cubicBezTo>
                  <a:pt x="613272" y="728950"/>
                  <a:pt x="1215527" y="578386"/>
                  <a:pt x="1503802" y="477398"/>
                </a:cubicBezTo>
                <a:cubicBezTo>
                  <a:pt x="1792077" y="376410"/>
                  <a:pt x="2067499" y="205648"/>
                  <a:pt x="2120747" y="135875"/>
                </a:cubicBezTo>
                <a:close/>
              </a:path>
            </a:pathLst>
          </a:cu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Freeform 23"/>
          <p:cNvSpPr/>
          <p:nvPr/>
        </p:nvSpPr>
        <p:spPr>
          <a:xfrm>
            <a:off x="2716213" y="2189162"/>
            <a:ext cx="2020887" cy="584200"/>
          </a:xfrm>
          <a:custGeom>
            <a:avLst/>
            <a:gdLst>
              <a:gd name="connsiteX0" fmla="*/ 2339249 w 2471451"/>
              <a:gd name="connsiteY0" fmla="*/ 126694 h 844627"/>
              <a:gd name="connsiteX1" fmla="*/ 2129928 w 2471451"/>
              <a:gd name="connsiteY1" fmla="*/ 60593 h 844627"/>
              <a:gd name="connsiteX2" fmla="*/ 290111 w 2471451"/>
              <a:gd name="connsiteY2" fmla="*/ 490251 h 844627"/>
              <a:gd name="connsiteX3" fmla="*/ 389263 w 2471451"/>
              <a:gd name="connsiteY3" fmla="*/ 732622 h 844627"/>
              <a:gd name="connsiteX4" fmla="*/ 1766372 w 2471451"/>
              <a:gd name="connsiteY4" fmla="*/ 743639 h 844627"/>
              <a:gd name="connsiteX5" fmla="*/ 2339249 w 2471451"/>
              <a:gd name="connsiteY5" fmla="*/ 126694 h 844627"/>
              <a:gd name="connsiteX0" fmla="*/ 2251114 w 2456762"/>
              <a:gd name="connsiteY0" fmla="*/ 301127 h 774853"/>
              <a:gd name="connsiteX1" fmla="*/ 2129928 w 2456762"/>
              <a:gd name="connsiteY1" fmla="*/ 25706 h 774853"/>
              <a:gd name="connsiteX2" fmla="*/ 290111 w 2456762"/>
              <a:gd name="connsiteY2" fmla="*/ 455364 h 774853"/>
              <a:gd name="connsiteX3" fmla="*/ 389263 w 2456762"/>
              <a:gd name="connsiteY3" fmla="*/ 697735 h 774853"/>
              <a:gd name="connsiteX4" fmla="*/ 1766372 w 2456762"/>
              <a:gd name="connsiteY4" fmla="*/ 708752 h 774853"/>
              <a:gd name="connsiteX5" fmla="*/ 2251114 w 2456762"/>
              <a:gd name="connsiteY5" fmla="*/ 301127 h 774853"/>
              <a:gd name="connsiteX0" fmla="*/ 2229080 w 2302526"/>
              <a:gd name="connsiteY0" fmla="*/ 268077 h 741803"/>
              <a:gd name="connsiteX1" fmla="*/ 1975692 w 2302526"/>
              <a:gd name="connsiteY1" fmla="*/ 25706 h 741803"/>
              <a:gd name="connsiteX2" fmla="*/ 268077 w 2302526"/>
              <a:gd name="connsiteY2" fmla="*/ 422314 h 741803"/>
              <a:gd name="connsiteX3" fmla="*/ 367229 w 2302526"/>
              <a:gd name="connsiteY3" fmla="*/ 664685 h 741803"/>
              <a:gd name="connsiteX4" fmla="*/ 1744338 w 2302526"/>
              <a:gd name="connsiteY4" fmla="*/ 675702 h 741803"/>
              <a:gd name="connsiteX5" fmla="*/ 2229080 w 2302526"/>
              <a:gd name="connsiteY5" fmla="*/ 268077 h 741803"/>
              <a:gd name="connsiteX0" fmla="*/ 2247441 w 2431055"/>
              <a:gd name="connsiteY0" fmla="*/ 301127 h 774853"/>
              <a:gd name="connsiteX1" fmla="*/ 2104221 w 2431055"/>
              <a:gd name="connsiteY1" fmla="*/ 25706 h 774853"/>
              <a:gd name="connsiteX2" fmla="*/ 286438 w 2431055"/>
              <a:gd name="connsiteY2" fmla="*/ 455364 h 774853"/>
              <a:gd name="connsiteX3" fmla="*/ 385590 w 2431055"/>
              <a:gd name="connsiteY3" fmla="*/ 697735 h 774853"/>
              <a:gd name="connsiteX4" fmla="*/ 1762699 w 2431055"/>
              <a:gd name="connsiteY4" fmla="*/ 708752 h 774853"/>
              <a:gd name="connsiteX5" fmla="*/ 2247441 w 2431055"/>
              <a:gd name="connsiteY5" fmla="*/ 301127 h 774853"/>
              <a:gd name="connsiteX0" fmla="*/ 2324559 w 2443908"/>
              <a:gd name="connsiteY0" fmla="*/ 273585 h 785870"/>
              <a:gd name="connsiteX1" fmla="*/ 2104221 w 2443908"/>
              <a:gd name="connsiteY1" fmla="*/ 31214 h 785870"/>
              <a:gd name="connsiteX2" fmla="*/ 286438 w 2443908"/>
              <a:gd name="connsiteY2" fmla="*/ 460872 h 785870"/>
              <a:gd name="connsiteX3" fmla="*/ 385590 w 2443908"/>
              <a:gd name="connsiteY3" fmla="*/ 703243 h 785870"/>
              <a:gd name="connsiteX4" fmla="*/ 1762699 w 2443908"/>
              <a:gd name="connsiteY4" fmla="*/ 714260 h 785870"/>
              <a:gd name="connsiteX5" fmla="*/ 2324559 w 2443908"/>
              <a:gd name="connsiteY5" fmla="*/ 273585 h 785870"/>
              <a:gd name="connsiteX0" fmla="*/ 2313542 w 2431055"/>
              <a:gd name="connsiteY0" fmla="*/ 282766 h 795051"/>
              <a:gd name="connsiteX1" fmla="*/ 2093204 w 2431055"/>
              <a:gd name="connsiteY1" fmla="*/ 40395 h 795051"/>
              <a:gd name="connsiteX2" fmla="*/ 286438 w 2431055"/>
              <a:gd name="connsiteY2" fmla="*/ 525137 h 795051"/>
              <a:gd name="connsiteX3" fmla="*/ 374573 w 2431055"/>
              <a:gd name="connsiteY3" fmla="*/ 712424 h 795051"/>
              <a:gd name="connsiteX4" fmla="*/ 1751682 w 2431055"/>
              <a:gd name="connsiteY4" fmla="*/ 723441 h 795051"/>
              <a:gd name="connsiteX5" fmla="*/ 2313542 w 2431055"/>
              <a:gd name="connsiteY5" fmla="*/ 282766 h 795051"/>
              <a:gd name="connsiteX0" fmla="*/ 2313542 w 2431055"/>
              <a:gd name="connsiteY0" fmla="*/ 238699 h 750984"/>
              <a:gd name="connsiteX1" fmla="*/ 2093204 w 2431055"/>
              <a:gd name="connsiteY1" fmla="*/ 40395 h 750984"/>
              <a:gd name="connsiteX2" fmla="*/ 286438 w 2431055"/>
              <a:gd name="connsiteY2" fmla="*/ 481070 h 750984"/>
              <a:gd name="connsiteX3" fmla="*/ 374573 w 2431055"/>
              <a:gd name="connsiteY3" fmla="*/ 668357 h 750984"/>
              <a:gd name="connsiteX4" fmla="*/ 1751682 w 2431055"/>
              <a:gd name="connsiteY4" fmla="*/ 679374 h 750984"/>
              <a:gd name="connsiteX5" fmla="*/ 2313542 w 2431055"/>
              <a:gd name="connsiteY5" fmla="*/ 238699 h 750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1055" h="750984">
                <a:moveTo>
                  <a:pt x="2313542" y="238699"/>
                </a:moveTo>
                <a:cubicBezTo>
                  <a:pt x="2370462" y="132203"/>
                  <a:pt x="2431055" y="0"/>
                  <a:pt x="2093204" y="40395"/>
                </a:cubicBezTo>
                <a:cubicBezTo>
                  <a:pt x="1755353" y="80790"/>
                  <a:pt x="572876" y="376410"/>
                  <a:pt x="286438" y="481070"/>
                </a:cubicBezTo>
                <a:cubicBezTo>
                  <a:pt x="0" y="585730"/>
                  <a:pt x="130366" y="635306"/>
                  <a:pt x="374573" y="668357"/>
                </a:cubicBezTo>
                <a:cubicBezTo>
                  <a:pt x="618780" y="701408"/>
                  <a:pt x="1428521" y="750984"/>
                  <a:pt x="1751682" y="679374"/>
                </a:cubicBezTo>
                <a:cubicBezTo>
                  <a:pt x="2074843" y="607764"/>
                  <a:pt x="2256622" y="345195"/>
                  <a:pt x="2313542" y="238699"/>
                </a:cubicBezTo>
                <a:close/>
              </a:path>
            </a:pathLst>
          </a:custGeom>
          <a:solidFill>
            <a:srgbClr val="FF0000">
              <a:alpha val="33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Freeform 24"/>
          <p:cNvSpPr/>
          <p:nvPr/>
        </p:nvSpPr>
        <p:spPr>
          <a:xfrm>
            <a:off x="7153275" y="2138362"/>
            <a:ext cx="1558925" cy="635000"/>
          </a:xfrm>
          <a:custGeom>
            <a:avLst/>
            <a:gdLst>
              <a:gd name="connsiteX0" fmla="*/ 640815 w 1795750"/>
              <a:gd name="connsiteY0" fmla="*/ 143219 h 725277"/>
              <a:gd name="connsiteX1" fmla="*/ 1836 w 1795750"/>
              <a:gd name="connsiteY1" fmla="*/ 539827 h 725277"/>
              <a:gd name="connsiteX2" fmla="*/ 629798 w 1795750"/>
              <a:gd name="connsiteY2" fmla="*/ 661012 h 725277"/>
              <a:gd name="connsiteX3" fmla="*/ 1632333 w 1795750"/>
              <a:gd name="connsiteY3" fmla="*/ 649995 h 725277"/>
              <a:gd name="connsiteX4" fmla="*/ 1610299 w 1795750"/>
              <a:gd name="connsiteY4" fmla="*/ 209320 h 725277"/>
              <a:gd name="connsiteX5" fmla="*/ 1246742 w 1795750"/>
              <a:gd name="connsiteY5" fmla="*/ 11017 h 725277"/>
              <a:gd name="connsiteX6" fmla="*/ 640815 w 1795750"/>
              <a:gd name="connsiteY6" fmla="*/ 143219 h 72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5750" h="725277">
                <a:moveTo>
                  <a:pt x="640815" y="143219"/>
                </a:moveTo>
                <a:cubicBezTo>
                  <a:pt x="433331" y="231354"/>
                  <a:pt x="3672" y="453528"/>
                  <a:pt x="1836" y="539827"/>
                </a:cubicBezTo>
                <a:cubicBezTo>
                  <a:pt x="0" y="626126"/>
                  <a:pt x="358049" y="642651"/>
                  <a:pt x="629798" y="661012"/>
                </a:cubicBezTo>
                <a:cubicBezTo>
                  <a:pt x="901547" y="679373"/>
                  <a:pt x="1468916" y="725277"/>
                  <a:pt x="1632333" y="649995"/>
                </a:cubicBezTo>
                <a:cubicBezTo>
                  <a:pt x="1795750" y="574713"/>
                  <a:pt x="1674564" y="315816"/>
                  <a:pt x="1610299" y="209320"/>
                </a:cubicBezTo>
                <a:cubicBezTo>
                  <a:pt x="1546034" y="102824"/>
                  <a:pt x="1408323" y="22034"/>
                  <a:pt x="1246742" y="11017"/>
                </a:cubicBezTo>
                <a:cubicBezTo>
                  <a:pt x="1085161" y="0"/>
                  <a:pt x="848299" y="55084"/>
                  <a:pt x="640815" y="143219"/>
                </a:cubicBezTo>
                <a:close/>
              </a:path>
            </a:pathLst>
          </a:custGeom>
          <a:solidFill>
            <a:schemeClr val="accent3">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Freeform 26"/>
          <p:cNvSpPr/>
          <p:nvPr/>
        </p:nvSpPr>
        <p:spPr>
          <a:xfrm>
            <a:off x="4241800" y="490537"/>
            <a:ext cx="476250" cy="228600"/>
          </a:xfrm>
          <a:custGeom>
            <a:avLst/>
            <a:gdLst>
              <a:gd name="connsiteX0" fmla="*/ 228600 w 476250"/>
              <a:gd name="connsiteY0" fmla="*/ 0 h 228600"/>
              <a:gd name="connsiteX1" fmla="*/ 476250 w 476250"/>
              <a:gd name="connsiteY1" fmla="*/ 114300 h 228600"/>
              <a:gd name="connsiteX2" fmla="*/ 228600 w 476250"/>
              <a:gd name="connsiteY2" fmla="*/ 228600 h 228600"/>
              <a:gd name="connsiteX3" fmla="*/ 0 w 476250"/>
              <a:gd name="connsiteY3" fmla="*/ 114300 h 228600"/>
              <a:gd name="connsiteX4" fmla="*/ 228600 w 47625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0" h="228600">
                <a:moveTo>
                  <a:pt x="228600" y="0"/>
                </a:moveTo>
                <a:cubicBezTo>
                  <a:pt x="307975" y="0"/>
                  <a:pt x="476250" y="76200"/>
                  <a:pt x="476250" y="114300"/>
                </a:cubicBezTo>
                <a:cubicBezTo>
                  <a:pt x="476250" y="152400"/>
                  <a:pt x="307975" y="228600"/>
                  <a:pt x="228600" y="228600"/>
                </a:cubicBezTo>
                <a:cubicBezTo>
                  <a:pt x="149225" y="228600"/>
                  <a:pt x="0" y="152400"/>
                  <a:pt x="0" y="114300"/>
                </a:cubicBezTo>
                <a:cubicBezTo>
                  <a:pt x="0" y="76200"/>
                  <a:pt x="149225" y="0"/>
                  <a:pt x="228600" y="0"/>
                </a:cubicBezTo>
                <a:close/>
              </a:path>
            </a:pathLst>
          </a:custGeom>
          <a:solidFill>
            <a:schemeClr val="accent2">
              <a:alpha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8" name="Freeform 27"/>
          <p:cNvSpPr/>
          <p:nvPr/>
        </p:nvSpPr>
        <p:spPr>
          <a:xfrm>
            <a:off x="7975600" y="461962"/>
            <a:ext cx="476250" cy="228600"/>
          </a:xfrm>
          <a:custGeom>
            <a:avLst/>
            <a:gdLst>
              <a:gd name="connsiteX0" fmla="*/ 228600 w 476250"/>
              <a:gd name="connsiteY0" fmla="*/ 0 h 228600"/>
              <a:gd name="connsiteX1" fmla="*/ 476250 w 476250"/>
              <a:gd name="connsiteY1" fmla="*/ 114300 h 228600"/>
              <a:gd name="connsiteX2" fmla="*/ 228600 w 476250"/>
              <a:gd name="connsiteY2" fmla="*/ 228600 h 228600"/>
              <a:gd name="connsiteX3" fmla="*/ 0 w 476250"/>
              <a:gd name="connsiteY3" fmla="*/ 114300 h 228600"/>
              <a:gd name="connsiteX4" fmla="*/ 228600 w 47625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0" h="228600">
                <a:moveTo>
                  <a:pt x="228600" y="0"/>
                </a:moveTo>
                <a:cubicBezTo>
                  <a:pt x="307975" y="0"/>
                  <a:pt x="476250" y="76200"/>
                  <a:pt x="476250" y="114300"/>
                </a:cubicBezTo>
                <a:cubicBezTo>
                  <a:pt x="476250" y="152400"/>
                  <a:pt x="307975" y="228600"/>
                  <a:pt x="228600" y="228600"/>
                </a:cubicBezTo>
                <a:cubicBezTo>
                  <a:pt x="149225" y="228600"/>
                  <a:pt x="0" y="152400"/>
                  <a:pt x="0" y="114300"/>
                </a:cubicBezTo>
                <a:cubicBezTo>
                  <a:pt x="0" y="76200"/>
                  <a:pt x="149225" y="0"/>
                  <a:pt x="228600" y="0"/>
                </a:cubicBezTo>
                <a:close/>
              </a:path>
            </a:pathLst>
          </a:custGeom>
          <a:solidFill>
            <a:schemeClr val="accent3">
              <a:alpha val="5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5" name="Picture 14" descr="wave.png"/>
          <p:cNvPicPr>
            <a:picLocks noChangeAspect="1"/>
          </p:cNvPicPr>
          <p:nvPr/>
        </p:nvPicPr>
        <p:blipFill>
          <a:blip r:embed="rId3" cstate="print"/>
          <a:srcRect t="2647"/>
          <a:stretch>
            <a:fillRect/>
          </a:stretch>
        </p:blipFill>
        <p:spPr>
          <a:xfrm>
            <a:off x="0" y="5166158"/>
            <a:ext cx="9144000" cy="1679142"/>
          </a:xfrm>
          <a:prstGeom prst="rect">
            <a:avLst/>
          </a:prstGeom>
        </p:spPr>
      </p:pic>
      <p:sp>
        <p:nvSpPr>
          <p:cNvPr id="16" name="Title 1"/>
          <p:cNvSpPr txBox="1">
            <a:spLocks/>
          </p:cNvSpPr>
          <p:nvPr/>
        </p:nvSpPr>
        <p:spPr bwMode="auto">
          <a:xfrm>
            <a:off x="377856" y="5866841"/>
            <a:ext cx="6097975" cy="817888"/>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800" b="1" noProof="0" dirty="0" smtClean="0">
                <a:solidFill>
                  <a:schemeClr val="accent1">
                    <a:lumMod val="20000"/>
                    <a:lumOff val="80000"/>
                  </a:schemeClr>
                </a:solidFill>
                <a:latin typeface="+mj-lt"/>
                <a:ea typeface="+mj-ea"/>
                <a:cs typeface="+mj-cs"/>
              </a:rPr>
              <a:t>Distributed Tree</a:t>
            </a:r>
            <a:endParaRPr kumimoji="0" lang="en-US" sz="2800" b="1" i="0" u="none" strike="noStrike" kern="1200" cap="none" spc="0" normalizeH="0" baseline="0" noProof="0" dirty="0">
              <a:ln>
                <a:noFill/>
              </a:ln>
              <a:solidFill>
                <a:schemeClr val="accent1">
                  <a:lumMod val="20000"/>
                  <a:lumOff val="80000"/>
                </a:schemeClr>
              </a:solidFill>
              <a:effectLst/>
              <a:uLnTx/>
              <a:uFillTx/>
              <a:latin typeface="+mj-lt"/>
              <a:ea typeface="+mj-ea"/>
              <a:cs typeface="+mj-cs"/>
            </a:endParaRPr>
          </a:p>
        </p:txBody>
      </p:sp>
      <p:sp>
        <p:nvSpPr>
          <p:cNvPr id="17" name="Freeform 16"/>
          <p:cNvSpPr/>
          <p:nvPr/>
        </p:nvSpPr>
        <p:spPr>
          <a:xfrm>
            <a:off x="460375" y="471487"/>
            <a:ext cx="476250" cy="228600"/>
          </a:xfrm>
          <a:custGeom>
            <a:avLst/>
            <a:gdLst>
              <a:gd name="connsiteX0" fmla="*/ 228600 w 476250"/>
              <a:gd name="connsiteY0" fmla="*/ 0 h 228600"/>
              <a:gd name="connsiteX1" fmla="*/ 476250 w 476250"/>
              <a:gd name="connsiteY1" fmla="*/ 114300 h 228600"/>
              <a:gd name="connsiteX2" fmla="*/ 228600 w 476250"/>
              <a:gd name="connsiteY2" fmla="*/ 228600 h 228600"/>
              <a:gd name="connsiteX3" fmla="*/ 0 w 476250"/>
              <a:gd name="connsiteY3" fmla="*/ 114300 h 228600"/>
              <a:gd name="connsiteX4" fmla="*/ 228600 w 47625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0" h="228600">
                <a:moveTo>
                  <a:pt x="228600" y="0"/>
                </a:moveTo>
                <a:cubicBezTo>
                  <a:pt x="307975" y="0"/>
                  <a:pt x="476250" y="76200"/>
                  <a:pt x="476250" y="114300"/>
                </a:cubicBezTo>
                <a:cubicBezTo>
                  <a:pt x="476250" y="152400"/>
                  <a:pt x="307975" y="228600"/>
                  <a:pt x="228600" y="228600"/>
                </a:cubicBezTo>
                <a:cubicBezTo>
                  <a:pt x="149225" y="228600"/>
                  <a:pt x="0" y="152400"/>
                  <a:pt x="0" y="114300"/>
                </a:cubicBezTo>
                <a:cubicBezTo>
                  <a:pt x="0" y="76200"/>
                  <a:pt x="149225" y="0"/>
                  <a:pt x="228600" y="0"/>
                </a:cubicBezTo>
                <a:close/>
              </a:path>
            </a:pathLst>
          </a:cu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Freeform 17"/>
          <p:cNvSpPr/>
          <p:nvPr/>
        </p:nvSpPr>
        <p:spPr>
          <a:xfrm>
            <a:off x="1441450" y="214312"/>
            <a:ext cx="476250" cy="228600"/>
          </a:xfrm>
          <a:custGeom>
            <a:avLst/>
            <a:gdLst>
              <a:gd name="connsiteX0" fmla="*/ 228600 w 476250"/>
              <a:gd name="connsiteY0" fmla="*/ 0 h 228600"/>
              <a:gd name="connsiteX1" fmla="*/ 476250 w 476250"/>
              <a:gd name="connsiteY1" fmla="*/ 114300 h 228600"/>
              <a:gd name="connsiteX2" fmla="*/ 228600 w 476250"/>
              <a:gd name="connsiteY2" fmla="*/ 228600 h 228600"/>
              <a:gd name="connsiteX3" fmla="*/ 0 w 476250"/>
              <a:gd name="connsiteY3" fmla="*/ 114300 h 228600"/>
              <a:gd name="connsiteX4" fmla="*/ 228600 w 47625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0" h="228600">
                <a:moveTo>
                  <a:pt x="228600" y="0"/>
                </a:moveTo>
                <a:cubicBezTo>
                  <a:pt x="307975" y="0"/>
                  <a:pt x="476250" y="76200"/>
                  <a:pt x="476250" y="114300"/>
                </a:cubicBezTo>
                <a:cubicBezTo>
                  <a:pt x="476250" y="152400"/>
                  <a:pt x="307975" y="228600"/>
                  <a:pt x="228600" y="228600"/>
                </a:cubicBezTo>
                <a:cubicBezTo>
                  <a:pt x="149225" y="228600"/>
                  <a:pt x="0" y="152400"/>
                  <a:pt x="0" y="114300"/>
                </a:cubicBezTo>
                <a:cubicBezTo>
                  <a:pt x="0" y="76200"/>
                  <a:pt x="149225" y="0"/>
                  <a:pt x="228600" y="0"/>
                </a:cubicBezTo>
                <a:close/>
              </a:path>
            </a:pathLst>
          </a:cu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par>
                          <p:cTn id="17" fill="hold">
                            <p:stCondLst>
                              <p:cond delay="0"/>
                            </p:stCondLst>
                            <p:childTnLst>
                              <p:par>
                                <p:cTn id="18" presetID="42" presetClass="path" presetSubtype="0" accel="50000" decel="50000" fill="hold" grpId="1" nodeType="afterEffect">
                                  <p:stCondLst>
                                    <p:cond delay="0"/>
                                  </p:stCondLst>
                                  <p:childTnLst>
                                    <p:animMotion origin="layout" path="M -5.55556E-7 -7.40741E-7 L -5.55556E-7 0.24005 " pathEditMode="relative" rAng="0" ptsTypes="AA">
                                      <p:cBhvr>
                                        <p:cTn id="19" dur="2000" fill="hold"/>
                                        <p:tgtEl>
                                          <p:spTgt spid="19"/>
                                        </p:tgtEl>
                                        <p:attrNameLst>
                                          <p:attrName>ppt_x</p:attrName>
                                          <p:attrName>ppt_y</p:attrName>
                                        </p:attrNameLst>
                                      </p:cBhvr>
                                      <p:rCtr x="0" y="120"/>
                                    </p:animMotion>
                                  </p:childTnLst>
                                </p:cTn>
                              </p:par>
                              <p:par>
                                <p:cTn id="20" presetID="42" presetClass="path" presetSubtype="0" accel="50000" decel="50000" fill="hold" grpId="1" nodeType="withEffect">
                                  <p:stCondLst>
                                    <p:cond delay="0"/>
                                  </p:stCondLst>
                                  <p:childTnLst>
                                    <p:animMotion origin="layout" path="M -5.55556E-7 2.96296E-6 L 0.00122 -0.24815 " pathEditMode="relative" rAng="0" ptsTypes="AA">
                                      <p:cBhvr>
                                        <p:cTn id="21" dur="2000" fill="hold"/>
                                        <p:tgtEl>
                                          <p:spTgt spid="20"/>
                                        </p:tgtEl>
                                        <p:attrNameLst>
                                          <p:attrName>ppt_x</p:attrName>
                                          <p:attrName>ppt_y</p:attrName>
                                        </p:attrNameLst>
                                      </p:cBhvr>
                                      <p:rCtr x="1" y="-124"/>
                                    </p:animMotion>
                                  </p:childTnLst>
                                </p:cTn>
                              </p:par>
                              <p:par>
                                <p:cTn id="22" presetID="42" presetClass="path" presetSubtype="0" accel="50000" decel="50000" fill="hold" grpId="1" nodeType="withEffect">
                                  <p:stCondLst>
                                    <p:cond delay="0"/>
                                  </p:stCondLst>
                                  <p:childTnLst>
                                    <p:animMotion origin="layout" path="M -5.55556E-7 -7.40741E-7 L -5.55556E-7 0.24005 " pathEditMode="relative" rAng="0" ptsTypes="AA">
                                      <p:cBhvr>
                                        <p:cTn id="23" dur="2000" fill="hold"/>
                                        <p:tgtEl>
                                          <p:spTgt spid="21"/>
                                        </p:tgtEl>
                                        <p:attrNameLst>
                                          <p:attrName>ppt_x</p:attrName>
                                          <p:attrName>ppt_y</p:attrName>
                                        </p:attrNameLst>
                                      </p:cBhvr>
                                      <p:rCtr x="0" y="120"/>
                                    </p:animMotion>
                                  </p:childTnLst>
                                </p:cTn>
                              </p:par>
                              <p:par>
                                <p:cTn id="24" presetID="42" presetClass="path" presetSubtype="0" accel="50000" decel="50000" fill="hold" grpId="1" nodeType="withEffect">
                                  <p:stCondLst>
                                    <p:cond delay="0"/>
                                  </p:stCondLst>
                                  <p:childTnLst>
                                    <p:animMotion origin="layout" path="M -5.55556E-7 2.96296E-6 L 0.00122 -0.24815 " pathEditMode="relative" rAng="0" ptsTypes="AA">
                                      <p:cBhvr>
                                        <p:cTn id="25" dur="2000" fill="hold"/>
                                        <p:tgtEl>
                                          <p:spTgt spid="22"/>
                                        </p:tgtEl>
                                        <p:attrNameLst>
                                          <p:attrName>ppt_x</p:attrName>
                                          <p:attrName>ppt_y</p:attrName>
                                        </p:attrNameLst>
                                      </p:cBhvr>
                                      <p:rCtr x="1" y="-124"/>
                                    </p:animMotion>
                                  </p:childTnLst>
                                </p:cTn>
                              </p:par>
                              <p:par>
                                <p:cTn id="26" presetID="42" presetClass="path" presetSubtype="0" accel="50000" decel="50000" fill="hold" grpId="1" nodeType="withEffect">
                                  <p:stCondLst>
                                    <p:cond delay="0"/>
                                  </p:stCondLst>
                                  <p:childTnLst>
                                    <p:animMotion origin="layout" path="M -5.55556E-7 -7.40741E-7 L -5.55556E-7 0.24005 " pathEditMode="relative" rAng="0" ptsTypes="AA">
                                      <p:cBhvr>
                                        <p:cTn id="27" dur="2000" fill="hold"/>
                                        <p:tgtEl>
                                          <p:spTgt spid="29"/>
                                        </p:tgtEl>
                                        <p:attrNameLst>
                                          <p:attrName>ppt_x</p:attrName>
                                          <p:attrName>ppt_y</p:attrName>
                                        </p:attrNameLst>
                                      </p:cBhvr>
                                      <p:rCtr x="0" y="120"/>
                                    </p:animMotion>
                                  </p:childTnLst>
                                </p:cTn>
                              </p:par>
                              <p:par>
                                <p:cTn id="28" presetID="42" presetClass="path" presetSubtype="0" accel="50000" decel="50000" fill="hold" grpId="1" nodeType="withEffect">
                                  <p:stCondLst>
                                    <p:cond delay="0"/>
                                  </p:stCondLst>
                                  <p:childTnLst>
                                    <p:animMotion origin="layout" path="M -5.55556E-7 2.96296E-6 L 0.00122 -0.24815 " pathEditMode="relative" rAng="0" ptsTypes="AA">
                                      <p:cBhvr>
                                        <p:cTn id="29" dur="2000" fill="hold"/>
                                        <p:tgtEl>
                                          <p:spTgt spid="30"/>
                                        </p:tgtEl>
                                        <p:attrNameLst>
                                          <p:attrName>ppt_x</p:attrName>
                                          <p:attrName>ppt_y</p:attrName>
                                        </p:attrNameLst>
                                      </p:cBhvr>
                                      <p:rCtr x="1" y="-124"/>
                                    </p:animMotion>
                                  </p:childTnLst>
                                </p:cTn>
                              </p:par>
                            </p:childTnLst>
                          </p:cTn>
                        </p:par>
                        <p:par>
                          <p:cTn id="30" fill="hold">
                            <p:stCondLst>
                              <p:cond delay="2000"/>
                            </p:stCondLst>
                            <p:childTnLst>
                              <p:par>
                                <p:cTn id="31" presetID="1" presetClass="exit" presetSubtype="0" fill="hold" grpId="2" nodeType="afterEffect">
                                  <p:stCondLst>
                                    <p:cond delay="0"/>
                                  </p:stCondLst>
                                  <p:childTnLst>
                                    <p:set>
                                      <p:cBhvr>
                                        <p:cTn id="32" dur="1" fill="hold">
                                          <p:stCondLst>
                                            <p:cond delay="0"/>
                                          </p:stCondLst>
                                        </p:cTn>
                                        <p:tgtEl>
                                          <p:spTgt spid="29"/>
                                        </p:tgtEl>
                                        <p:attrNameLst>
                                          <p:attrName>style.visibility</p:attrName>
                                        </p:attrNameLst>
                                      </p:cBhvr>
                                      <p:to>
                                        <p:strVal val="hidden"/>
                                      </p:to>
                                    </p:set>
                                  </p:childTnLst>
                                </p:cTn>
                              </p:par>
                              <p:par>
                                <p:cTn id="33" presetID="1" presetClass="exit" presetSubtype="0" fill="hold" grpId="2" nodeType="withEffect">
                                  <p:stCondLst>
                                    <p:cond delay="0"/>
                                  </p:stCondLst>
                                  <p:childTnLst>
                                    <p:set>
                                      <p:cBhvr>
                                        <p:cTn id="34" dur="1" fill="hold">
                                          <p:stCondLst>
                                            <p:cond delay="0"/>
                                          </p:stCondLst>
                                        </p:cTn>
                                        <p:tgtEl>
                                          <p:spTgt spid="30"/>
                                        </p:tgtEl>
                                        <p:attrNameLst>
                                          <p:attrName>style.visibility</p:attrName>
                                        </p:attrNameLst>
                                      </p:cBhvr>
                                      <p:to>
                                        <p:strVal val="hidden"/>
                                      </p:to>
                                    </p:set>
                                  </p:childTnLst>
                                </p:cTn>
                              </p:par>
                              <p:par>
                                <p:cTn id="35" presetID="1" presetClass="exit" presetSubtype="0" fill="hold" grpId="2" nodeType="withEffect">
                                  <p:stCondLst>
                                    <p:cond delay="0"/>
                                  </p:stCondLst>
                                  <p:childTnLst>
                                    <p:set>
                                      <p:cBhvr>
                                        <p:cTn id="36" dur="1" fill="hold">
                                          <p:stCondLst>
                                            <p:cond delay="0"/>
                                          </p:stCondLst>
                                        </p:cTn>
                                        <p:tgtEl>
                                          <p:spTgt spid="21"/>
                                        </p:tgtEl>
                                        <p:attrNameLst>
                                          <p:attrName>style.visibility</p:attrName>
                                        </p:attrNameLst>
                                      </p:cBhvr>
                                      <p:to>
                                        <p:strVal val="hidden"/>
                                      </p:to>
                                    </p:set>
                                  </p:childTnLst>
                                </p:cTn>
                              </p:par>
                              <p:par>
                                <p:cTn id="37" presetID="1" presetClass="exit" presetSubtype="0" fill="hold" grpId="2" nodeType="withEffect">
                                  <p:stCondLst>
                                    <p:cond delay="0"/>
                                  </p:stCondLst>
                                  <p:childTnLst>
                                    <p:set>
                                      <p:cBhvr>
                                        <p:cTn id="38" dur="1" fill="hold">
                                          <p:stCondLst>
                                            <p:cond delay="0"/>
                                          </p:stCondLst>
                                        </p:cTn>
                                        <p:tgtEl>
                                          <p:spTgt spid="22"/>
                                        </p:tgtEl>
                                        <p:attrNameLst>
                                          <p:attrName>style.visibility</p:attrName>
                                        </p:attrNameLst>
                                      </p:cBhvr>
                                      <p:to>
                                        <p:strVal val="hidden"/>
                                      </p:to>
                                    </p:set>
                                  </p:childTnLst>
                                </p:cTn>
                              </p:par>
                              <p:par>
                                <p:cTn id="39" presetID="1" presetClass="exit" presetSubtype="0" fill="hold" grpId="2" nodeType="withEffect">
                                  <p:stCondLst>
                                    <p:cond delay="0"/>
                                  </p:stCondLst>
                                  <p:childTnLst>
                                    <p:set>
                                      <p:cBhvr>
                                        <p:cTn id="40" dur="1" fill="hold">
                                          <p:stCondLst>
                                            <p:cond delay="0"/>
                                          </p:stCondLst>
                                        </p:cTn>
                                        <p:tgtEl>
                                          <p:spTgt spid="19"/>
                                        </p:tgtEl>
                                        <p:attrNameLst>
                                          <p:attrName>style.visibility</p:attrName>
                                        </p:attrNameLst>
                                      </p:cBhvr>
                                      <p:to>
                                        <p:strVal val="hidden"/>
                                      </p:to>
                                    </p:set>
                                  </p:childTnLst>
                                </p:cTn>
                              </p:par>
                              <p:par>
                                <p:cTn id="41" presetID="1" presetClass="exit" presetSubtype="0" fill="hold" grpId="2" nodeType="withEffect">
                                  <p:stCondLst>
                                    <p:cond delay="0"/>
                                  </p:stCondLst>
                                  <p:childTnLst>
                                    <p:set>
                                      <p:cBhvr>
                                        <p:cTn id="42"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9" grpId="1" animBg="1"/>
      <p:bldP spid="29" grpId="2" animBg="1"/>
      <p:bldP spid="30" grpId="0" animBg="1"/>
      <p:bldP spid="30" grpId="1" animBg="1"/>
      <p:bldP spid="30" grpId="2" animBg="1"/>
      <p:bldP spid="21" grpId="0" animBg="1"/>
      <p:bldP spid="21" grpId="1" animBg="1"/>
      <p:bldP spid="21" grpId="2" animBg="1"/>
      <p:bldP spid="22" grpId="0" animBg="1"/>
      <p:bldP spid="22" grpId="1" animBg="1"/>
      <p:bldP spid="22" grpId="2" animBg="1"/>
      <p:bldP spid="19" grpId="0" animBg="1"/>
      <p:bldP spid="19" grpId="1" animBg="1"/>
      <p:bldP spid="19" grpId="2" animBg="1"/>
      <p:bldP spid="20" grpId="0" animBg="1"/>
      <p:bldP spid="20" grpId="1" animBg="1"/>
      <p:bldP spid="20" grpId="2"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4275" name="Content Placeholder 3" descr="Inheritance1.png"/>
          <p:cNvPicPr>
            <a:picLocks noGrp="1" noChangeAspect="1"/>
          </p:cNvPicPr>
          <p:nvPr>
            <p:ph idx="1"/>
          </p:nvPr>
        </p:nvPicPr>
        <p:blipFill>
          <a:blip r:embed="rId2" cstate="print"/>
          <a:srcRect/>
          <a:stretch>
            <a:fillRect/>
          </a:stretch>
        </p:blipFill>
        <p:spPr>
          <a:xfrm>
            <a:off x="241300" y="0"/>
            <a:ext cx="8686800" cy="3822700"/>
          </a:xfrm>
        </p:spPr>
      </p:pic>
      <p:sp>
        <p:nvSpPr>
          <p:cNvPr id="29" name="Oval 28"/>
          <p:cNvSpPr/>
          <p:nvPr/>
        </p:nvSpPr>
        <p:spPr>
          <a:xfrm>
            <a:off x="628650" y="525780"/>
            <a:ext cx="137160" cy="13716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4392930" y="529590"/>
            <a:ext cx="137160" cy="13716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4392930" y="495300"/>
            <a:ext cx="137160" cy="13716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8157210" y="499110"/>
            <a:ext cx="137160" cy="13716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76" name="TextBox 4"/>
          <p:cNvSpPr txBox="1">
            <a:spLocks noChangeArrowheads="1"/>
          </p:cNvSpPr>
          <p:nvPr/>
        </p:nvSpPr>
        <p:spPr bwMode="auto">
          <a:xfrm>
            <a:off x="406400" y="3294062"/>
            <a:ext cx="2273300" cy="369888"/>
          </a:xfrm>
          <a:prstGeom prst="rect">
            <a:avLst/>
          </a:prstGeom>
          <a:noFill/>
          <a:ln w="9525">
            <a:noFill/>
            <a:miter lim="800000"/>
            <a:headEnd/>
            <a:tailEnd/>
          </a:ln>
        </p:spPr>
        <p:txBody>
          <a:bodyPr>
            <a:spAutoFit/>
          </a:bodyPr>
          <a:lstStyle/>
          <a:p>
            <a:pPr algn="ctr"/>
            <a:r>
              <a:rPr lang="en-US">
                <a:latin typeface="Calibri" pitchFamily="34" charset="0"/>
              </a:rPr>
              <a:t>Processor 1</a:t>
            </a:r>
          </a:p>
        </p:txBody>
      </p:sp>
      <p:sp>
        <p:nvSpPr>
          <p:cNvPr id="54277" name="TextBox 5"/>
          <p:cNvSpPr txBox="1">
            <a:spLocks noChangeArrowheads="1"/>
          </p:cNvSpPr>
          <p:nvPr/>
        </p:nvSpPr>
        <p:spPr bwMode="auto">
          <a:xfrm>
            <a:off x="3365500" y="3278187"/>
            <a:ext cx="2273300" cy="369888"/>
          </a:xfrm>
          <a:prstGeom prst="rect">
            <a:avLst/>
          </a:prstGeom>
          <a:noFill/>
          <a:ln w="9525">
            <a:noFill/>
            <a:miter lim="800000"/>
            <a:headEnd/>
            <a:tailEnd/>
          </a:ln>
        </p:spPr>
        <p:txBody>
          <a:bodyPr>
            <a:spAutoFit/>
          </a:bodyPr>
          <a:lstStyle/>
          <a:p>
            <a:pPr algn="ctr"/>
            <a:r>
              <a:rPr lang="en-US">
                <a:latin typeface="Calibri" pitchFamily="34" charset="0"/>
              </a:rPr>
              <a:t>Processor 2</a:t>
            </a:r>
          </a:p>
        </p:txBody>
      </p:sp>
      <p:sp>
        <p:nvSpPr>
          <p:cNvPr id="54278" name="TextBox 6"/>
          <p:cNvSpPr txBox="1">
            <a:spLocks noChangeArrowheads="1"/>
          </p:cNvSpPr>
          <p:nvPr/>
        </p:nvSpPr>
        <p:spPr bwMode="auto">
          <a:xfrm>
            <a:off x="6375400" y="3290887"/>
            <a:ext cx="2273300" cy="369888"/>
          </a:xfrm>
          <a:prstGeom prst="rect">
            <a:avLst/>
          </a:prstGeom>
          <a:noFill/>
          <a:ln w="9525">
            <a:noFill/>
            <a:miter lim="800000"/>
            <a:headEnd/>
            <a:tailEnd/>
          </a:ln>
        </p:spPr>
        <p:txBody>
          <a:bodyPr>
            <a:spAutoFit/>
          </a:bodyPr>
          <a:lstStyle/>
          <a:p>
            <a:pPr algn="ctr"/>
            <a:r>
              <a:rPr lang="en-US">
                <a:latin typeface="Calibri" pitchFamily="34" charset="0"/>
              </a:rPr>
              <a:t>Processor 3</a:t>
            </a:r>
          </a:p>
        </p:txBody>
      </p:sp>
      <p:sp>
        <p:nvSpPr>
          <p:cNvPr id="54279" name="TextBox 7"/>
          <p:cNvSpPr txBox="1">
            <a:spLocks noChangeArrowheads="1"/>
          </p:cNvSpPr>
          <p:nvPr/>
        </p:nvSpPr>
        <p:spPr bwMode="auto">
          <a:xfrm>
            <a:off x="1454150" y="3954462"/>
            <a:ext cx="6235700" cy="646113"/>
          </a:xfrm>
          <a:prstGeom prst="rect">
            <a:avLst/>
          </a:prstGeom>
          <a:noFill/>
          <a:ln w="9525">
            <a:noFill/>
            <a:miter lim="800000"/>
            <a:headEnd/>
            <a:tailEnd/>
          </a:ln>
        </p:spPr>
        <p:txBody>
          <a:bodyPr>
            <a:spAutoFit/>
          </a:bodyPr>
          <a:lstStyle/>
          <a:p>
            <a:pPr algn="ctr"/>
            <a:r>
              <a:rPr lang="en-US">
                <a:latin typeface="Calibri" pitchFamily="34" charset="0"/>
              </a:rPr>
              <a:t>Level 1 grids communicate new children to their overlaps so that new overlap connections on level 2 can be determined</a:t>
            </a:r>
          </a:p>
        </p:txBody>
      </p:sp>
      <p:cxnSp>
        <p:nvCxnSpPr>
          <p:cNvPr id="10" name="Straight Arrow Connector 9"/>
          <p:cNvCxnSpPr/>
          <p:nvPr/>
        </p:nvCxnSpPr>
        <p:spPr>
          <a:xfrm rot="5400000">
            <a:off x="520700" y="1414462"/>
            <a:ext cx="165100" cy="165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0800000" flipV="1">
            <a:off x="4229100" y="1338262"/>
            <a:ext cx="228600" cy="190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483100" y="1325562"/>
            <a:ext cx="254000" cy="203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6200000" flipH="1">
            <a:off x="8197850" y="1420812"/>
            <a:ext cx="228600" cy="215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Freeform 17"/>
          <p:cNvSpPr/>
          <p:nvPr/>
        </p:nvSpPr>
        <p:spPr>
          <a:xfrm rot="181003">
            <a:off x="323850" y="1860550"/>
            <a:ext cx="1785938" cy="593725"/>
          </a:xfrm>
          <a:custGeom>
            <a:avLst/>
            <a:gdLst>
              <a:gd name="connsiteX0" fmla="*/ 2120747 w 2431056"/>
              <a:gd name="connsiteY0" fmla="*/ 135875 h 767509"/>
              <a:gd name="connsiteX1" fmla="*/ 1823292 w 2431056"/>
              <a:gd name="connsiteY1" fmla="*/ 58757 h 767509"/>
              <a:gd name="connsiteX2" fmla="*/ 236863 w 2431056"/>
              <a:gd name="connsiteY2" fmla="*/ 488415 h 767509"/>
              <a:gd name="connsiteX3" fmla="*/ 402116 w 2431056"/>
              <a:gd name="connsiteY3" fmla="*/ 730786 h 767509"/>
              <a:gd name="connsiteX4" fmla="*/ 2142781 w 2431056"/>
              <a:gd name="connsiteY4" fmla="*/ 268077 h 767509"/>
              <a:gd name="connsiteX5" fmla="*/ 2120747 w 2431056"/>
              <a:gd name="connsiteY5" fmla="*/ 135875 h 767509"/>
              <a:gd name="connsiteX0" fmla="*/ 2120747 w 2173995"/>
              <a:gd name="connsiteY0" fmla="*/ 135875 h 732622"/>
              <a:gd name="connsiteX1" fmla="*/ 1823292 w 2173995"/>
              <a:gd name="connsiteY1" fmla="*/ 58757 h 732622"/>
              <a:gd name="connsiteX2" fmla="*/ 236863 w 2173995"/>
              <a:gd name="connsiteY2" fmla="*/ 488415 h 732622"/>
              <a:gd name="connsiteX3" fmla="*/ 402116 w 2173995"/>
              <a:gd name="connsiteY3" fmla="*/ 730786 h 732622"/>
              <a:gd name="connsiteX4" fmla="*/ 1503802 w 2173995"/>
              <a:gd name="connsiteY4" fmla="*/ 477398 h 732622"/>
              <a:gd name="connsiteX5" fmla="*/ 2120747 w 2173995"/>
              <a:gd name="connsiteY5" fmla="*/ 135875 h 732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3995" h="732622">
                <a:moveTo>
                  <a:pt x="2120747" y="135875"/>
                </a:moveTo>
                <a:cubicBezTo>
                  <a:pt x="2173995" y="66102"/>
                  <a:pt x="2137273" y="0"/>
                  <a:pt x="1823292" y="58757"/>
                </a:cubicBezTo>
                <a:cubicBezTo>
                  <a:pt x="1509311" y="117514"/>
                  <a:pt x="473726" y="376410"/>
                  <a:pt x="236863" y="488415"/>
                </a:cubicBezTo>
                <a:cubicBezTo>
                  <a:pt x="0" y="600420"/>
                  <a:pt x="190960" y="732622"/>
                  <a:pt x="402116" y="730786"/>
                </a:cubicBezTo>
                <a:cubicBezTo>
                  <a:pt x="613272" y="728950"/>
                  <a:pt x="1215527" y="578386"/>
                  <a:pt x="1503802" y="477398"/>
                </a:cubicBezTo>
                <a:cubicBezTo>
                  <a:pt x="1792077" y="376410"/>
                  <a:pt x="2067499" y="205648"/>
                  <a:pt x="2120747" y="135875"/>
                </a:cubicBezTo>
                <a:close/>
              </a:path>
            </a:pathLst>
          </a:cu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Freeform 18"/>
          <p:cNvSpPr/>
          <p:nvPr/>
        </p:nvSpPr>
        <p:spPr>
          <a:xfrm>
            <a:off x="2716213" y="2189162"/>
            <a:ext cx="2020887" cy="584200"/>
          </a:xfrm>
          <a:custGeom>
            <a:avLst/>
            <a:gdLst>
              <a:gd name="connsiteX0" fmla="*/ 2339249 w 2471451"/>
              <a:gd name="connsiteY0" fmla="*/ 126694 h 844627"/>
              <a:gd name="connsiteX1" fmla="*/ 2129928 w 2471451"/>
              <a:gd name="connsiteY1" fmla="*/ 60593 h 844627"/>
              <a:gd name="connsiteX2" fmla="*/ 290111 w 2471451"/>
              <a:gd name="connsiteY2" fmla="*/ 490251 h 844627"/>
              <a:gd name="connsiteX3" fmla="*/ 389263 w 2471451"/>
              <a:gd name="connsiteY3" fmla="*/ 732622 h 844627"/>
              <a:gd name="connsiteX4" fmla="*/ 1766372 w 2471451"/>
              <a:gd name="connsiteY4" fmla="*/ 743639 h 844627"/>
              <a:gd name="connsiteX5" fmla="*/ 2339249 w 2471451"/>
              <a:gd name="connsiteY5" fmla="*/ 126694 h 844627"/>
              <a:gd name="connsiteX0" fmla="*/ 2251114 w 2456762"/>
              <a:gd name="connsiteY0" fmla="*/ 301127 h 774853"/>
              <a:gd name="connsiteX1" fmla="*/ 2129928 w 2456762"/>
              <a:gd name="connsiteY1" fmla="*/ 25706 h 774853"/>
              <a:gd name="connsiteX2" fmla="*/ 290111 w 2456762"/>
              <a:gd name="connsiteY2" fmla="*/ 455364 h 774853"/>
              <a:gd name="connsiteX3" fmla="*/ 389263 w 2456762"/>
              <a:gd name="connsiteY3" fmla="*/ 697735 h 774853"/>
              <a:gd name="connsiteX4" fmla="*/ 1766372 w 2456762"/>
              <a:gd name="connsiteY4" fmla="*/ 708752 h 774853"/>
              <a:gd name="connsiteX5" fmla="*/ 2251114 w 2456762"/>
              <a:gd name="connsiteY5" fmla="*/ 301127 h 774853"/>
              <a:gd name="connsiteX0" fmla="*/ 2229080 w 2302526"/>
              <a:gd name="connsiteY0" fmla="*/ 268077 h 741803"/>
              <a:gd name="connsiteX1" fmla="*/ 1975692 w 2302526"/>
              <a:gd name="connsiteY1" fmla="*/ 25706 h 741803"/>
              <a:gd name="connsiteX2" fmla="*/ 268077 w 2302526"/>
              <a:gd name="connsiteY2" fmla="*/ 422314 h 741803"/>
              <a:gd name="connsiteX3" fmla="*/ 367229 w 2302526"/>
              <a:gd name="connsiteY3" fmla="*/ 664685 h 741803"/>
              <a:gd name="connsiteX4" fmla="*/ 1744338 w 2302526"/>
              <a:gd name="connsiteY4" fmla="*/ 675702 h 741803"/>
              <a:gd name="connsiteX5" fmla="*/ 2229080 w 2302526"/>
              <a:gd name="connsiteY5" fmla="*/ 268077 h 741803"/>
              <a:gd name="connsiteX0" fmla="*/ 2247441 w 2431055"/>
              <a:gd name="connsiteY0" fmla="*/ 301127 h 774853"/>
              <a:gd name="connsiteX1" fmla="*/ 2104221 w 2431055"/>
              <a:gd name="connsiteY1" fmla="*/ 25706 h 774853"/>
              <a:gd name="connsiteX2" fmla="*/ 286438 w 2431055"/>
              <a:gd name="connsiteY2" fmla="*/ 455364 h 774853"/>
              <a:gd name="connsiteX3" fmla="*/ 385590 w 2431055"/>
              <a:gd name="connsiteY3" fmla="*/ 697735 h 774853"/>
              <a:gd name="connsiteX4" fmla="*/ 1762699 w 2431055"/>
              <a:gd name="connsiteY4" fmla="*/ 708752 h 774853"/>
              <a:gd name="connsiteX5" fmla="*/ 2247441 w 2431055"/>
              <a:gd name="connsiteY5" fmla="*/ 301127 h 774853"/>
              <a:gd name="connsiteX0" fmla="*/ 2324559 w 2443908"/>
              <a:gd name="connsiteY0" fmla="*/ 273585 h 785870"/>
              <a:gd name="connsiteX1" fmla="*/ 2104221 w 2443908"/>
              <a:gd name="connsiteY1" fmla="*/ 31214 h 785870"/>
              <a:gd name="connsiteX2" fmla="*/ 286438 w 2443908"/>
              <a:gd name="connsiteY2" fmla="*/ 460872 h 785870"/>
              <a:gd name="connsiteX3" fmla="*/ 385590 w 2443908"/>
              <a:gd name="connsiteY3" fmla="*/ 703243 h 785870"/>
              <a:gd name="connsiteX4" fmla="*/ 1762699 w 2443908"/>
              <a:gd name="connsiteY4" fmla="*/ 714260 h 785870"/>
              <a:gd name="connsiteX5" fmla="*/ 2324559 w 2443908"/>
              <a:gd name="connsiteY5" fmla="*/ 273585 h 785870"/>
              <a:gd name="connsiteX0" fmla="*/ 2313542 w 2431055"/>
              <a:gd name="connsiteY0" fmla="*/ 282766 h 795051"/>
              <a:gd name="connsiteX1" fmla="*/ 2093204 w 2431055"/>
              <a:gd name="connsiteY1" fmla="*/ 40395 h 795051"/>
              <a:gd name="connsiteX2" fmla="*/ 286438 w 2431055"/>
              <a:gd name="connsiteY2" fmla="*/ 525137 h 795051"/>
              <a:gd name="connsiteX3" fmla="*/ 374573 w 2431055"/>
              <a:gd name="connsiteY3" fmla="*/ 712424 h 795051"/>
              <a:gd name="connsiteX4" fmla="*/ 1751682 w 2431055"/>
              <a:gd name="connsiteY4" fmla="*/ 723441 h 795051"/>
              <a:gd name="connsiteX5" fmla="*/ 2313542 w 2431055"/>
              <a:gd name="connsiteY5" fmla="*/ 282766 h 795051"/>
              <a:gd name="connsiteX0" fmla="*/ 2313542 w 2431055"/>
              <a:gd name="connsiteY0" fmla="*/ 238699 h 750984"/>
              <a:gd name="connsiteX1" fmla="*/ 2093204 w 2431055"/>
              <a:gd name="connsiteY1" fmla="*/ 40395 h 750984"/>
              <a:gd name="connsiteX2" fmla="*/ 286438 w 2431055"/>
              <a:gd name="connsiteY2" fmla="*/ 481070 h 750984"/>
              <a:gd name="connsiteX3" fmla="*/ 374573 w 2431055"/>
              <a:gd name="connsiteY3" fmla="*/ 668357 h 750984"/>
              <a:gd name="connsiteX4" fmla="*/ 1751682 w 2431055"/>
              <a:gd name="connsiteY4" fmla="*/ 679374 h 750984"/>
              <a:gd name="connsiteX5" fmla="*/ 2313542 w 2431055"/>
              <a:gd name="connsiteY5" fmla="*/ 238699 h 750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1055" h="750984">
                <a:moveTo>
                  <a:pt x="2313542" y="238699"/>
                </a:moveTo>
                <a:cubicBezTo>
                  <a:pt x="2370462" y="132203"/>
                  <a:pt x="2431055" y="0"/>
                  <a:pt x="2093204" y="40395"/>
                </a:cubicBezTo>
                <a:cubicBezTo>
                  <a:pt x="1755353" y="80790"/>
                  <a:pt x="572876" y="376410"/>
                  <a:pt x="286438" y="481070"/>
                </a:cubicBezTo>
                <a:cubicBezTo>
                  <a:pt x="0" y="585730"/>
                  <a:pt x="130366" y="635306"/>
                  <a:pt x="374573" y="668357"/>
                </a:cubicBezTo>
                <a:cubicBezTo>
                  <a:pt x="618780" y="701408"/>
                  <a:pt x="1428521" y="750984"/>
                  <a:pt x="1751682" y="679374"/>
                </a:cubicBezTo>
                <a:cubicBezTo>
                  <a:pt x="2074843" y="607764"/>
                  <a:pt x="2256622" y="345195"/>
                  <a:pt x="2313542" y="238699"/>
                </a:cubicBezTo>
                <a:close/>
              </a:path>
            </a:pathLst>
          </a:custGeom>
          <a:solidFill>
            <a:srgbClr val="FF0000">
              <a:alpha val="33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Freeform 19"/>
          <p:cNvSpPr/>
          <p:nvPr/>
        </p:nvSpPr>
        <p:spPr>
          <a:xfrm>
            <a:off x="7153275" y="2138362"/>
            <a:ext cx="1558925" cy="635000"/>
          </a:xfrm>
          <a:custGeom>
            <a:avLst/>
            <a:gdLst>
              <a:gd name="connsiteX0" fmla="*/ 640815 w 1795750"/>
              <a:gd name="connsiteY0" fmla="*/ 143219 h 725277"/>
              <a:gd name="connsiteX1" fmla="*/ 1836 w 1795750"/>
              <a:gd name="connsiteY1" fmla="*/ 539827 h 725277"/>
              <a:gd name="connsiteX2" fmla="*/ 629798 w 1795750"/>
              <a:gd name="connsiteY2" fmla="*/ 661012 h 725277"/>
              <a:gd name="connsiteX3" fmla="*/ 1632333 w 1795750"/>
              <a:gd name="connsiteY3" fmla="*/ 649995 h 725277"/>
              <a:gd name="connsiteX4" fmla="*/ 1610299 w 1795750"/>
              <a:gd name="connsiteY4" fmla="*/ 209320 h 725277"/>
              <a:gd name="connsiteX5" fmla="*/ 1246742 w 1795750"/>
              <a:gd name="connsiteY5" fmla="*/ 11017 h 725277"/>
              <a:gd name="connsiteX6" fmla="*/ 640815 w 1795750"/>
              <a:gd name="connsiteY6" fmla="*/ 143219 h 72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5750" h="725277">
                <a:moveTo>
                  <a:pt x="640815" y="143219"/>
                </a:moveTo>
                <a:cubicBezTo>
                  <a:pt x="433331" y="231354"/>
                  <a:pt x="3672" y="453528"/>
                  <a:pt x="1836" y="539827"/>
                </a:cubicBezTo>
                <a:cubicBezTo>
                  <a:pt x="0" y="626126"/>
                  <a:pt x="358049" y="642651"/>
                  <a:pt x="629798" y="661012"/>
                </a:cubicBezTo>
                <a:cubicBezTo>
                  <a:pt x="901547" y="679373"/>
                  <a:pt x="1468916" y="725277"/>
                  <a:pt x="1632333" y="649995"/>
                </a:cubicBezTo>
                <a:cubicBezTo>
                  <a:pt x="1795750" y="574713"/>
                  <a:pt x="1674564" y="315816"/>
                  <a:pt x="1610299" y="209320"/>
                </a:cubicBezTo>
                <a:cubicBezTo>
                  <a:pt x="1546034" y="102824"/>
                  <a:pt x="1408323" y="22034"/>
                  <a:pt x="1246742" y="11017"/>
                </a:cubicBezTo>
                <a:cubicBezTo>
                  <a:pt x="1085161" y="0"/>
                  <a:pt x="848299" y="55084"/>
                  <a:pt x="640815" y="143219"/>
                </a:cubicBezTo>
                <a:close/>
              </a:path>
            </a:pathLst>
          </a:custGeom>
          <a:solidFill>
            <a:schemeClr val="accent3">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Freeform 21"/>
          <p:cNvSpPr/>
          <p:nvPr/>
        </p:nvSpPr>
        <p:spPr>
          <a:xfrm>
            <a:off x="4241800" y="490537"/>
            <a:ext cx="476250" cy="228600"/>
          </a:xfrm>
          <a:custGeom>
            <a:avLst/>
            <a:gdLst>
              <a:gd name="connsiteX0" fmla="*/ 228600 w 476250"/>
              <a:gd name="connsiteY0" fmla="*/ 0 h 228600"/>
              <a:gd name="connsiteX1" fmla="*/ 476250 w 476250"/>
              <a:gd name="connsiteY1" fmla="*/ 114300 h 228600"/>
              <a:gd name="connsiteX2" fmla="*/ 228600 w 476250"/>
              <a:gd name="connsiteY2" fmla="*/ 228600 h 228600"/>
              <a:gd name="connsiteX3" fmla="*/ 0 w 476250"/>
              <a:gd name="connsiteY3" fmla="*/ 114300 h 228600"/>
              <a:gd name="connsiteX4" fmla="*/ 228600 w 47625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0" h="228600">
                <a:moveTo>
                  <a:pt x="228600" y="0"/>
                </a:moveTo>
                <a:cubicBezTo>
                  <a:pt x="307975" y="0"/>
                  <a:pt x="476250" y="76200"/>
                  <a:pt x="476250" y="114300"/>
                </a:cubicBezTo>
                <a:cubicBezTo>
                  <a:pt x="476250" y="152400"/>
                  <a:pt x="307975" y="228600"/>
                  <a:pt x="228600" y="228600"/>
                </a:cubicBezTo>
                <a:cubicBezTo>
                  <a:pt x="149225" y="228600"/>
                  <a:pt x="0" y="152400"/>
                  <a:pt x="0" y="114300"/>
                </a:cubicBezTo>
                <a:cubicBezTo>
                  <a:pt x="0" y="76200"/>
                  <a:pt x="149225" y="0"/>
                  <a:pt x="228600" y="0"/>
                </a:cubicBezTo>
                <a:close/>
              </a:path>
            </a:pathLst>
          </a:custGeom>
          <a:solidFill>
            <a:schemeClr val="accent2">
              <a:alpha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Freeform 22"/>
          <p:cNvSpPr/>
          <p:nvPr/>
        </p:nvSpPr>
        <p:spPr>
          <a:xfrm>
            <a:off x="7975600" y="461962"/>
            <a:ext cx="476250" cy="228600"/>
          </a:xfrm>
          <a:custGeom>
            <a:avLst/>
            <a:gdLst>
              <a:gd name="connsiteX0" fmla="*/ 228600 w 476250"/>
              <a:gd name="connsiteY0" fmla="*/ 0 h 228600"/>
              <a:gd name="connsiteX1" fmla="*/ 476250 w 476250"/>
              <a:gd name="connsiteY1" fmla="*/ 114300 h 228600"/>
              <a:gd name="connsiteX2" fmla="*/ 228600 w 476250"/>
              <a:gd name="connsiteY2" fmla="*/ 228600 h 228600"/>
              <a:gd name="connsiteX3" fmla="*/ 0 w 476250"/>
              <a:gd name="connsiteY3" fmla="*/ 114300 h 228600"/>
              <a:gd name="connsiteX4" fmla="*/ 228600 w 47625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0" h="228600">
                <a:moveTo>
                  <a:pt x="228600" y="0"/>
                </a:moveTo>
                <a:cubicBezTo>
                  <a:pt x="307975" y="0"/>
                  <a:pt x="476250" y="76200"/>
                  <a:pt x="476250" y="114300"/>
                </a:cubicBezTo>
                <a:cubicBezTo>
                  <a:pt x="476250" y="152400"/>
                  <a:pt x="307975" y="228600"/>
                  <a:pt x="228600" y="228600"/>
                </a:cubicBezTo>
                <a:cubicBezTo>
                  <a:pt x="149225" y="228600"/>
                  <a:pt x="0" y="152400"/>
                  <a:pt x="0" y="114300"/>
                </a:cubicBezTo>
                <a:cubicBezTo>
                  <a:pt x="0" y="76200"/>
                  <a:pt x="149225" y="0"/>
                  <a:pt x="228600" y="0"/>
                </a:cubicBezTo>
                <a:close/>
              </a:path>
            </a:pathLst>
          </a:custGeom>
          <a:solidFill>
            <a:schemeClr val="accent3">
              <a:alpha val="5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5" name="Picture 24" descr="wave.png"/>
          <p:cNvPicPr>
            <a:picLocks noChangeAspect="1"/>
          </p:cNvPicPr>
          <p:nvPr/>
        </p:nvPicPr>
        <p:blipFill>
          <a:blip r:embed="rId3" cstate="print"/>
          <a:srcRect t="2647"/>
          <a:stretch>
            <a:fillRect/>
          </a:stretch>
        </p:blipFill>
        <p:spPr>
          <a:xfrm>
            <a:off x="0" y="5166158"/>
            <a:ext cx="9144000" cy="1679142"/>
          </a:xfrm>
          <a:prstGeom prst="rect">
            <a:avLst/>
          </a:prstGeom>
        </p:spPr>
      </p:pic>
      <p:sp>
        <p:nvSpPr>
          <p:cNvPr id="26" name="Title 1"/>
          <p:cNvSpPr txBox="1">
            <a:spLocks/>
          </p:cNvSpPr>
          <p:nvPr/>
        </p:nvSpPr>
        <p:spPr bwMode="auto">
          <a:xfrm>
            <a:off x="377856" y="5866841"/>
            <a:ext cx="6097975" cy="817888"/>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800" b="1" noProof="0" dirty="0" smtClean="0">
                <a:solidFill>
                  <a:schemeClr val="accent1">
                    <a:lumMod val="20000"/>
                    <a:lumOff val="80000"/>
                  </a:schemeClr>
                </a:solidFill>
                <a:latin typeface="+mj-lt"/>
                <a:ea typeface="+mj-ea"/>
                <a:cs typeface="+mj-cs"/>
              </a:rPr>
              <a:t>Distributed Tree</a:t>
            </a:r>
            <a:endParaRPr kumimoji="0" lang="en-US" sz="2800" b="1" i="0" u="none" strike="noStrike" kern="1200" cap="none" spc="0" normalizeH="0" baseline="0" noProof="0" dirty="0">
              <a:ln>
                <a:noFill/>
              </a:ln>
              <a:solidFill>
                <a:schemeClr val="accent1">
                  <a:lumMod val="20000"/>
                  <a:lumOff val="80000"/>
                </a:schemeClr>
              </a:solidFill>
              <a:effectLst/>
              <a:uLnTx/>
              <a:uFillTx/>
              <a:latin typeface="+mj-lt"/>
              <a:ea typeface="+mj-ea"/>
              <a:cs typeface="+mj-cs"/>
            </a:endParaRPr>
          </a:p>
        </p:txBody>
      </p:sp>
      <p:sp>
        <p:nvSpPr>
          <p:cNvPr id="27" name="Freeform 26"/>
          <p:cNvSpPr/>
          <p:nvPr/>
        </p:nvSpPr>
        <p:spPr>
          <a:xfrm>
            <a:off x="460375" y="471487"/>
            <a:ext cx="476250" cy="228600"/>
          </a:xfrm>
          <a:custGeom>
            <a:avLst/>
            <a:gdLst>
              <a:gd name="connsiteX0" fmla="*/ 228600 w 476250"/>
              <a:gd name="connsiteY0" fmla="*/ 0 h 228600"/>
              <a:gd name="connsiteX1" fmla="*/ 476250 w 476250"/>
              <a:gd name="connsiteY1" fmla="*/ 114300 h 228600"/>
              <a:gd name="connsiteX2" fmla="*/ 228600 w 476250"/>
              <a:gd name="connsiteY2" fmla="*/ 228600 h 228600"/>
              <a:gd name="connsiteX3" fmla="*/ 0 w 476250"/>
              <a:gd name="connsiteY3" fmla="*/ 114300 h 228600"/>
              <a:gd name="connsiteX4" fmla="*/ 228600 w 47625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0" h="228600">
                <a:moveTo>
                  <a:pt x="228600" y="0"/>
                </a:moveTo>
                <a:cubicBezTo>
                  <a:pt x="307975" y="0"/>
                  <a:pt x="476250" y="76200"/>
                  <a:pt x="476250" y="114300"/>
                </a:cubicBezTo>
                <a:cubicBezTo>
                  <a:pt x="476250" y="152400"/>
                  <a:pt x="307975" y="228600"/>
                  <a:pt x="228600" y="228600"/>
                </a:cubicBezTo>
                <a:cubicBezTo>
                  <a:pt x="149225" y="228600"/>
                  <a:pt x="0" y="152400"/>
                  <a:pt x="0" y="114300"/>
                </a:cubicBezTo>
                <a:cubicBezTo>
                  <a:pt x="0" y="76200"/>
                  <a:pt x="149225" y="0"/>
                  <a:pt x="228600" y="0"/>
                </a:cubicBezTo>
                <a:close/>
              </a:path>
            </a:pathLst>
          </a:cu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Freeform 27"/>
          <p:cNvSpPr/>
          <p:nvPr/>
        </p:nvSpPr>
        <p:spPr>
          <a:xfrm>
            <a:off x="1441450" y="214312"/>
            <a:ext cx="476250" cy="228600"/>
          </a:xfrm>
          <a:custGeom>
            <a:avLst/>
            <a:gdLst>
              <a:gd name="connsiteX0" fmla="*/ 228600 w 476250"/>
              <a:gd name="connsiteY0" fmla="*/ 0 h 228600"/>
              <a:gd name="connsiteX1" fmla="*/ 476250 w 476250"/>
              <a:gd name="connsiteY1" fmla="*/ 114300 h 228600"/>
              <a:gd name="connsiteX2" fmla="*/ 228600 w 476250"/>
              <a:gd name="connsiteY2" fmla="*/ 228600 h 228600"/>
              <a:gd name="connsiteX3" fmla="*/ 0 w 476250"/>
              <a:gd name="connsiteY3" fmla="*/ 114300 h 228600"/>
              <a:gd name="connsiteX4" fmla="*/ 228600 w 47625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0" h="228600">
                <a:moveTo>
                  <a:pt x="228600" y="0"/>
                </a:moveTo>
                <a:cubicBezTo>
                  <a:pt x="307975" y="0"/>
                  <a:pt x="476250" y="76200"/>
                  <a:pt x="476250" y="114300"/>
                </a:cubicBezTo>
                <a:cubicBezTo>
                  <a:pt x="476250" y="152400"/>
                  <a:pt x="307975" y="228600"/>
                  <a:pt x="228600" y="228600"/>
                </a:cubicBezTo>
                <a:cubicBezTo>
                  <a:pt x="149225" y="228600"/>
                  <a:pt x="0" y="152400"/>
                  <a:pt x="0" y="114300"/>
                </a:cubicBezTo>
                <a:cubicBezTo>
                  <a:pt x="0" y="76200"/>
                  <a:pt x="149225" y="0"/>
                  <a:pt x="228600" y="0"/>
                </a:cubicBezTo>
                <a:close/>
              </a:path>
            </a:pathLst>
          </a:cu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childTnLst>
                          </p:cTn>
                        </p:par>
                        <p:par>
                          <p:cTn id="13" fill="hold">
                            <p:stCondLst>
                              <p:cond delay="0"/>
                            </p:stCondLst>
                            <p:childTnLst>
                              <p:par>
                                <p:cTn id="14" presetID="42" presetClass="path" presetSubtype="0" accel="50000" decel="50000" fill="hold" grpId="1" nodeType="afterEffect">
                                  <p:stCondLst>
                                    <p:cond delay="0"/>
                                  </p:stCondLst>
                                  <p:childTnLst>
                                    <p:animMotion origin="layout" path="M 4.72222E-6 -4.07407E-6 L 0.4026 -4.07407E-6 " pathEditMode="relative" rAng="0" ptsTypes="AA">
                                      <p:cBhvr>
                                        <p:cTn id="15" dur="2000" fill="hold"/>
                                        <p:tgtEl>
                                          <p:spTgt spid="29"/>
                                        </p:tgtEl>
                                        <p:attrNameLst>
                                          <p:attrName>ppt_x</p:attrName>
                                          <p:attrName>ppt_y</p:attrName>
                                        </p:attrNameLst>
                                      </p:cBhvr>
                                      <p:rCtr x="201" y="0"/>
                                    </p:animMotion>
                                  </p:childTnLst>
                                </p:cTn>
                              </p:par>
                              <p:par>
                                <p:cTn id="16" presetID="42" presetClass="path" presetSubtype="0" accel="50000" decel="50000" fill="hold" grpId="1" nodeType="withEffect">
                                  <p:stCondLst>
                                    <p:cond delay="0"/>
                                  </p:stCondLst>
                                  <p:childTnLst>
                                    <p:animMotion origin="layout" path="M 5.55556E-7 -4.07407E-6 L -0.40781 -0.00162 " pathEditMode="relative" rAng="0" ptsTypes="AA">
                                      <p:cBhvr>
                                        <p:cTn id="17" dur="2000" fill="hold"/>
                                        <p:tgtEl>
                                          <p:spTgt spid="30"/>
                                        </p:tgtEl>
                                        <p:attrNameLst>
                                          <p:attrName>ppt_x</p:attrName>
                                          <p:attrName>ppt_y</p:attrName>
                                        </p:attrNameLst>
                                      </p:cBhvr>
                                      <p:rCtr x="-204" y="-1"/>
                                    </p:animMotion>
                                  </p:childTnLst>
                                </p:cTn>
                              </p:par>
                              <p:par>
                                <p:cTn id="18" presetID="42" presetClass="path" presetSubtype="0" accel="50000" decel="50000" fill="hold" grpId="1" nodeType="withEffect">
                                  <p:stCondLst>
                                    <p:cond delay="0"/>
                                  </p:stCondLst>
                                  <p:childTnLst>
                                    <p:animMotion origin="layout" path="M 4.72222E-6 -4.07407E-6 L 0.4026 -4.07407E-6 " pathEditMode="relative" rAng="0" ptsTypes="AA">
                                      <p:cBhvr>
                                        <p:cTn id="19" dur="2000" fill="hold"/>
                                        <p:tgtEl>
                                          <p:spTgt spid="31"/>
                                        </p:tgtEl>
                                        <p:attrNameLst>
                                          <p:attrName>ppt_x</p:attrName>
                                          <p:attrName>ppt_y</p:attrName>
                                        </p:attrNameLst>
                                      </p:cBhvr>
                                      <p:rCtr x="201" y="0"/>
                                    </p:animMotion>
                                  </p:childTnLst>
                                </p:cTn>
                              </p:par>
                              <p:par>
                                <p:cTn id="20" presetID="42" presetClass="path" presetSubtype="0" accel="50000" decel="50000" fill="hold" grpId="1" nodeType="withEffect">
                                  <p:stCondLst>
                                    <p:cond delay="0"/>
                                  </p:stCondLst>
                                  <p:childTnLst>
                                    <p:animMotion origin="layout" path="M -1.38889E-6 -4.44444E-6 L -0.40781 0.00162 " pathEditMode="relative" rAng="0" ptsTypes="AA">
                                      <p:cBhvr>
                                        <p:cTn id="21" dur="2000" fill="hold"/>
                                        <p:tgtEl>
                                          <p:spTgt spid="32"/>
                                        </p:tgtEl>
                                        <p:attrNameLst>
                                          <p:attrName>ppt_x</p:attrName>
                                          <p:attrName>ppt_y</p:attrName>
                                        </p:attrNameLst>
                                      </p:cBhvr>
                                      <p:rCtr x="-204" y="1"/>
                                    </p:animMotion>
                                  </p:childTnLst>
                                </p:cTn>
                              </p:par>
                            </p:childTnLst>
                          </p:cTn>
                        </p:par>
                        <p:par>
                          <p:cTn id="22" fill="hold">
                            <p:stCondLst>
                              <p:cond delay="2000"/>
                            </p:stCondLst>
                            <p:childTnLst>
                              <p:par>
                                <p:cTn id="23" presetID="1" presetClass="exit" presetSubtype="0" fill="hold" grpId="2" nodeType="afterEffect">
                                  <p:stCondLst>
                                    <p:cond delay="0"/>
                                  </p:stCondLst>
                                  <p:childTnLst>
                                    <p:set>
                                      <p:cBhvr>
                                        <p:cTn id="24" dur="1" fill="hold">
                                          <p:stCondLst>
                                            <p:cond delay="0"/>
                                          </p:stCondLst>
                                        </p:cTn>
                                        <p:tgtEl>
                                          <p:spTgt spid="29"/>
                                        </p:tgtEl>
                                        <p:attrNameLst>
                                          <p:attrName>style.visibility</p:attrName>
                                        </p:attrNameLst>
                                      </p:cBhvr>
                                      <p:to>
                                        <p:strVal val="hidden"/>
                                      </p:to>
                                    </p:set>
                                  </p:childTnLst>
                                </p:cTn>
                              </p:par>
                              <p:par>
                                <p:cTn id="25" presetID="1" presetClass="exit" presetSubtype="0" fill="hold" grpId="2" nodeType="withEffect">
                                  <p:stCondLst>
                                    <p:cond delay="0"/>
                                  </p:stCondLst>
                                  <p:childTnLst>
                                    <p:set>
                                      <p:cBhvr>
                                        <p:cTn id="26" dur="1" fill="hold">
                                          <p:stCondLst>
                                            <p:cond delay="0"/>
                                          </p:stCondLst>
                                        </p:cTn>
                                        <p:tgtEl>
                                          <p:spTgt spid="30"/>
                                        </p:tgtEl>
                                        <p:attrNameLst>
                                          <p:attrName>style.visibility</p:attrName>
                                        </p:attrNameLst>
                                      </p:cBhvr>
                                      <p:to>
                                        <p:strVal val="hidden"/>
                                      </p:to>
                                    </p:set>
                                  </p:childTnLst>
                                </p:cTn>
                              </p:par>
                              <p:par>
                                <p:cTn id="27" presetID="1" presetClass="exit" presetSubtype="0" fill="hold" grpId="2" nodeType="withEffect">
                                  <p:stCondLst>
                                    <p:cond delay="0"/>
                                  </p:stCondLst>
                                  <p:childTnLst>
                                    <p:set>
                                      <p:cBhvr>
                                        <p:cTn id="28" dur="1" fill="hold">
                                          <p:stCondLst>
                                            <p:cond delay="0"/>
                                          </p:stCondLst>
                                        </p:cTn>
                                        <p:tgtEl>
                                          <p:spTgt spid="31"/>
                                        </p:tgtEl>
                                        <p:attrNameLst>
                                          <p:attrName>style.visibility</p:attrName>
                                        </p:attrNameLst>
                                      </p:cBhvr>
                                      <p:to>
                                        <p:strVal val="hidden"/>
                                      </p:to>
                                    </p:set>
                                  </p:childTnLst>
                                </p:cTn>
                              </p:par>
                              <p:par>
                                <p:cTn id="29" presetID="1" presetClass="exit" presetSubtype="0" fill="hold" grpId="2" nodeType="withEffect">
                                  <p:stCondLst>
                                    <p:cond delay="0"/>
                                  </p:stCondLst>
                                  <p:childTnLst>
                                    <p:set>
                                      <p:cBhvr>
                                        <p:cTn id="30" dur="1" fill="hold">
                                          <p:stCondLst>
                                            <p:cond delay="0"/>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9" grpId="1" animBg="1"/>
      <p:bldP spid="29" grpId="2" animBg="1"/>
      <p:bldP spid="30" grpId="0" animBg="1"/>
      <p:bldP spid="30" grpId="1" animBg="1"/>
      <p:bldP spid="30" grpId="2" animBg="1"/>
      <p:bldP spid="31" grpId="0" animBg="1"/>
      <p:bldP spid="31" grpId="1" animBg="1"/>
      <p:bldP spid="31" grpId="2" animBg="1"/>
      <p:bldP spid="32" grpId="0" animBg="1"/>
      <p:bldP spid="32" grpId="1" animBg="1"/>
      <p:bldP spid="32" grpId="2"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5299" name="Content Placeholder 3" descr="Inheritance1.png"/>
          <p:cNvPicPr>
            <a:picLocks noGrp="1" noChangeAspect="1"/>
          </p:cNvPicPr>
          <p:nvPr>
            <p:ph idx="1"/>
          </p:nvPr>
        </p:nvPicPr>
        <p:blipFill>
          <a:blip r:embed="rId2" cstate="print"/>
          <a:srcRect/>
          <a:stretch>
            <a:fillRect/>
          </a:stretch>
        </p:blipFill>
        <p:spPr>
          <a:xfrm>
            <a:off x="254000" y="0"/>
            <a:ext cx="8686800" cy="3822700"/>
          </a:xfrm>
        </p:spPr>
      </p:pic>
      <p:sp>
        <p:nvSpPr>
          <p:cNvPr id="55300" name="TextBox 4"/>
          <p:cNvSpPr txBox="1">
            <a:spLocks noChangeArrowheads="1"/>
          </p:cNvSpPr>
          <p:nvPr/>
        </p:nvSpPr>
        <p:spPr bwMode="auto">
          <a:xfrm>
            <a:off x="419100" y="3294062"/>
            <a:ext cx="2273300" cy="369888"/>
          </a:xfrm>
          <a:prstGeom prst="rect">
            <a:avLst/>
          </a:prstGeom>
          <a:noFill/>
          <a:ln w="9525">
            <a:noFill/>
            <a:miter lim="800000"/>
            <a:headEnd/>
            <a:tailEnd/>
          </a:ln>
        </p:spPr>
        <p:txBody>
          <a:bodyPr>
            <a:spAutoFit/>
          </a:bodyPr>
          <a:lstStyle/>
          <a:p>
            <a:pPr algn="ctr"/>
            <a:r>
              <a:rPr lang="en-US">
                <a:latin typeface="Calibri" pitchFamily="34" charset="0"/>
              </a:rPr>
              <a:t>Processor 1</a:t>
            </a:r>
          </a:p>
        </p:txBody>
      </p:sp>
      <p:sp>
        <p:nvSpPr>
          <p:cNvPr id="55301" name="TextBox 5"/>
          <p:cNvSpPr txBox="1">
            <a:spLocks noChangeArrowheads="1"/>
          </p:cNvSpPr>
          <p:nvPr/>
        </p:nvSpPr>
        <p:spPr bwMode="auto">
          <a:xfrm>
            <a:off x="3378200" y="3278187"/>
            <a:ext cx="2273300" cy="369888"/>
          </a:xfrm>
          <a:prstGeom prst="rect">
            <a:avLst/>
          </a:prstGeom>
          <a:noFill/>
          <a:ln w="9525">
            <a:noFill/>
            <a:miter lim="800000"/>
            <a:headEnd/>
            <a:tailEnd/>
          </a:ln>
        </p:spPr>
        <p:txBody>
          <a:bodyPr>
            <a:spAutoFit/>
          </a:bodyPr>
          <a:lstStyle/>
          <a:p>
            <a:pPr algn="ctr"/>
            <a:r>
              <a:rPr lang="en-US">
                <a:latin typeface="Calibri" pitchFamily="34" charset="0"/>
              </a:rPr>
              <a:t>Processor 2</a:t>
            </a:r>
          </a:p>
        </p:txBody>
      </p:sp>
      <p:sp>
        <p:nvSpPr>
          <p:cNvPr id="55302" name="TextBox 6"/>
          <p:cNvSpPr txBox="1">
            <a:spLocks noChangeArrowheads="1"/>
          </p:cNvSpPr>
          <p:nvPr/>
        </p:nvSpPr>
        <p:spPr bwMode="auto">
          <a:xfrm>
            <a:off x="6388100" y="3290887"/>
            <a:ext cx="2273300" cy="369888"/>
          </a:xfrm>
          <a:prstGeom prst="rect">
            <a:avLst/>
          </a:prstGeom>
          <a:noFill/>
          <a:ln w="9525">
            <a:noFill/>
            <a:miter lim="800000"/>
            <a:headEnd/>
            <a:tailEnd/>
          </a:ln>
        </p:spPr>
        <p:txBody>
          <a:bodyPr>
            <a:spAutoFit/>
          </a:bodyPr>
          <a:lstStyle/>
          <a:p>
            <a:pPr algn="ctr"/>
            <a:r>
              <a:rPr lang="en-US">
                <a:latin typeface="Calibri" pitchFamily="34" charset="0"/>
              </a:rPr>
              <a:t>Processor 3</a:t>
            </a:r>
          </a:p>
        </p:txBody>
      </p:sp>
      <p:cxnSp>
        <p:nvCxnSpPr>
          <p:cNvPr id="10" name="Straight Arrow Connector 9"/>
          <p:cNvCxnSpPr/>
          <p:nvPr/>
        </p:nvCxnSpPr>
        <p:spPr>
          <a:xfrm rot="5400000">
            <a:off x="977900" y="639762"/>
            <a:ext cx="279400" cy="203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3752850" y="646112"/>
            <a:ext cx="279400" cy="190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6200000" flipH="1">
            <a:off x="4972050" y="620712"/>
            <a:ext cx="2667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6200000" flipH="1">
            <a:off x="7734300" y="614362"/>
            <a:ext cx="266700" cy="241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5307" name="TextBox 16"/>
          <p:cNvSpPr txBox="1">
            <a:spLocks noChangeArrowheads="1"/>
          </p:cNvSpPr>
          <p:nvPr/>
        </p:nvSpPr>
        <p:spPr bwMode="auto">
          <a:xfrm>
            <a:off x="1466850" y="3954462"/>
            <a:ext cx="6235700" cy="646113"/>
          </a:xfrm>
          <a:prstGeom prst="rect">
            <a:avLst/>
          </a:prstGeom>
          <a:noFill/>
          <a:ln w="9525">
            <a:noFill/>
            <a:miter lim="800000"/>
            <a:headEnd/>
            <a:tailEnd/>
          </a:ln>
        </p:spPr>
        <p:txBody>
          <a:bodyPr>
            <a:spAutoFit/>
          </a:bodyPr>
          <a:lstStyle/>
          <a:p>
            <a:pPr algn="ctr"/>
            <a:r>
              <a:rPr lang="en-US">
                <a:latin typeface="Calibri" pitchFamily="34" charset="0"/>
              </a:rPr>
              <a:t>Level 1 grids communicate new children to their neighbors so that new neighbor connections on level 2 can be determined</a:t>
            </a:r>
          </a:p>
        </p:txBody>
      </p:sp>
      <p:sp>
        <p:nvSpPr>
          <p:cNvPr id="18" name="Freeform 17"/>
          <p:cNvSpPr/>
          <p:nvPr/>
        </p:nvSpPr>
        <p:spPr>
          <a:xfrm rot="181003">
            <a:off x="336550" y="1860550"/>
            <a:ext cx="1785938" cy="593725"/>
          </a:xfrm>
          <a:custGeom>
            <a:avLst/>
            <a:gdLst>
              <a:gd name="connsiteX0" fmla="*/ 2120747 w 2431056"/>
              <a:gd name="connsiteY0" fmla="*/ 135875 h 767509"/>
              <a:gd name="connsiteX1" fmla="*/ 1823292 w 2431056"/>
              <a:gd name="connsiteY1" fmla="*/ 58757 h 767509"/>
              <a:gd name="connsiteX2" fmla="*/ 236863 w 2431056"/>
              <a:gd name="connsiteY2" fmla="*/ 488415 h 767509"/>
              <a:gd name="connsiteX3" fmla="*/ 402116 w 2431056"/>
              <a:gd name="connsiteY3" fmla="*/ 730786 h 767509"/>
              <a:gd name="connsiteX4" fmla="*/ 2142781 w 2431056"/>
              <a:gd name="connsiteY4" fmla="*/ 268077 h 767509"/>
              <a:gd name="connsiteX5" fmla="*/ 2120747 w 2431056"/>
              <a:gd name="connsiteY5" fmla="*/ 135875 h 767509"/>
              <a:gd name="connsiteX0" fmla="*/ 2120747 w 2173995"/>
              <a:gd name="connsiteY0" fmla="*/ 135875 h 732622"/>
              <a:gd name="connsiteX1" fmla="*/ 1823292 w 2173995"/>
              <a:gd name="connsiteY1" fmla="*/ 58757 h 732622"/>
              <a:gd name="connsiteX2" fmla="*/ 236863 w 2173995"/>
              <a:gd name="connsiteY2" fmla="*/ 488415 h 732622"/>
              <a:gd name="connsiteX3" fmla="*/ 402116 w 2173995"/>
              <a:gd name="connsiteY3" fmla="*/ 730786 h 732622"/>
              <a:gd name="connsiteX4" fmla="*/ 1503802 w 2173995"/>
              <a:gd name="connsiteY4" fmla="*/ 477398 h 732622"/>
              <a:gd name="connsiteX5" fmla="*/ 2120747 w 2173995"/>
              <a:gd name="connsiteY5" fmla="*/ 135875 h 732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3995" h="732622">
                <a:moveTo>
                  <a:pt x="2120747" y="135875"/>
                </a:moveTo>
                <a:cubicBezTo>
                  <a:pt x="2173995" y="66102"/>
                  <a:pt x="2137273" y="0"/>
                  <a:pt x="1823292" y="58757"/>
                </a:cubicBezTo>
                <a:cubicBezTo>
                  <a:pt x="1509311" y="117514"/>
                  <a:pt x="473726" y="376410"/>
                  <a:pt x="236863" y="488415"/>
                </a:cubicBezTo>
                <a:cubicBezTo>
                  <a:pt x="0" y="600420"/>
                  <a:pt x="190960" y="732622"/>
                  <a:pt x="402116" y="730786"/>
                </a:cubicBezTo>
                <a:cubicBezTo>
                  <a:pt x="613272" y="728950"/>
                  <a:pt x="1215527" y="578386"/>
                  <a:pt x="1503802" y="477398"/>
                </a:cubicBezTo>
                <a:cubicBezTo>
                  <a:pt x="1792077" y="376410"/>
                  <a:pt x="2067499" y="205648"/>
                  <a:pt x="2120747" y="135875"/>
                </a:cubicBezTo>
                <a:close/>
              </a:path>
            </a:pathLst>
          </a:cu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Freeform 18"/>
          <p:cNvSpPr/>
          <p:nvPr/>
        </p:nvSpPr>
        <p:spPr>
          <a:xfrm>
            <a:off x="2728913" y="2189162"/>
            <a:ext cx="2020887" cy="584200"/>
          </a:xfrm>
          <a:custGeom>
            <a:avLst/>
            <a:gdLst>
              <a:gd name="connsiteX0" fmla="*/ 2339249 w 2471451"/>
              <a:gd name="connsiteY0" fmla="*/ 126694 h 844627"/>
              <a:gd name="connsiteX1" fmla="*/ 2129928 w 2471451"/>
              <a:gd name="connsiteY1" fmla="*/ 60593 h 844627"/>
              <a:gd name="connsiteX2" fmla="*/ 290111 w 2471451"/>
              <a:gd name="connsiteY2" fmla="*/ 490251 h 844627"/>
              <a:gd name="connsiteX3" fmla="*/ 389263 w 2471451"/>
              <a:gd name="connsiteY3" fmla="*/ 732622 h 844627"/>
              <a:gd name="connsiteX4" fmla="*/ 1766372 w 2471451"/>
              <a:gd name="connsiteY4" fmla="*/ 743639 h 844627"/>
              <a:gd name="connsiteX5" fmla="*/ 2339249 w 2471451"/>
              <a:gd name="connsiteY5" fmla="*/ 126694 h 844627"/>
              <a:gd name="connsiteX0" fmla="*/ 2251114 w 2456762"/>
              <a:gd name="connsiteY0" fmla="*/ 301127 h 774853"/>
              <a:gd name="connsiteX1" fmla="*/ 2129928 w 2456762"/>
              <a:gd name="connsiteY1" fmla="*/ 25706 h 774853"/>
              <a:gd name="connsiteX2" fmla="*/ 290111 w 2456762"/>
              <a:gd name="connsiteY2" fmla="*/ 455364 h 774853"/>
              <a:gd name="connsiteX3" fmla="*/ 389263 w 2456762"/>
              <a:gd name="connsiteY3" fmla="*/ 697735 h 774853"/>
              <a:gd name="connsiteX4" fmla="*/ 1766372 w 2456762"/>
              <a:gd name="connsiteY4" fmla="*/ 708752 h 774853"/>
              <a:gd name="connsiteX5" fmla="*/ 2251114 w 2456762"/>
              <a:gd name="connsiteY5" fmla="*/ 301127 h 774853"/>
              <a:gd name="connsiteX0" fmla="*/ 2229080 w 2302526"/>
              <a:gd name="connsiteY0" fmla="*/ 268077 h 741803"/>
              <a:gd name="connsiteX1" fmla="*/ 1975692 w 2302526"/>
              <a:gd name="connsiteY1" fmla="*/ 25706 h 741803"/>
              <a:gd name="connsiteX2" fmla="*/ 268077 w 2302526"/>
              <a:gd name="connsiteY2" fmla="*/ 422314 h 741803"/>
              <a:gd name="connsiteX3" fmla="*/ 367229 w 2302526"/>
              <a:gd name="connsiteY3" fmla="*/ 664685 h 741803"/>
              <a:gd name="connsiteX4" fmla="*/ 1744338 w 2302526"/>
              <a:gd name="connsiteY4" fmla="*/ 675702 h 741803"/>
              <a:gd name="connsiteX5" fmla="*/ 2229080 w 2302526"/>
              <a:gd name="connsiteY5" fmla="*/ 268077 h 741803"/>
              <a:gd name="connsiteX0" fmla="*/ 2247441 w 2431055"/>
              <a:gd name="connsiteY0" fmla="*/ 301127 h 774853"/>
              <a:gd name="connsiteX1" fmla="*/ 2104221 w 2431055"/>
              <a:gd name="connsiteY1" fmla="*/ 25706 h 774853"/>
              <a:gd name="connsiteX2" fmla="*/ 286438 w 2431055"/>
              <a:gd name="connsiteY2" fmla="*/ 455364 h 774853"/>
              <a:gd name="connsiteX3" fmla="*/ 385590 w 2431055"/>
              <a:gd name="connsiteY3" fmla="*/ 697735 h 774853"/>
              <a:gd name="connsiteX4" fmla="*/ 1762699 w 2431055"/>
              <a:gd name="connsiteY4" fmla="*/ 708752 h 774853"/>
              <a:gd name="connsiteX5" fmla="*/ 2247441 w 2431055"/>
              <a:gd name="connsiteY5" fmla="*/ 301127 h 774853"/>
              <a:gd name="connsiteX0" fmla="*/ 2324559 w 2443908"/>
              <a:gd name="connsiteY0" fmla="*/ 273585 h 785870"/>
              <a:gd name="connsiteX1" fmla="*/ 2104221 w 2443908"/>
              <a:gd name="connsiteY1" fmla="*/ 31214 h 785870"/>
              <a:gd name="connsiteX2" fmla="*/ 286438 w 2443908"/>
              <a:gd name="connsiteY2" fmla="*/ 460872 h 785870"/>
              <a:gd name="connsiteX3" fmla="*/ 385590 w 2443908"/>
              <a:gd name="connsiteY3" fmla="*/ 703243 h 785870"/>
              <a:gd name="connsiteX4" fmla="*/ 1762699 w 2443908"/>
              <a:gd name="connsiteY4" fmla="*/ 714260 h 785870"/>
              <a:gd name="connsiteX5" fmla="*/ 2324559 w 2443908"/>
              <a:gd name="connsiteY5" fmla="*/ 273585 h 785870"/>
              <a:gd name="connsiteX0" fmla="*/ 2313542 w 2431055"/>
              <a:gd name="connsiteY0" fmla="*/ 282766 h 795051"/>
              <a:gd name="connsiteX1" fmla="*/ 2093204 w 2431055"/>
              <a:gd name="connsiteY1" fmla="*/ 40395 h 795051"/>
              <a:gd name="connsiteX2" fmla="*/ 286438 w 2431055"/>
              <a:gd name="connsiteY2" fmla="*/ 525137 h 795051"/>
              <a:gd name="connsiteX3" fmla="*/ 374573 w 2431055"/>
              <a:gd name="connsiteY3" fmla="*/ 712424 h 795051"/>
              <a:gd name="connsiteX4" fmla="*/ 1751682 w 2431055"/>
              <a:gd name="connsiteY4" fmla="*/ 723441 h 795051"/>
              <a:gd name="connsiteX5" fmla="*/ 2313542 w 2431055"/>
              <a:gd name="connsiteY5" fmla="*/ 282766 h 795051"/>
              <a:gd name="connsiteX0" fmla="*/ 2313542 w 2431055"/>
              <a:gd name="connsiteY0" fmla="*/ 238699 h 750984"/>
              <a:gd name="connsiteX1" fmla="*/ 2093204 w 2431055"/>
              <a:gd name="connsiteY1" fmla="*/ 40395 h 750984"/>
              <a:gd name="connsiteX2" fmla="*/ 286438 w 2431055"/>
              <a:gd name="connsiteY2" fmla="*/ 481070 h 750984"/>
              <a:gd name="connsiteX3" fmla="*/ 374573 w 2431055"/>
              <a:gd name="connsiteY3" fmla="*/ 668357 h 750984"/>
              <a:gd name="connsiteX4" fmla="*/ 1751682 w 2431055"/>
              <a:gd name="connsiteY4" fmla="*/ 679374 h 750984"/>
              <a:gd name="connsiteX5" fmla="*/ 2313542 w 2431055"/>
              <a:gd name="connsiteY5" fmla="*/ 238699 h 750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1055" h="750984">
                <a:moveTo>
                  <a:pt x="2313542" y="238699"/>
                </a:moveTo>
                <a:cubicBezTo>
                  <a:pt x="2370462" y="132203"/>
                  <a:pt x="2431055" y="0"/>
                  <a:pt x="2093204" y="40395"/>
                </a:cubicBezTo>
                <a:cubicBezTo>
                  <a:pt x="1755353" y="80790"/>
                  <a:pt x="572876" y="376410"/>
                  <a:pt x="286438" y="481070"/>
                </a:cubicBezTo>
                <a:cubicBezTo>
                  <a:pt x="0" y="585730"/>
                  <a:pt x="130366" y="635306"/>
                  <a:pt x="374573" y="668357"/>
                </a:cubicBezTo>
                <a:cubicBezTo>
                  <a:pt x="618780" y="701408"/>
                  <a:pt x="1428521" y="750984"/>
                  <a:pt x="1751682" y="679374"/>
                </a:cubicBezTo>
                <a:cubicBezTo>
                  <a:pt x="2074843" y="607764"/>
                  <a:pt x="2256622" y="345195"/>
                  <a:pt x="2313542" y="238699"/>
                </a:cubicBezTo>
                <a:close/>
              </a:path>
            </a:pathLst>
          </a:custGeom>
          <a:solidFill>
            <a:srgbClr val="FF0000">
              <a:alpha val="33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Freeform 19"/>
          <p:cNvSpPr/>
          <p:nvPr/>
        </p:nvSpPr>
        <p:spPr>
          <a:xfrm>
            <a:off x="7165975" y="2138362"/>
            <a:ext cx="1558925" cy="635000"/>
          </a:xfrm>
          <a:custGeom>
            <a:avLst/>
            <a:gdLst>
              <a:gd name="connsiteX0" fmla="*/ 640815 w 1795750"/>
              <a:gd name="connsiteY0" fmla="*/ 143219 h 725277"/>
              <a:gd name="connsiteX1" fmla="*/ 1836 w 1795750"/>
              <a:gd name="connsiteY1" fmla="*/ 539827 h 725277"/>
              <a:gd name="connsiteX2" fmla="*/ 629798 w 1795750"/>
              <a:gd name="connsiteY2" fmla="*/ 661012 h 725277"/>
              <a:gd name="connsiteX3" fmla="*/ 1632333 w 1795750"/>
              <a:gd name="connsiteY3" fmla="*/ 649995 h 725277"/>
              <a:gd name="connsiteX4" fmla="*/ 1610299 w 1795750"/>
              <a:gd name="connsiteY4" fmla="*/ 209320 h 725277"/>
              <a:gd name="connsiteX5" fmla="*/ 1246742 w 1795750"/>
              <a:gd name="connsiteY5" fmla="*/ 11017 h 725277"/>
              <a:gd name="connsiteX6" fmla="*/ 640815 w 1795750"/>
              <a:gd name="connsiteY6" fmla="*/ 143219 h 72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5750" h="725277">
                <a:moveTo>
                  <a:pt x="640815" y="143219"/>
                </a:moveTo>
                <a:cubicBezTo>
                  <a:pt x="433331" y="231354"/>
                  <a:pt x="3672" y="453528"/>
                  <a:pt x="1836" y="539827"/>
                </a:cubicBezTo>
                <a:cubicBezTo>
                  <a:pt x="0" y="626126"/>
                  <a:pt x="358049" y="642651"/>
                  <a:pt x="629798" y="661012"/>
                </a:cubicBezTo>
                <a:cubicBezTo>
                  <a:pt x="901547" y="679373"/>
                  <a:pt x="1468916" y="725277"/>
                  <a:pt x="1632333" y="649995"/>
                </a:cubicBezTo>
                <a:cubicBezTo>
                  <a:pt x="1795750" y="574713"/>
                  <a:pt x="1674564" y="315816"/>
                  <a:pt x="1610299" y="209320"/>
                </a:cubicBezTo>
                <a:cubicBezTo>
                  <a:pt x="1546034" y="102824"/>
                  <a:pt x="1408323" y="22034"/>
                  <a:pt x="1246742" y="11017"/>
                </a:cubicBezTo>
                <a:cubicBezTo>
                  <a:pt x="1085161" y="0"/>
                  <a:pt x="848299" y="55084"/>
                  <a:pt x="640815" y="143219"/>
                </a:cubicBezTo>
                <a:close/>
              </a:path>
            </a:pathLst>
          </a:custGeom>
          <a:solidFill>
            <a:schemeClr val="accent3">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Freeform 21"/>
          <p:cNvSpPr/>
          <p:nvPr/>
        </p:nvSpPr>
        <p:spPr>
          <a:xfrm>
            <a:off x="4254500" y="490537"/>
            <a:ext cx="476250" cy="228600"/>
          </a:xfrm>
          <a:custGeom>
            <a:avLst/>
            <a:gdLst>
              <a:gd name="connsiteX0" fmla="*/ 228600 w 476250"/>
              <a:gd name="connsiteY0" fmla="*/ 0 h 228600"/>
              <a:gd name="connsiteX1" fmla="*/ 476250 w 476250"/>
              <a:gd name="connsiteY1" fmla="*/ 114300 h 228600"/>
              <a:gd name="connsiteX2" fmla="*/ 228600 w 476250"/>
              <a:gd name="connsiteY2" fmla="*/ 228600 h 228600"/>
              <a:gd name="connsiteX3" fmla="*/ 0 w 476250"/>
              <a:gd name="connsiteY3" fmla="*/ 114300 h 228600"/>
              <a:gd name="connsiteX4" fmla="*/ 228600 w 47625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0" h="228600">
                <a:moveTo>
                  <a:pt x="228600" y="0"/>
                </a:moveTo>
                <a:cubicBezTo>
                  <a:pt x="307975" y="0"/>
                  <a:pt x="476250" y="76200"/>
                  <a:pt x="476250" y="114300"/>
                </a:cubicBezTo>
                <a:cubicBezTo>
                  <a:pt x="476250" y="152400"/>
                  <a:pt x="307975" y="228600"/>
                  <a:pt x="228600" y="228600"/>
                </a:cubicBezTo>
                <a:cubicBezTo>
                  <a:pt x="149225" y="228600"/>
                  <a:pt x="0" y="152400"/>
                  <a:pt x="0" y="114300"/>
                </a:cubicBezTo>
                <a:cubicBezTo>
                  <a:pt x="0" y="76200"/>
                  <a:pt x="149225" y="0"/>
                  <a:pt x="228600" y="0"/>
                </a:cubicBezTo>
                <a:close/>
              </a:path>
            </a:pathLst>
          </a:custGeom>
          <a:solidFill>
            <a:schemeClr val="accent2">
              <a:alpha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Freeform 22"/>
          <p:cNvSpPr/>
          <p:nvPr/>
        </p:nvSpPr>
        <p:spPr>
          <a:xfrm>
            <a:off x="7988300" y="461962"/>
            <a:ext cx="476250" cy="228600"/>
          </a:xfrm>
          <a:custGeom>
            <a:avLst/>
            <a:gdLst>
              <a:gd name="connsiteX0" fmla="*/ 228600 w 476250"/>
              <a:gd name="connsiteY0" fmla="*/ 0 h 228600"/>
              <a:gd name="connsiteX1" fmla="*/ 476250 w 476250"/>
              <a:gd name="connsiteY1" fmla="*/ 114300 h 228600"/>
              <a:gd name="connsiteX2" fmla="*/ 228600 w 476250"/>
              <a:gd name="connsiteY2" fmla="*/ 228600 h 228600"/>
              <a:gd name="connsiteX3" fmla="*/ 0 w 476250"/>
              <a:gd name="connsiteY3" fmla="*/ 114300 h 228600"/>
              <a:gd name="connsiteX4" fmla="*/ 228600 w 47625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0" h="228600">
                <a:moveTo>
                  <a:pt x="228600" y="0"/>
                </a:moveTo>
                <a:cubicBezTo>
                  <a:pt x="307975" y="0"/>
                  <a:pt x="476250" y="76200"/>
                  <a:pt x="476250" y="114300"/>
                </a:cubicBezTo>
                <a:cubicBezTo>
                  <a:pt x="476250" y="152400"/>
                  <a:pt x="307975" y="228600"/>
                  <a:pt x="228600" y="228600"/>
                </a:cubicBezTo>
                <a:cubicBezTo>
                  <a:pt x="149225" y="228600"/>
                  <a:pt x="0" y="152400"/>
                  <a:pt x="0" y="114300"/>
                </a:cubicBezTo>
                <a:cubicBezTo>
                  <a:pt x="0" y="76200"/>
                  <a:pt x="149225" y="0"/>
                  <a:pt x="228600" y="0"/>
                </a:cubicBezTo>
                <a:close/>
              </a:path>
            </a:pathLst>
          </a:custGeom>
          <a:solidFill>
            <a:schemeClr val="accent3">
              <a:alpha val="5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5" name="Picture 24" descr="wave.png"/>
          <p:cNvPicPr>
            <a:picLocks noChangeAspect="1"/>
          </p:cNvPicPr>
          <p:nvPr/>
        </p:nvPicPr>
        <p:blipFill>
          <a:blip r:embed="rId3" cstate="print"/>
          <a:srcRect t="2647"/>
          <a:stretch>
            <a:fillRect/>
          </a:stretch>
        </p:blipFill>
        <p:spPr>
          <a:xfrm>
            <a:off x="0" y="5166158"/>
            <a:ext cx="9144000" cy="1679142"/>
          </a:xfrm>
          <a:prstGeom prst="rect">
            <a:avLst/>
          </a:prstGeom>
        </p:spPr>
      </p:pic>
      <p:sp>
        <p:nvSpPr>
          <p:cNvPr id="26" name="Title 1"/>
          <p:cNvSpPr txBox="1">
            <a:spLocks/>
          </p:cNvSpPr>
          <p:nvPr/>
        </p:nvSpPr>
        <p:spPr bwMode="auto">
          <a:xfrm>
            <a:off x="377856" y="5866841"/>
            <a:ext cx="6097975" cy="817888"/>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800" b="1" noProof="0" dirty="0" smtClean="0">
                <a:solidFill>
                  <a:schemeClr val="accent1">
                    <a:lumMod val="20000"/>
                    <a:lumOff val="80000"/>
                  </a:schemeClr>
                </a:solidFill>
                <a:latin typeface="+mj-lt"/>
                <a:ea typeface="+mj-ea"/>
                <a:cs typeface="+mj-cs"/>
              </a:rPr>
              <a:t>Distributed Tree</a:t>
            </a:r>
            <a:endParaRPr kumimoji="0" lang="en-US" sz="2800" b="1" i="0" u="none" strike="noStrike" kern="1200" cap="none" spc="0" normalizeH="0" baseline="0" noProof="0" dirty="0">
              <a:ln>
                <a:noFill/>
              </a:ln>
              <a:solidFill>
                <a:schemeClr val="accent1">
                  <a:lumMod val="20000"/>
                  <a:lumOff val="80000"/>
                </a:schemeClr>
              </a:solidFill>
              <a:effectLst/>
              <a:uLnTx/>
              <a:uFillTx/>
              <a:latin typeface="+mj-lt"/>
              <a:ea typeface="+mj-ea"/>
              <a:cs typeface="+mj-cs"/>
            </a:endParaRPr>
          </a:p>
        </p:txBody>
      </p:sp>
      <p:sp>
        <p:nvSpPr>
          <p:cNvPr id="29" name="Freeform 28"/>
          <p:cNvSpPr/>
          <p:nvPr/>
        </p:nvSpPr>
        <p:spPr>
          <a:xfrm>
            <a:off x="460375" y="471487"/>
            <a:ext cx="476250" cy="228600"/>
          </a:xfrm>
          <a:custGeom>
            <a:avLst/>
            <a:gdLst>
              <a:gd name="connsiteX0" fmla="*/ 228600 w 476250"/>
              <a:gd name="connsiteY0" fmla="*/ 0 h 228600"/>
              <a:gd name="connsiteX1" fmla="*/ 476250 w 476250"/>
              <a:gd name="connsiteY1" fmla="*/ 114300 h 228600"/>
              <a:gd name="connsiteX2" fmla="*/ 228600 w 476250"/>
              <a:gd name="connsiteY2" fmla="*/ 228600 h 228600"/>
              <a:gd name="connsiteX3" fmla="*/ 0 w 476250"/>
              <a:gd name="connsiteY3" fmla="*/ 114300 h 228600"/>
              <a:gd name="connsiteX4" fmla="*/ 228600 w 47625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0" h="228600">
                <a:moveTo>
                  <a:pt x="228600" y="0"/>
                </a:moveTo>
                <a:cubicBezTo>
                  <a:pt x="307975" y="0"/>
                  <a:pt x="476250" y="76200"/>
                  <a:pt x="476250" y="114300"/>
                </a:cubicBezTo>
                <a:cubicBezTo>
                  <a:pt x="476250" y="152400"/>
                  <a:pt x="307975" y="228600"/>
                  <a:pt x="228600" y="228600"/>
                </a:cubicBezTo>
                <a:cubicBezTo>
                  <a:pt x="149225" y="228600"/>
                  <a:pt x="0" y="152400"/>
                  <a:pt x="0" y="114300"/>
                </a:cubicBezTo>
                <a:cubicBezTo>
                  <a:pt x="0" y="76200"/>
                  <a:pt x="149225" y="0"/>
                  <a:pt x="228600" y="0"/>
                </a:cubicBezTo>
                <a:close/>
              </a:path>
            </a:pathLst>
          </a:cu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Freeform 29"/>
          <p:cNvSpPr/>
          <p:nvPr/>
        </p:nvSpPr>
        <p:spPr>
          <a:xfrm>
            <a:off x="1441450" y="214312"/>
            <a:ext cx="476250" cy="228600"/>
          </a:xfrm>
          <a:custGeom>
            <a:avLst/>
            <a:gdLst>
              <a:gd name="connsiteX0" fmla="*/ 228600 w 476250"/>
              <a:gd name="connsiteY0" fmla="*/ 0 h 228600"/>
              <a:gd name="connsiteX1" fmla="*/ 476250 w 476250"/>
              <a:gd name="connsiteY1" fmla="*/ 114300 h 228600"/>
              <a:gd name="connsiteX2" fmla="*/ 228600 w 476250"/>
              <a:gd name="connsiteY2" fmla="*/ 228600 h 228600"/>
              <a:gd name="connsiteX3" fmla="*/ 0 w 476250"/>
              <a:gd name="connsiteY3" fmla="*/ 114300 h 228600"/>
              <a:gd name="connsiteX4" fmla="*/ 228600 w 47625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0" h="228600">
                <a:moveTo>
                  <a:pt x="228600" y="0"/>
                </a:moveTo>
                <a:cubicBezTo>
                  <a:pt x="307975" y="0"/>
                  <a:pt x="476250" y="76200"/>
                  <a:pt x="476250" y="114300"/>
                </a:cubicBezTo>
                <a:cubicBezTo>
                  <a:pt x="476250" y="152400"/>
                  <a:pt x="307975" y="228600"/>
                  <a:pt x="228600" y="228600"/>
                </a:cubicBezTo>
                <a:cubicBezTo>
                  <a:pt x="149225" y="228600"/>
                  <a:pt x="0" y="152400"/>
                  <a:pt x="0" y="114300"/>
                </a:cubicBezTo>
                <a:cubicBezTo>
                  <a:pt x="0" y="76200"/>
                  <a:pt x="149225" y="0"/>
                  <a:pt x="228600" y="0"/>
                </a:cubicBezTo>
                <a:close/>
              </a:path>
            </a:pathLst>
          </a:cu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6323" name="Content Placeholder 3" descr="Inheritance1.png"/>
          <p:cNvPicPr>
            <a:picLocks noGrp="1" noChangeAspect="1"/>
          </p:cNvPicPr>
          <p:nvPr>
            <p:ph idx="1"/>
          </p:nvPr>
        </p:nvPicPr>
        <p:blipFill>
          <a:blip r:embed="rId2" cstate="print"/>
          <a:stretch>
            <a:fillRect/>
          </a:stretch>
        </p:blipFill>
        <p:spPr>
          <a:xfrm>
            <a:off x="254000" y="0"/>
            <a:ext cx="8686800" cy="3822192"/>
          </a:xfrm>
        </p:spPr>
      </p:pic>
      <p:sp>
        <p:nvSpPr>
          <p:cNvPr id="91" name="Rectangle 90"/>
          <p:cNvSpPr/>
          <p:nvPr/>
        </p:nvSpPr>
        <p:spPr>
          <a:xfrm>
            <a:off x="4690110" y="929640"/>
            <a:ext cx="110490" cy="133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4659630" y="2331720"/>
            <a:ext cx="12954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rot="5400000">
            <a:off x="7400923" y="424815"/>
            <a:ext cx="160018" cy="61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rot="5400000">
            <a:off x="6991348" y="601981"/>
            <a:ext cx="262890" cy="61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rot="5400000">
            <a:off x="6957061" y="1413511"/>
            <a:ext cx="1219196" cy="2057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rot="5400000">
            <a:off x="7442835" y="2127886"/>
            <a:ext cx="114298" cy="2019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rot="5400000">
            <a:off x="7469505" y="2326005"/>
            <a:ext cx="190497" cy="1866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rot="5400000">
            <a:off x="2515550" y="1690687"/>
            <a:ext cx="1575435" cy="914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rot="5574296">
            <a:off x="3385771" y="597114"/>
            <a:ext cx="152284" cy="2851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457200" y="937260"/>
            <a:ext cx="114300" cy="15887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24" name="TextBox 4"/>
          <p:cNvSpPr txBox="1">
            <a:spLocks noChangeArrowheads="1"/>
          </p:cNvSpPr>
          <p:nvPr/>
        </p:nvSpPr>
        <p:spPr bwMode="auto">
          <a:xfrm>
            <a:off x="419100" y="3294062"/>
            <a:ext cx="2273300" cy="369888"/>
          </a:xfrm>
          <a:prstGeom prst="rect">
            <a:avLst/>
          </a:prstGeom>
          <a:noFill/>
          <a:ln w="9525">
            <a:noFill/>
            <a:miter lim="800000"/>
            <a:headEnd/>
            <a:tailEnd/>
          </a:ln>
        </p:spPr>
        <p:txBody>
          <a:bodyPr>
            <a:spAutoFit/>
          </a:bodyPr>
          <a:lstStyle/>
          <a:p>
            <a:pPr algn="ctr"/>
            <a:r>
              <a:rPr lang="en-US">
                <a:latin typeface="Calibri" pitchFamily="34" charset="0"/>
              </a:rPr>
              <a:t>Processor 1</a:t>
            </a:r>
          </a:p>
        </p:txBody>
      </p:sp>
      <p:sp>
        <p:nvSpPr>
          <p:cNvPr id="56325" name="TextBox 5"/>
          <p:cNvSpPr txBox="1">
            <a:spLocks noChangeArrowheads="1"/>
          </p:cNvSpPr>
          <p:nvPr/>
        </p:nvSpPr>
        <p:spPr bwMode="auto">
          <a:xfrm>
            <a:off x="3378200" y="3278187"/>
            <a:ext cx="2273300" cy="369888"/>
          </a:xfrm>
          <a:prstGeom prst="rect">
            <a:avLst/>
          </a:prstGeom>
          <a:noFill/>
          <a:ln w="9525">
            <a:noFill/>
            <a:miter lim="800000"/>
            <a:headEnd/>
            <a:tailEnd/>
          </a:ln>
        </p:spPr>
        <p:txBody>
          <a:bodyPr>
            <a:spAutoFit/>
          </a:bodyPr>
          <a:lstStyle/>
          <a:p>
            <a:pPr algn="ctr"/>
            <a:r>
              <a:rPr lang="en-US">
                <a:latin typeface="Calibri" pitchFamily="34" charset="0"/>
              </a:rPr>
              <a:t>Processor 2</a:t>
            </a:r>
          </a:p>
        </p:txBody>
      </p:sp>
      <p:sp>
        <p:nvSpPr>
          <p:cNvPr id="56326" name="TextBox 6"/>
          <p:cNvSpPr txBox="1">
            <a:spLocks noChangeArrowheads="1"/>
          </p:cNvSpPr>
          <p:nvPr/>
        </p:nvSpPr>
        <p:spPr bwMode="auto">
          <a:xfrm>
            <a:off x="6388100" y="3290887"/>
            <a:ext cx="2273300" cy="369888"/>
          </a:xfrm>
          <a:prstGeom prst="rect">
            <a:avLst/>
          </a:prstGeom>
          <a:noFill/>
          <a:ln w="9525">
            <a:noFill/>
            <a:miter lim="800000"/>
            <a:headEnd/>
            <a:tailEnd/>
          </a:ln>
        </p:spPr>
        <p:txBody>
          <a:bodyPr>
            <a:spAutoFit/>
          </a:bodyPr>
          <a:lstStyle/>
          <a:p>
            <a:pPr algn="ctr"/>
            <a:r>
              <a:rPr lang="en-US">
                <a:latin typeface="Calibri" pitchFamily="34" charset="0"/>
              </a:rPr>
              <a:t>Processor 3</a:t>
            </a:r>
          </a:p>
        </p:txBody>
      </p:sp>
      <p:sp>
        <p:nvSpPr>
          <p:cNvPr id="56327" name="TextBox 16"/>
          <p:cNvSpPr txBox="1">
            <a:spLocks noChangeArrowheads="1"/>
          </p:cNvSpPr>
          <p:nvPr/>
        </p:nvSpPr>
        <p:spPr bwMode="auto">
          <a:xfrm>
            <a:off x="1466850" y="3954462"/>
            <a:ext cx="6235700" cy="646113"/>
          </a:xfrm>
          <a:prstGeom prst="rect">
            <a:avLst/>
          </a:prstGeom>
          <a:noFill/>
          <a:ln w="9525">
            <a:noFill/>
            <a:miter lim="800000"/>
            <a:headEnd/>
            <a:tailEnd/>
          </a:ln>
        </p:spPr>
        <p:txBody>
          <a:bodyPr>
            <a:spAutoFit/>
          </a:bodyPr>
          <a:lstStyle/>
          <a:p>
            <a:pPr algn="ctr"/>
            <a:r>
              <a:rPr lang="en-US">
                <a:latin typeface="Calibri" pitchFamily="34" charset="0"/>
              </a:rPr>
              <a:t>New grids along with their connections are then sent to their assigned processors.</a:t>
            </a:r>
          </a:p>
        </p:txBody>
      </p:sp>
      <p:sp>
        <p:nvSpPr>
          <p:cNvPr id="18" name="Freeform 17"/>
          <p:cNvSpPr/>
          <p:nvPr/>
        </p:nvSpPr>
        <p:spPr>
          <a:xfrm rot="181003">
            <a:off x="336550" y="1860550"/>
            <a:ext cx="1785938" cy="593725"/>
          </a:xfrm>
          <a:custGeom>
            <a:avLst/>
            <a:gdLst>
              <a:gd name="connsiteX0" fmla="*/ 2120747 w 2431056"/>
              <a:gd name="connsiteY0" fmla="*/ 135875 h 767509"/>
              <a:gd name="connsiteX1" fmla="*/ 1823292 w 2431056"/>
              <a:gd name="connsiteY1" fmla="*/ 58757 h 767509"/>
              <a:gd name="connsiteX2" fmla="*/ 236863 w 2431056"/>
              <a:gd name="connsiteY2" fmla="*/ 488415 h 767509"/>
              <a:gd name="connsiteX3" fmla="*/ 402116 w 2431056"/>
              <a:gd name="connsiteY3" fmla="*/ 730786 h 767509"/>
              <a:gd name="connsiteX4" fmla="*/ 2142781 w 2431056"/>
              <a:gd name="connsiteY4" fmla="*/ 268077 h 767509"/>
              <a:gd name="connsiteX5" fmla="*/ 2120747 w 2431056"/>
              <a:gd name="connsiteY5" fmla="*/ 135875 h 767509"/>
              <a:gd name="connsiteX0" fmla="*/ 2120747 w 2173995"/>
              <a:gd name="connsiteY0" fmla="*/ 135875 h 732622"/>
              <a:gd name="connsiteX1" fmla="*/ 1823292 w 2173995"/>
              <a:gd name="connsiteY1" fmla="*/ 58757 h 732622"/>
              <a:gd name="connsiteX2" fmla="*/ 236863 w 2173995"/>
              <a:gd name="connsiteY2" fmla="*/ 488415 h 732622"/>
              <a:gd name="connsiteX3" fmla="*/ 402116 w 2173995"/>
              <a:gd name="connsiteY3" fmla="*/ 730786 h 732622"/>
              <a:gd name="connsiteX4" fmla="*/ 1503802 w 2173995"/>
              <a:gd name="connsiteY4" fmla="*/ 477398 h 732622"/>
              <a:gd name="connsiteX5" fmla="*/ 2120747 w 2173995"/>
              <a:gd name="connsiteY5" fmla="*/ 135875 h 732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3995" h="732622">
                <a:moveTo>
                  <a:pt x="2120747" y="135875"/>
                </a:moveTo>
                <a:cubicBezTo>
                  <a:pt x="2173995" y="66102"/>
                  <a:pt x="2137273" y="0"/>
                  <a:pt x="1823292" y="58757"/>
                </a:cubicBezTo>
                <a:cubicBezTo>
                  <a:pt x="1509311" y="117514"/>
                  <a:pt x="473726" y="376410"/>
                  <a:pt x="236863" y="488415"/>
                </a:cubicBezTo>
                <a:cubicBezTo>
                  <a:pt x="0" y="600420"/>
                  <a:pt x="190960" y="732622"/>
                  <a:pt x="402116" y="730786"/>
                </a:cubicBezTo>
                <a:cubicBezTo>
                  <a:pt x="613272" y="728950"/>
                  <a:pt x="1215527" y="578386"/>
                  <a:pt x="1503802" y="477398"/>
                </a:cubicBezTo>
                <a:cubicBezTo>
                  <a:pt x="1792077" y="376410"/>
                  <a:pt x="2067499" y="205648"/>
                  <a:pt x="2120747" y="135875"/>
                </a:cubicBezTo>
                <a:close/>
              </a:path>
            </a:pathLst>
          </a:cu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Freeform 21"/>
          <p:cNvSpPr/>
          <p:nvPr/>
        </p:nvSpPr>
        <p:spPr>
          <a:xfrm>
            <a:off x="4254500" y="490537"/>
            <a:ext cx="476250" cy="228600"/>
          </a:xfrm>
          <a:custGeom>
            <a:avLst/>
            <a:gdLst>
              <a:gd name="connsiteX0" fmla="*/ 228600 w 476250"/>
              <a:gd name="connsiteY0" fmla="*/ 0 h 228600"/>
              <a:gd name="connsiteX1" fmla="*/ 476250 w 476250"/>
              <a:gd name="connsiteY1" fmla="*/ 114300 h 228600"/>
              <a:gd name="connsiteX2" fmla="*/ 228600 w 476250"/>
              <a:gd name="connsiteY2" fmla="*/ 228600 h 228600"/>
              <a:gd name="connsiteX3" fmla="*/ 0 w 476250"/>
              <a:gd name="connsiteY3" fmla="*/ 114300 h 228600"/>
              <a:gd name="connsiteX4" fmla="*/ 228600 w 47625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0" h="228600">
                <a:moveTo>
                  <a:pt x="228600" y="0"/>
                </a:moveTo>
                <a:cubicBezTo>
                  <a:pt x="307975" y="0"/>
                  <a:pt x="476250" y="76200"/>
                  <a:pt x="476250" y="114300"/>
                </a:cubicBezTo>
                <a:cubicBezTo>
                  <a:pt x="476250" y="152400"/>
                  <a:pt x="307975" y="228600"/>
                  <a:pt x="228600" y="228600"/>
                </a:cubicBezTo>
                <a:cubicBezTo>
                  <a:pt x="149225" y="228600"/>
                  <a:pt x="0" y="152400"/>
                  <a:pt x="0" y="114300"/>
                </a:cubicBezTo>
                <a:cubicBezTo>
                  <a:pt x="0" y="76200"/>
                  <a:pt x="149225" y="0"/>
                  <a:pt x="228600" y="0"/>
                </a:cubicBezTo>
                <a:close/>
              </a:path>
            </a:pathLst>
          </a:custGeom>
          <a:solidFill>
            <a:schemeClr val="accent2">
              <a:alpha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Freeform 22"/>
          <p:cNvSpPr/>
          <p:nvPr/>
        </p:nvSpPr>
        <p:spPr>
          <a:xfrm>
            <a:off x="7988300" y="461962"/>
            <a:ext cx="476250" cy="228600"/>
          </a:xfrm>
          <a:custGeom>
            <a:avLst/>
            <a:gdLst>
              <a:gd name="connsiteX0" fmla="*/ 228600 w 476250"/>
              <a:gd name="connsiteY0" fmla="*/ 0 h 228600"/>
              <a:gd name="connsiteX1" fmla="*/ 476250 w 476250"/>
              <a:gd name="connsiteY1" fmla="*/ 114300 h 228600"/>
              <a:gd name="connsiteX2" fmla="*/ 228600 w 476250"/>
              <a:gd name="connsiteY2" fmla="*/ 228600 h 228600"/>
              <a:gd name="connsiteX3" fmla="*/ 0 w 476250"/>
              <a:gd name="connsiteY3" fmla="*/ 114300 h 228600"/>
              <a:gd name="connsiteX4" fmla="*/ 228600 w 47625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0" h="228600">
                <a:moveTo>
                  <a:pt x="228600" y="0"/>
                </a:moveTo>
                <a:cubicBezTo>
                  <a:pt x="307975" y="0"/>
                  <a:pt x="476250" y="76200"/>
                  <a:pt x="476250" y="114300"/>
                </a:cubicBezTo>
                <a:cubicBezTo>
                  <a:pt x="476250" y="152400"/>
                  <a:pt x="307975" y="228600"/>
                  <a:pt x="228600" y="228600"/>
                </a:cubicBezTo>
                <a:cubicBezTo>
                  <a:pt x="149225" y="228600"/>
                  <a:pt x="0" y="152400"/>
                  <a:pt x="0" y="114300"/>
                </a:cubicBezTo>
                <a:cubicBezTo>
                  <a:pt x="0" y="76200"/>
                  <a:pt x="149225" y="0"/>
                  <a:pt x="228600" y="0"/>
                </a:cubicBezTo>
                <a:close/>
              </a:path>
            </a:pathLst>
          </a:custGeom>
          <a:solidFill>
            <a:schemeClr val="accent3">
              <a:alpha val="5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9" name="Picture 28" descr="wave.png"/>
          <p:cNvPicPr>
            <a:picLocks noChangeAspect="1"/>
          </p:cNvPicPr>
          <p:nvPr/>
        </p:nvPicPr>
        <p:blipFill>
          <a:blip r:embed="rId3" cstate="print"/>
          <a:srcRect t="2647"/>
          <a:stretch>
            <a:fillRect/>
          </a:stretch>
        </p:blipFill>
        <p:spPr>
          <a:xfrm>
            <a:off x="0" y="5166158"/>
            <a:ext cx="9144000" cy="1679142"/>
          </a:xfrm>
          <a:prstGeom prst="rect">
            <a:avLst/>
          </a:prstGeom>
        </p:spPr>
      </p:pic>
      <p:sp>
        <p:nvSpPr>
          <p:cNvPr id="30" name="Title 1"/>
          <p:cNvSpPr txBox="1">
            <a:spLocks/>
          </p:cNvSpPr>
          <p:nvPr/>
        </p:nvSpPr>
        <p:spPr bwMode="auto">
          <a:xfrm>
            <a:off x="377856" y="5866841"/>
            <a:ext cx="6097975" cy="817888"/>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800" b="1" noProof="0" dirty="0" smtClean="0">
                <a:solidFill>
                  <a:schemeClr val="accent1">
                    <a:lumMod val="20000"/>
                    <a:lumOff val="80000"/>
                  </a:schemeClr>
                </a:solidFill>
                <a:latin typeface="+mj-lt"/>
                <a:ea typeface="+mj-ea"/>
                <a:cs typeface="+mj-cs"/>
              </a:rPr>
              <a:t>Distributed Tree</a:t>
            </a:r>
            <a:endParaRPr kumimoji="0" lang="en-US" sz="2800" b="1" i="0" u="none" strike="noStrike" kern="1200" cap="none" spc="0" normalizeH="0" baseline="0" noProof="0" dirty="0">
              <a:ln>
                <a:noFill/>
              </a:ln>
              <a:solidFill>
                <a:schemeClr val="accent1">
                  <a:lumMod val="20000"/>
                  <a:lumOff val="80000"/>
                </a:schemeClr>
              </a:solidFill>
              <a:effectLst/>
              <a:uLnTx/>
              <a:uFillTx/>
              <a:latin typeface="+mj-lt"/>
              <a:ea typeface="+mj-ea"/>
              <a:cs typeface="+mj-cs"/>
            </a:endParaRPr>
          </a:p>
        </p:txBody>
      </p:sp>
      <p:sp>
        <p:nvSpPr>
          <p:cNvPr id="32" name="Freeform 31"/>
          <p:cNvSpPr/>
          <p:nvPr/>
        </p:nvSpPr>
        <p:spPr>
          <a:xfrm>
            <a:off x="1441450" y="214312"/>
            <a:ext cx="476250" cy="228600"/>
          </a:xfrm>
          <a:custGeom>
            <a:avLst/>
            <a:gdLst>
              <a:gd name="connsiteX0" fmla="*/ 228600 w 476250"/>
              <a:gd name="connsiteY0" fmla="*/ 0 h 228600"/>
              <a:gd name="connsiteX1" fmla="*/ 476250 w 476250"/>
              <a:gd name="connsiteY1" fmla="*/ 114300 h 228600"/>
              <a:gd name="connsiteX2" fmla="*/ 228600 w 476250"/>
              <a:gd name="connsiteY2" fmla="*/ 228600 h 228600"/>
              <a:gd name="connsiteX3" fmla="*/ 0 w 476250"/>
              <a:gd name="connsiteY3" fmla="*/ 114300 h 228600"/>
              <a:gd name="connsiteX4" fmla="*/ 228600 w 47625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0" h="228600">
                <a:moveTo>
                  <a:pt x="228600" y="0"/>
                </a:moveTo>
                <a:cubicBezTo>
                  <a:pt x="307975" y="0"/>
                  <a:pt x="476250" y="76200"/>
                  <a:pt x="476250" y="114300"/>
                </a:cubicBezTo>
                <a:cubicBezTo>
                  <a:pt x="476250" y="152400"/>
                  <a:pt x="307975" y="228600"/>
                  <a:pt x="228600" y="228600"/>
                </a:cubicBezTo>
                <a:cubicBezTo>
                  <a:pt x="149225" y="228600"/>
                  <a:pt x="0" y="152400"/>
                  <a:pt x="0" y="114300"/>
                </a:cubicBezTo>
                <a:cubicBezTo>
                  <a:pt x="0" y="76200"/>
                  <a:pt x="149225" y="0"/>
                  <a:pt x="228600" y="0"/>
                </a:cubicBezTo>
                <a:close/>
              </a:path>
            </a:pathLst>
          </a:cu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62" name="Group 61"/>
          <p:cNvGrpSpPr/>
          <p:nvPr/>
        </p:nvGrpSpPr>
        <p:grpSpPr>
          <a:xfrm>
            <a:off x="295910" y="544830"/>
            <a:ext cx="1319530" cy="2099310"/>
            <a:chOff x="1701800" y="3322320"/>
            <a:chExt cx="1319530" cy="2099310"/>
          </a:xfrm>
        </p:grpSpPr>
        <p:grpSp>
          <p:nvGrpSpPr>
            <p:cNvPr id="33" name="Group 32"/>
            <p:cNvGrpSpPr/>
            <p:nvPr/>
          </p:nvGrpSpPr>
          <p:grpSpPr>
            <a:xfrm>
              <a:off x="1943100" y="3322320"/>
              <a:ext cx="1078230" cy="1969770"/>
              <a:chOff x="1920240" y="533400"/>
              <a:chExt cx="1078230" cy="1969770"/>
            </a:xfrm>
          </p:grpSpPr>
          <p:sp>
            <p:nvSpPr>
              <p:cNvPr id="37" name="Oval 36"/>
              <p:cNvSpPr/>
              <p:nvPr/>
            </p:nvSpPr>
            <p:spPr>
              <a:xfrm>
                <a:off x="2747010" y="803910"/>
                <a:ext cx="251460" cy="102870"/>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p:cNvCxnSpPr/>
              <p:nvPr/>
            </p:nvCxnSpPr>
            <p:spPr>
              <a:xfrm rot="5400000">
                <a:off x="1118235" y="1697355"/>
                <a:ext cx="1607820" cy="381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46" idx="0"/>
                <a:endCxn id="41" idx="4"/>
              </p:cNvCxnSpPr>
              <p:nvPr/>
            </p:nvCxnSpPr>
            <p:spPr>
              <a:xfrm rot="5400000" flipH="1" flipV="1">
                <a:off x="1910715" y="645795"/>
                <a:ext cx="163830" cy="1447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1939290" y="533400"/>
                <a:ext cx="251460" cy="102870"/>
              </a:xfrm>
              <a:prstGeom prst="ellipse">
                <a:avLst/>
              </a:prstGeom>
              <a:solidFill>
                <a:srgbClr val="0004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stCxn id="37" idx="2"/>
                <a:endCxn id="46" idx="6"/>
              </p:cNvCxnSpPr>
              <p:nvPr/>
            </p:nvCxnSpPr>
            <p:spPr>
              <a:xfrm rot="10800000">
                <a:off x="2045970" y="851535"/>
                <a:ext cx="701040" cy="3810"/>
              </a:xfrm>
              <a:prstGeom prst="line">
                <a:avLst/>
              </a:prstGeom>
            </p:spPr>
            <p:style>
              <a:lnRef idx="1">
                <a:schemeClr val="accent1"/>
              </a:lnRef>
              <a:fillRef idx="0">
                <a:schemeClr val="accent1"/>
              </a:fillRef>
              <a:effectRef idx="0">
                <a:schemeClr val="accent1"/>
              </a:effectRef>
              <a:fontRef idx="minor">
                <a:schemeClr val="tx1"/>
              </a:fontRef>
            </p:style>
          </p:cxnSp>
        </p:grpSp>
        <p:sp>
          <p:nvSpPr>
            <p:cNvPr id="46" name="Oval 45"/>
            <p:cNvSpPr/>
            <p:nvPr/>
          </p:nvSpPr>
          <p:spPr>
            <a:xfrm>
              <a:off x="1817370" y="3589020"/>
              <a:ext cx="251460" cy="102870"/>
            </a:xfrm>
            <a:prstGeom prst="ellipse">
              <a:avLst/>
            </a:prstGeom>
            <a:solidFill>
              <a:srgbClr val="111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1821180" y="5318760"/>
              <a:ext cx="251460" cy="102870"/>
            </a:xfrm>
            <a:prstGeom prst="ellipse">
              <a:avLst/>
            </a:prstGeom>
            <a:solidFill>
              <a:srgbClr val="111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1701800" y="3530917"/>
              <a:ext cx="476250" cy="228600"/>
            </a:xfrm>
            <a:custGeom>
              <a:avLst/>
              <a:gdLst>
                <a:gd name="connsiteX0" fmla="*/ 228600 w 476250"/>
                <a:gd name="connsiteY0" fmla="*/ 0 h 228600"/>
                <a:gd name="connsiteX1" fmla="*/ 476250 w 476250"/>
                <a:gd name="connsiteY1" fmla="*/ 114300 h 228600"/>
                <a:gd name="connsiteX2" fmla="*/ 228600 w 476250"/>
                <a:gd name="connsiteY2" fmla="*/ 228600 h 228600"/>
                <a:gd name="connsiteX3" fmla="*/ 0 w 476250"/>
                <a:gd name="connsiteY3" fmla="*/ 114300 h 228600"/>
                <a:gd name="connsiteX4" fmla="*/ 228600 w 47625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0" h="228600">
                  <a:moveTo>
                    <a:pt x="228600" y="0"/>
                  </a:moveTo>
                  <a:cubicBezTo>
                    <a:pt x="307975" y="0"/>
                    <a:pt x="476250" y="76200"/>
                    <a:pt x="476250" y="114300"/>
                  </a:cubicBezTo>
                  <a:cubicBezTo>
                    <a:pt x="476250" y="152400"/>
                    <a:pt x="307975" y="228600"/>
                    <a:pt x="228600" y="228600"/>
                  </a:cubicBezTo>
                  <a:cubicBezTo>
                    <a:pt x="149225" y="228600"/>
                    <a:pt x="0" y="152400"/>
                    <a:pt x="0" y="114300"/>
                  </a:cubicBezTo>
                  <a:cubicBezTo>
                    <a:pt x="0" y="76200"/>
                    <a:pt x="149225" y="0"/>
                    <a:pt x="228600" y="0"/>
                  </a:cubicBezTo>
                  <a:close/>
                </a:path>
              </a:pathLst>
            </a:custGeom>
            <a:solidFill>
              <a:schemeClr val="accent2">
                <a:alpha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31" name="Freeform 30"/>
          <p:cNvSpPr/>
          <p:nvPr/>
        </p:nvSpPr>
        <p:spPr>
          <a:xfrm>
            <a:off x="460375" y="471487"/>
            <a:ext cx="476250" cy="228600"/>
          </a:xfrm>
          <a:custGeom>
            <a:avLst/>
            <a:gdLst>
              <a:gd name="connsiteX0" fmla="*/ 228600 w 476250"/>
              <a:gd name="connsiteY0" fmla="*/ 0 h 228600"/>
              <a:gd name="connsiteX1" fmla="*/ 476250 w 476250"/>
              <a:gd name="connsiteY1" fmla="*/ 114300 h 228600"/>
              <a:gd name="connsiteX2" fmla="*/ 228600 w 476250"/>
              <a:gd name="connsiteY2" fmla="*/ 228600 h 228600"/>
              <a:gd name="connsiteX3" fmla="*/ 0 w 476250"/>
              <a:gd name="connsiteY3" fmla="*/ 114300 h 228600"/>
              <a:gd name="connsiteX4" fmla="*/ 228600 w 47625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0" h="228600">
                <a:moveTo>
                  <a:pt x="228600" y="0"/>
                </a:moveTo>
                <a:cubicBezTo>
                  <a:pt x="307975" y="0"/>
                  <a:pt x="476250" y="76200"/>
                  <a:pt x="476250" y="114300"/>
                </a:cubicBezTo>
                <a:cubicBezTo>
                  <a:pt x="476250" y="152400"/>
                  <a:pt x="307975" y="228600"/>
                  <a:pt x="228600" y="228600"/>
                </a:cubicBezTo>
                <a:cubicBezTo>
                  <a:pt x="149225" y="228600"/>
                  <a:pt x="0" y="152400"/>
                  <a:pt x="0" y="114300"/>
                </a:cubicBezTo>
                <a:cubicBezTo>
                  <a:pt x="0" y="76200"/>
                  <a:pt x="149225" y="0"/>
                  <a:pt x="228600" y="0"/>
                </a:cubicBezTo>
                <a:close/>
              </a:path>
            </a:pathLst>
          </a:cu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Freeform 18"/>
          <p:cNvSpPr/>
          <p:nvPr/>
        </p:nvSpPr>
        <p:spPr>
          <a:xfrm>
            <a:off x="2728913" y="2189162"/>
            <a:ext cx="2020887" cy="584200"/>
          </a:xfrm>
          <a:custGeom>
            <a:avLst/>
            <a:gdLst>
              <a:gd name="connsiteX0" fmla="*/ 2339249 w 2471451"/>
              <a:gd name="connsiteY0" fmla="*/ 126694 h 844627"/>
              <a:gd name="connsiteX1" fmla="*/ 2129928 w 2471451"/>
              <a:gd name="connsiteY1" fmla="*/ 60593 h 844627"/>
              <a:gd name="connsiteX2" fmla="*/ 290111 w 2471451"/>
              <a:gd name="connsiteY2" fmla="*/ 490251 h 844627"/>
              <a:gd name="connsiteX3" fmla="*/ 389263 w 2471451"/>
              <a:gd name="connsiteY3" fmla="*/ 732622 h 844627"/>
              <a:gd name="connsiteX4" fmla="*/ 1766372 w 2471451"/>
              <a:gd name="connsiteY4" fmla="*/ 743639 h 844627"/>
              <a:gd name="connsiteX5" fmla="*/ 2339249 w 2471451"/>
              <a:gd name="connsiteY5" fmla="*/ 126694 h 844627"/>
              <a:gd name="connsiteX0" fmla="*/ 2251114 w 2456762"/>
              <a:gd name="connsiteY0" fmla="*/ 301127 h 774853"/>
              <a:gd name="connsiteX1" fmla="*/ 2129928 w 2456762"/>
              <a:gd name="connsiteY1" fmla="*/ 25706 h 774853"/>
              <a:gd name="connsiteX2" fmla="*/ 290111 w 2456762"/>
              <a:gd name="connsiteY2" fmla="*/ 455364 h 774853"/>
              <a:gd name="connsiteX3" fmla="*/ 389263 w 2456762"/>
              <a:gd name="connsiteY3" fmla="*/ 697735 h 774853"/>
              <a:gd name="connsiteX4" fmla="*/ 1766372 w 2456762"/>
              <a:gd name="connsiteY4" fmla="*/ 708752 h 774853"/>
              <a:gd name="connsiteX5" fmla="*/ 2251114 w 2456762"/>
              <a:gd name="connsiteY5" fmla="*/ 301127 h 774853"/>
              <a:gd name="connsiteX0" fmla="*/ 2229080 w 2302526"/>
              <a:gd name="connsiteY0" fmla="*/ 268077 h 741803"/>
              <a:gd name="connsiteX1" fmla="*/ 1975692 w 2302526"/>
              <a:gd name="connsiteY1" fmla="*/ 25706 h 741803"/>
              <a:gd name="connsiteX2" fmla="*/ 268077 w 2302526"/>
              <a:gd name="connsiteY2" fmla="*/ 422314 h 741803"/>
              <a:gd name="connsiteX3" fmla="*/ 367229 w 2302526"/>
              <a:gd name="connsiteY3" fmla="*/ 664685 h 741803"/>
              <a:gd name="connsiteX4" fmla="*/ 1744338 w 2302526"/>
              <a:gd name="connsiteY4" fmla="*/ 675702 h 741803"/>
              <a:gd name="connsiteX5" fmla="*/ 2229080 w 2302526"/>
              <a:gd name="connsiteY5" fmla="*/ 268077 h 741803"/>
              <a:gd name="connsiteX0" fmla="*/ 2247441 w 2431055"/>
              <a:gd name="connsiteY0" fmla="*/ 301127 h 774853"/>
              <a:gd name="connsiteX1" fmla="*/ 2104221 w 2431055"/>
              <a:gd name="connsiteY1" fmla="*/ 25706 h 774853"/>
              <a:gd name="connsiteX2" fmla="*/ 286438 w 2431055"/>
              <a:gd name="connsiteY2" fmla="*/ 455364 h 774853"/>
              <a:gd name="connsiteX3" fmla="*/ 385590 w 2431055"/>
              <a:gd name="connsiteY3" fmla="*/ 697735 h 774853"/>
              <a:gd name="connsiteX4" fmla="*/ 1762699 w 2431055"/>
              <a:gd name="connsiteY4" fmla="*/ 708752 h 774853"/>
              <a:gd name="connsiteX5" fmla="*/ 2247441 w 2431055"/>
              <a:gd name="connsiteY5" fmla="*/ 301127 h 774853"/>
              <a:gd name="connsiteX0" fmla="*/ 2324559 w 2443908"/>
              <a:gd name="connsiteY0" fmla="*/ 273585 h 785870"/>
              <a:gd name="connsiteX1" fmla="*/ 2104221 w 2443908"/>
              <a:gd name="connsiteY1" fmla="*/ 31214 h 785870"/>
              <a:gd name="connsiteX2" fmla="*/ 286438 w 2443908"/>
              <a:gd name="connsiteY2" fmla="*/ 460872 h 785870"/>
              <a:gd name="connsiteX3" fmla="*/ 385590 w 2443908"/>
              <a:gd name="connsiteY3" fmla="*/ 703243 h 785870"/>
              <a:gd name="connsiteX4" fmla="*/ 1762699 w 2443908"/>
              <a:gd name="connsiteY4" fmla="*/ 714260 h 785870"/>
              <a:gd name="connsiteX5" fmla="*/ 2324559 w 2443908"/>
              <a:gd name="connsiteY5" fmla="*/ 273585 h 785870"/>
              <a:gd name="connsiteX0" fmla="*/ 2313542 w 2431055"/>
              <a:gd name="connsiteY0" fmla="*/ 282766 h 795051"/>
              <a:gd name="connsiteX1" fmla="*/ 2093204 w 2431055"/>
              <a:gd name="connsiteY1" fmla="*/ 40395 h 795051"/>
              <a:gd name="connsiteX2" fmla="*/ 286438 w 2431055"/>
              <a:gd name="connsiteY2" fmla="*/ 525137 h 795051"/>
              <a:gd name="connsiteX3" fmla="*/ 374573 w 2431055"/>
              <a:gd name="connsiteY3" fmla="*/ 712424 h 795051"/>
              <a:gd name="connsiteX4" fmla="*/ 1751682 w 2431055"/>
              <a:gd name="connsiteY4" fmla="*/ 723441 h 795051"/>
              <a:gd name="connsiteX5" fmla="*/ 2313542 w 2431055"/>
              <a:gd name="connsiteY5" fmla="*/ 282766 h 795051"/>
              <a:gd name="connsiteX0" fmla="*/ 2313542 w 2431055"/>
              <a:gd name="connsiteY0" fmla="*/ 238699 h 750984"/>
              <a:gd name="connsiteX1" fmla="*/ 2093204 w 2431055"/>
              <a:gd name="connsiteY1" fmla="*/ 40395 h 750984"/>
              <a:gd name="connsiteX2" fmla="*/ 286438 w 2431055"/>
              <a:gd name="connsiteY2" fmla="*/ 481070 h 750984"/>
              <a:gd name="connsiteX3" fmla="*/ 374573 w 2431055"/>
              <a:gd name="connsiteY3" fmla="*/ 668357 h 750984"/>
              <a:gd name="connsiteX4" fmla="*/ 1751682 w 2431055"/>
              <a:gd name="connsiteY4" fmla="*/ 679374 h 750984"/>
              <a:gd name="connsiteX5" fmla="*/ 2313542 w 2431055"/>
              <a:gd name="connsiteY5" fmla="*/ 238699 h 750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1055" h="750984">
                <a:moveTo>
                  <a:pt x="2313542" y="238699"/>
                </a:moveTo>
                <a:cubicBezTo>
                  <a:pt x="2370462" y="132203"/>
                  <a:pt x="2431055" y="0"/>
                  <a:pt x="2093204" y="40395"/>
                </a:cubicBezTo>
                <a:cubicBezTo>
                  <a:pt x="1755353" y="80790"/>
                  <a:pt x="572876" y="376410"/>
                  <a:pt x="286438" y="481070"/>
                </a:cubicBezTo>
                <a:cubicBezTo>
                  <a:pt x="0" y="585730"/>
                  <a:pt x="130366" y="635306"/>
                  <a:pt x="374573" y="668357"/>
                </a:cubicBezTo>
                <a:cubicBezTo>
                  <a:pt x="618780" y="701408"/>
                  <a:pt x="1428521" y="750984"/>
                  <a:pt x="1751682" y="679374"/>
                </a:cubicBezTo>
                <a:cubicBezTo>
                  <a:pt x="2074843" y="607764"/>
                  <a:pt x="2256622" y="345195"/>
                  <a:pt x="2313542" y="238699"/>
                </a:cubicBezTo>
                <a:close/>
              </a:path>
            </a:pathLst>
          </a:custGeom>
          <a:solidFill>
            <a:srgbClr val="FF0000">
              <a:alpha val="33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88" name="Group 87"/>
          <p:cNvGrpSpPr/>
          <p:nvPr/>
        </p:nvGrpSpPr>
        <p:grpSpPr>
          <a:xfrm>
            <a:off x="4110111" y="537210"/>
            <a:ext cx="1714793" cy="2053590"/>
            <a:chOff x="4110111" y="537210"/>
            <a:chExt cx="1714793" cy="2053590"/>
          </a:xfrm>
        </p:grpSpPr>
        <p:grpSp>
          <p:nvGrpSpPr>
            <p:cNvPr id="85" name="Group 84"/>
            <p:cNvGrpSpPr/>
            <p:nvPr/>
          </p:nvGrpSpPr>
          <p:grpSpPr>
            <a:xfrm>
              <a:off x="4110111" y="537210"/>
              <a:ext cx="1714793" cy="2053590"/>
              <a:chOff x="5013081" y="2628900"/>
              <a:chExt cx="1714793" cy="2053590"/>
            </a:xfrm>
          </p:grpSpPr>
          <p:grpSp>
            <p:nvGrpSpPr>
              <p:cNvPr id="65" name="Group 32"/>
              <p:cNvGrpSpPr/>
              <p:nvPr/>
            </p:nvGrpSpPr>
            <p:grpSpPr>
              <a:xfrm>
                <a:off x="5280660" y="2628900"/>
                <a:ext cx="1447214" cy="1950720"/>
                <a:chOff x="1493520" y="521970"/>
                <a:chExt cx="1447214" cy="1950720"/>
              </a:xfrm>
            </p:grpSpPr>
            <p:sp>
              <p:nvSpPr>
                <p:cNvPr id="69" name="Oval 68"/>
                <p:cNvSpPr/>
                <p:nvPr/>
              </p:nvSpPr>
              <p:spPr>
                <a:xfrm>
                  <a:off x="2689274" y="792480"/>
                  <a:ext cx="251460" cy="102870"/>
                </a:xfrm>
                <a:prstGeom prst="ellipse">
                  <a:avLst/>
                </a:prstGeom>
                <a:solidFill>
                  <a:srgbClr val="E614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0" name="Straight Connector 69"/>
                <p:cNvCxnSpPr>
                  <a:stCxn id="66" idx="4"/>
                  <a:endCxn id="67" idx="0"/>
                </p:cNvCxnSpPr>
                <p:nvPr/>
              </p:nvCxnSpPr>
              <p:spPr>
                <a:xfrm rot="5400000">
                  <a:off x="1061525" y="1672004"/>
                  <a:ext cx="1569720" cy="31652"/>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66" idx="0"/>
                  <a:endCxn id="72" idx="4"/>
                </p:cNvCxnSpPr>
                <p:nvPr/>
              </p:nvCxnSpPr>
              <p:spPr>
                <a:xfrm rot="16200000" flipV="1">
                  <a:off x="1653101" y="590989"/>
                  <a:ext cx="175260" cy="2429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Oval 71"/>
                <p:cNvSpPr/>
                <p:nvPr/>
              </p:nvSpPr>
              <p:spPr>
                <a:xfrm>
                  <a:off x="1493520" y="521970"/>
                  <a:ext cx="251460" cy="102870"/>
                </a:xfrm>
                <a:prstGeom prst="ellipse">
                  <a:avLst/>
                </a:prstGeom>
                <a:solidFill>
                  <a:srgbClr val="009A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p:cNvCxnSpPr>
                  <a:stCxn id="69" idx="2"/>
                  <a:endCxn id="66" idx="6"/>
                </p:cNvCxnSpPr>
                <p:nvPr/>
              </p:nvCxnSpPr>
              <p:spPr>
                <a:xfrm rot="10800000" flipV="1">
                  <a:off x="1987942" y="843915"/>
                  <a:ext cx="701333" cy="7620"/>
                </a:xfrm>
                <a:prstGeom prst="line">
                  <a:avLst/>
                </a:prstGeom>
              </p:spPr>
              <p:style>
                <a:lnRef idx="1">
                  <a:schemeClr val="accent1"/>
                </a:lnRef>
                <a:fillRef idx="0">
                  <a:schemeClr val="accent1"/>
                </a:fillRef>
                <a:effectRef idx="0">
                  <a:schemeClr val="accent1"/>
                </a:effectRef>
                <a:fontRef idx="minor">
                  <a:schemeClr val="tx1"/>
                </a:fontRef>
              </p:style>
            </p:cxnSp>
          </p:grpSp>
          <p:sp>
            <p:nvSpPr>
              <p:cNvPr id="66" name="Oval 65"/>
              <p:cNvSpPr/>
              <p:nvPr/>
            </p:nvSpPr>
            <p:spPr>
              <a:xfrm>
                <a:off x="5523621" y="2907030"/>
                <a:ext cx="251460" cy="102870"/>
              </a:xfrm>
              <a:prstGeom prst="ellipse">
                <a:avLst/>
              </a:prstGeom>
              <a:solidFill>
                <a:srgbClr val="B8F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5491969" y="4579620"/>
                <a:ext cx="251460" cy="102870"/>
              </a:xfrm>
              <a:prstGeom prst="ellipse">
                <a:avLst/>
              </a:prstGeom>
              <a:solidFill>
                <a:srgbClr val="B8F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5013081" y="2899410"/>
                <a:ext cx="251460" cy="102870"/>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Connector 81"/>
              <p:cNvCxnSpPr>
                <a:stCxn id="66" idx="2"/>
                <a:endCxn id="80" idx="6"/>
              </p:cNvCxnSpPr>
              <p:nvPr/>
            </p:nvCxnSpPr>
            <p:spPr>
              <a:xfrm rot="10800000">
                <a:off x="5264541" y="2950845"/>
                <a:ext cx="259080" cy="762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8" name="Freeform 27"/>
            <p:cNvSpPr/>
            <p:nvPr/>
          </p:nvSpPr>
          <p:spPr>
            <a:xfrm>
              <a:off x="4540250" y="747712"/>
              <a:ext cx="476250" cy="228600"/>
            </a:xfrm>
            <a:custGeom>
              <a:avLst/>
              <a:gdLst>
                <a:gd name="connsiteX0" fmla="*/ 228600 w 476250"/>
                <a:gd name="connsiteY0" fmla="*/ 0 h 228600"/>
                <a:gd name="connsiteX1" fmla="*/ 476250 w 476250"/>
                <a:gd name="connsiteY1" fmla="*/ 114300 h 228600"/>
                <a:gd name="connsiteX2" fmla="*/ 228600 w 476250"/>
                <a:gd name="connsiteY2" fmla="*/ 228600 h 228600"/>
                <a:gd name="connsiteX3" fmla="*/ 0 w 476250"/>
                <a:gd name="connsiteY3" fmla="*/ 114300 h 228600"/>
                <a:gd name="connsiteX4" fmla="*/ 228600 w 47625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0" h="228600">
                  <a:moveTo>
                    <a:pt x="228600" y="0"/>
                  </a:moveTo>
                  <a:cubicBezTo>
                    <a:pt x="307975" y="0"/>
                    <a:pt x="476250" y="76200"/>
                    <a:pt x="476250" y="114300"/>
                  </a:cubicBezTo>
                  <a:cubicBezTo>
                    <a:pt x="476250" y="152400"/>
                    <a:pt x="307975" y="228600"/>
                    <a:pt x="228600" y="228600"/>
                  </a:cubicBezTo>
                  <a:cubicBezTo>
                    <a:pt x="149225" y="228600"/>
                    <a:pt x="0" y="152400"/>
                    <a:pt x="0" y="114300"/>
                  </a:cubicBezTo>
                  <a:cubicBezTo>
                    <a:pt x="0" y="76200"/>
                    <a:pt x="149225" y="0"/>
                    <a:pt x="228600" y="0"/>
                  </a:cubicBezTo>
                  <a:close/>
                </a:path>
              </a:pathLst>
            </a:custGeom>
            <a:solidFill>
              <a:schemeClr val="accent3">
                <a:alpha val="5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6" name="Freeform 25"/>
          <p:cNvSpPr/>
          <p:nvPr/>
        </p:nvSpPr>
        <p:spPr>
          <a:xfrm>
            <a:off x="4006850" y="747712"/>
            <a:ext cx="476250" cy="228600"/>
          </a:xfrm>
          <a:custGeom>
            <a:avLst/>
            <a:gdLst>
              <a:gd name="connsiteX0" fmla="*/ 228600 w 476250"/>
              <a:gd name="connsiteY0" fmla="*/ 0 h 228600"/>
              <a:gd name="connsiteX1" fmla="*/ 476250 w 476250"/>
              <a:gd name="connsiteY1" fmla="*/ 114300 h 228600"/>
              <a:gd name="connsiteX2" fmla="*/ 228600 w 476250"/>
              <a:gd name="connsiteY2" fmla="*/ 228600 h 228600"/>
              <a:gd name="connsiteX3" fmla="*/ 0 w 476250"/>
              <a:gd name="connsiteY3" fmla="*/ 114300 h 228600"/>
              <a:gd name="connsiteX4" fmla="*/ 228600 w 47625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0" h="228600">
                <a:moveTo>
                  <a:pt x="228600" y="0"/>
                </a:moveTo>
                <a:cubicBezTo>
                  <a:pt x="307975" y="0"/>
                  <a:pt x="476250" y="76200"/>
                  <a:pt x="476250" y="114300"/>
                </a:cubicBezTo>
                <a:cubicBezTo>
                  <a:pt x="476250" y="152400"/>
                  <a:pt x="307975" y="228600"/>
                  <a:pt x="228600" y="228600"/>
                </a:cubicBezTo>
                <a:cubicBezTo>
                  <a:pt x="149225" y="228600"/>
                  <a:pt x="0" y="152400"/>
                  <a:pt x="0" y="114300"/>
                </a:cubicBezTo>
                <a:cubicBezTo>
                  <a:pt x="0" y="76200"/>
                  <a:pt x="149225" y="0"/>
                  <a:pt x="228600" y="0"/>
                </a:cubicBezTo>
                <a:close/>
              </a:path>
            </a:pathLst>
          </a:custGeom>
          <a:solidFill>
            <a:schemeClr val="accent2">
              <a:alpha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Freeform 19"/>
          <p:cNvSpPr/>
          <p:nvPr/>
        </p:nvSpPr>
        <p:spPr>
          <a:xfrm>
            <a:off x="7165975" y="2138362"/>
            <a:ext cx="1558925" cy="635000"/>
          </a:xfrm>
          <a:custGeom>
            <a:avLst/>
            <a:gdLst>
              <a:gd name="connsiteX0" fmla="*/ 640815 w 1795750"/>
              <a:gd name="connsiteY0" fmla="*/ 143219 h 725277"/>
              <a:gd name="connsiteX1" fmla="*/ 1836 w 1795750"/>
              <a:gd name="connsiteY1" fmla="*/ 539827 h 725277"/>
              <a:gd name="connsiteX2" fmla="*/ 629798 w 1795750"/>
              <a:gd name="connsiteY2" fmla="*/ 661012 h 725277"/>
              <a:gd name="connsiteX3" fmla="*/ 1632333 w 1795750"/>
              <a:gd name="connsiteY3" fmla="*/ 649995 h 725277"/>
              <a:gd name="connsiteX4" fmla="*/ 1610299 w 1795750"/>
              <a:gd name="connsiteY4" fmla="*/ 209320 h 725277"/>
              <a:gd name="connsiteX5" fmla="*/ 1246742 w 1795750"/>
              <a:gd name="connsiteY5" fmla="*/ 11017 h 725277"/>
              <a:gd name="connsiteX6" fmla="*/ 640815 w 1795750"/>
              <a:gd name="connsiteY6" fmla="*/ 143219 h 72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5750" h="725277">
                <a:moveTo>
                  <a:pt x="640815" y="143219"/>
                </a:moveTo>
                <a:cubicBezTo>
                  <a:pt x="433331" y="231354"/>
                  <a:pt x="3672" y="453528"/>
                  <a:pt x="1836" y="539827"/>
                </a:cubicBezTo>
                <a:cubicBezTo>
                  <a:pt x="0" y="626126"/>
                  <a:pt x="358049" y="642651"/>
                  <a:pt x="629798" y="661012"/>
                </a:cubicBezTo>
                <a:cubicBezTo>
                  <a:pt x="901547" y="679373"/>
                  <a:pt x="1468916" y="725277"/>
                  <a:pt x="1632333" y="649995"/>
                </a:cubicBezTo>
                <a:cubicBezTo>
                  <a:pt x="1795750" y="574713"/>
                  <a:pt x="1674564" y="315816"/>
                  <a:pt x="1610299" y="209320"/>
                </a:cubicBezTo>
                <a:cubicBezTo>
                  <a:pt x="1546034" y="102824"/>
                  <a:pt x="1408323" y="22034"/>
                  <a:pt x="1246742" y="11017"/>
                </a:cubicBezTo>
                <a:cubicBezTo>
                  <a:pt x="1085161" y="0"/>
                  <a:pt x="848299" y="55084"/>
                  <a:pt x="640815" y="143219"/>
                </a:cubicBezTo>
                <a:close/>
              </a:path>
            </a:pathLst>
          </a:custGeom>
          <a:solidFill>
            <a:schemeClr val="accent3">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Freeform 26"/>
          <p:cNvSpPr/>
          <p:nvPr/>
        </p:nvSpPr>
        <p:spPr>
          <a:xfrm>
            <a:off x="8186420" y="749617"/>
            <a:ext cx="476250" cy="228600"/>
          </a:xfrm>
          <a:custGeom>
            <a:avLst/>
            <a:gdLst>
              <a:gd name="connsiteX0" fmla="*/ 228600 w 476250"/>
              <a:gd name="connsiteY0" fmla="*/ 0 h 228600"/>
              <a:gd name="connsiteX1" fmla="*/ 476250 w 476250"/>
              <a:gd name="connsiteY1" fmla="*/ 114300 h 228600"/>
              <a:gd name="connsiteX2" fmla="*/ 228600 w 476250"/>
              <a:gd name="connsiteY2" fmla="*/ 228600 h 228600"/>
              <a:gd name="connsiteX3" fmla="*/ 0 w 476250"/>
              <a:gd name="connsiteY3" fmla="*/ 114300 h 228600"/>
              <a:gd name="connsiteX4" fmla="*/ 228600 w 476250"/>
              <a:gd name="connsiteY4" fmla="*/ 0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0" h="228600">
                <a:moveTo>
                  <a:pt x="228600" y="0"/>
                </a:moveTo>
                <a:cubicBezTo>
                  <a:pt x="307975" y="0"/>
                  <a:pt x="476250" y="76200"/>
                  <a:pt x="476250" y="114300"/>
                </a:cubicBezTo>
                <a:cubicBezTo>
                  <a:pt x="476250" y="152400"/>
                  <a:pt x="307975" y="228600"/>
                  <a:pt x="228600" y="228600"/>
                </a:cubicBezTo>
                <a:cubicBezTo>
                  <a:pt x="149225" y="228600"/>
                  <a:pt x="0" y="152400"/>
                  <a:pt x="0" y="114300"/>
                </a:cubicBezTo>
                <a:cubicBezTo>
                  <a:pt x="0" y="76200"/>
                  <a:pt x="149225" y="0"/>
                  <a:pt x="228600" y="0"/>
                </a:cubicBezTo>
                <a:close/>
              </a:path>
            </a:pathLst>
          </a:custGeom>
          <a:solidFill>
            <a:schemeClr val="accent3">
              <a:alpha val="5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3.88889E-6 2.59259E-6 L 0.30122 2.59259E-6 " pathEditMode="relative" rAng="0" ptsTypes="AA">
                                      <p:cBhvr>
                                        <p:cTn id="6" dur="2000" fill="hold"/>
                                        <p:tgtEl>
                                          <p:spTgt spid="62"/>
                                        </p:tgtEl>
                                        <p:attrNameLst>
                                          <p:attrName>ppt_x</p:attrName>
                                          <p:attrName>ppt_y</p:attrName>
                                        </p:attrNameLst>
                                      </p:cBhvr>
                                      <p:rCtr x="151" y="0"/>
                                    </p:animMotion>
                                  </p:childTnLst>
                                </p:cTn>
                              </p:par>
                              <p:par>
                                <p:cTn id="7" presetID="63" presetClass="path" presetSubtype="0" accel="50000" decel="50000" fill="hold" nodeType="withEffect">
                                  <p:stCondLst>
                                    <p:cond delay="0"/>
                                  </p:stCondLst>
                                  <p:childTnLst>
                                    <p:animMotion origin="layout" path="M 8.33333E-7 7.40741E-7 L 0.29774 7.40741E-7 " pathEditMode="relative" rAng="0" ptsTypes="AA">
                                      <p:cBhvr>
                                        <p:cTn id="8" dur="2000" fill="hold"/>
                                        <p:tgtEl>
                                          <p:spTgt spid="88"/>
                                        </p:tgtEl>
                                        <p:attrNameLst>
                                          <p:attrName>ppt_x</p:attrName>
                                          <p:attrName>ppt_y</p:attrName>
                                        </p:attrNameLst>
                                      </p:cBhvr>
                                      <p:rCtr x="14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9395" name="Content Placeholder 3" descr="Inheritance1.png"/>
          <p:cNvPicPr>
            <a:picLocks noGrp="1" noChangeAspect="1"/>
          </p:cNvPicPr>
          <p:nvPr>
            <p:ph idx="1"/>
          </p:nvPr>
        </p:nvPicPr>
        <p:blipFill>
          <a:blip r:embed="rId2" cstate="print"/>
          <a:srcRect/>
          <a:stretch>
            <a:fillRect/>
          </a:stretch>
        </p:blipFill>
        <p:spPr>
          <a:xfrm>
            <a:off x="241300" y="0"/>
            <a:ext cx="8686800" cy="3822700"/>
          </a:xfrm>
        </p:spPr>
      </p:pic>
      <p:sp>
        <p:nvSpPr>
          <p:cNvPr id="59396" name="TextBox 4"/>
          <p:cNvSpPr txBox="1">
            <a:spLocks noChangeArrowheads="1"/>
          </p:cNvSpPr>
          <p:nvPr/>
        </p:nvSpPr>
        <p:spPr bwMode="auto">
          <a:xfrm>
            <a:off x="406400" y="3294062"/>
            <a:ext cx="2273300" cy="369888"/>
          </a:xfrm>
          <a:prstGeom prst="rect">
            <a:avLst/>
          </a:prstGeom>
          <a:noFill/>
          <a:ln w="9525">
            <a:noFill/>
            <a:miter lim="800000"/>
            <a:headEnd/>
            <a:tailEnd/>
          </a:ln>
        </p:spPr>
        <p:txBody>
          <a:bodyPr>
            <a:spAutoFit/>
          </a:bodyPr>
          <a:lstStyle/>
          <a:p>
            <a:pPr algn="ctr"/>
            <a:r>
              <a:rPr lang="en-US">
                <a:latin typeface="Calibri" pitchFamily="34" charset="0"/>
              </a:rPr>
              <a:t>Processor 1</a:t>
            </a:r>
          </a:p>
        </p:txBody>
      </p:sp>
      <p:sp>
        <p:nvSpPr>
          <p:cNvPr id="59397" name="TextBox 5"/>
          <p:cNvSpPr txBox="1">
            <a:spLocks noChangeArrowheads="1"/>
          </p:cNvSpPr>
          <p:nvPr/>
        </p:nvSpPr>
        <p:spPr bwMode="auto">
          <a:xfrm>
            <a:off x="3365500" y="3278187"/>
            <a:ext cx="2273300" cy="369888"/>
          </a:xfrm>
          <a:prstGeom prst="rect">
            <a:avLst/>
          </a:prstGeom>
          <a:noFill/>
          <a:ln w="9525">
            <a:noFill/>
            <a:miter lim="800000"/>
            <a:headEnd/>
            <a:tailEnd/>
          </a:ln>
        </p:spPr>
        <p:txBody>
          <a:bodyPr>
            <a:spAutoFit/>
          </a:bodyPr>
          <a:lstStyle/>
          <a:p>
            <a:pPr algn="ctr"/>
            <a:r>
              <a:rPr lang="en-US">
                <a:latin typeface="Calibri" pitchFamily="34" charset="0"/>
              </a:rPr>
              <a:t>Processor 2</a:t>
            </a:r>
          </a:p>
        </p:txBody>
      </p:sp>
      <p:sp>
        <p:nvSpPr>
          <p:cNvPr id="59398" name="TextBox 6"/>
          <p:cNvSpPr txBox="1">
            <a:spLocks noChangeArrowheads="1"/>
          </p:cNvSpPr>
          <p:nvPr/>
        </p:nvSpPr>
        <p:spPr bwMode="auto">
          <a:xfrm>
            <a:off x="6375400" y="3290887"/>
            <a:ext cx="2273300" cy="369888"/>
          </a:xfrm>
          <a:prstGeom prst="rect">
            <a:avLst/>
          </a:prstGeom>
          <a:noFill/>
          <a:ln w="9525">
            <a:noFill/>
            <a:miter lim="800000"/>
            <a:headEnd/>
            <a:tailEnd/>
          </a:ln>
        </p:spPr>
        <p:txBody>
          <a:bodyPr>
            <a:spAutoFit/>
          </a:bodyPr>
          <a:lstStyle/>
          <a:p>
            <a:pPr algn="ctr"/>
            <a:r>
              <a:rPr lang="en-US">
                <a:latin typeface="Calibri" pitchFamily="34" charset="0"/>
              </a:rPr>
              <a:t>Processor 3</a:t>
            </a:r>
          </a:p>
        </p:txBody>
      </p:sp>
      <p:sp>
        <p:nvSpPr>
          <p:cNvPr id="59399" name="TextBox 7"/>
          <p:cNvSpPr txBox="1">
            <a:spLocks noChangeArrowheads="1"/>
          </p:cNvSpPr>
          <p:nvPr/>
        </p:nvSpPr>
        <p:spPr bwMode="auto">
          <a:xfrm>
            <a:off x="1454150" y="3954462"/>
            <a:ext cx="6235700" cy="646113"/>
          </a:xfrm>
          <a:prstGeom prst="rect">
            <a:avLst/>
          </a:prstGeom>
          <a:noFill/>
          <a:ln w="9525">
            <a:noFill/>
            <a:miter lim="800000"/>
            <a:headEnd/>
            <a:tailEnd/>
          </a:ln>
        </p:spPr>
        <p:txBody>
          <a:bodyPr>
            <a:spAutoFit/>
          </a:bodyPr>
          <a:lstStyle/>
          <a:p>
            <a:pPr algn="ctr"/>
            <a:r>
              <a:rPr lang="en-US">
                <a:latin typeface="Calibri" pitchFamily="34" charset="0"/>
              </a:rPr>
              <a:t>Each processor now has the necessary tree information to update their local grids.</a:t>
            </a:r>
          </a:p>
        </p:txBody>
      </p:sp>
      <p:sp>
        <p:nvSpPr>
          <p:cNvPr id="9" name="Freeform 8"/>
          <p:cNvSpPr/>
          <p:nvPr/>
        </p:nvSpPr>
        <p:spPr>
          <a:xfrm>
            <a:off x="246063" y="169862"/>
            <a:ext cx="1785937" cy="595313"/>
          </a:xfrm>
          <a:custGeom>
            <a:avLst/>
            <a:gdLst>
              <a:gd name="connsiteX0" fmla="*/ 2120747 w 2431056"/>
              <a:gd name="connsiteY0" fmla="*/ 135875 h 767509"/>
              <a:gd name="connsiteX1" fmla="*/ 1823292 w 2431056"/>
              <a:gd name="connsiteY1" fmla="*/ 58757 h 767509"/>
              <a:gd name="connsiteX2" fmla="*/ 236863 w 2431056"/>
              <a:gd name="connsiteY2" fmla="*/ 488415 h 767509"/>
              <a:gd name="connsiteX3" fmla="*/ 402116 w 2431056"/>
              <a:gd name="connsiteY3" fmla="*/ 730786 h 767509"/>
              <a:gd name="connsiteX4" fmla="*/ 2142781 w 2431056"/>
              <a:gd name="connsiteY4" fmla="*/ 268077 h 767509"/>
              <a:gd name="connsiteX5" fmla="*/ 2120747 w 2431056"/>
              <a:gd name="connsiteY5" fmla="*/ 135875 h 767509"/>
              <a:gd name="connsiteX0" fmla="*/ 2120747 w 2173995"/>
              <a:gd name="connsiteY0" fmla="*/ 135875 h 732622"/>
              <a:gd name="connsiteX1" fmla="*/ 1823292 w 2173995"/>
              <a:gd name="connsiteY1" fmla="*/ 58757 h 732622"/>
              <a:gd name="connsiteX2" fmla="*/ 236863 w 2173995"/>
              <a:gd name="connsiteY2" fmla="*/ 488415 h 732622"/>
              <a:gd name="connsiteX3" fmla="*/ 402116 w 2173995"/>
              <a:gd name="connsiteY3" fmla="*/ 730786 h 732622"/>
              <a:gd name="connsiteX4" fmla="*/ 1503802 w 2173995"/>
              <a:gd name="connsiteY4" fmla="*/ 477398 h 732622"/>
              <a:gd name="connsiteX5" fmla="*/ 2120747 w 2173995"/>
              <a:gd name="connsiteY5" fmla="*/ 135875 h 732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3995" h="732622">
                <a:moveTo>
                  <a:pt x="2120747" y="135875"/>
                </a:moveTo>
                <a:cubicBezTo>
                  <a:pt x="2173995" y="66102"/>
                  <a:pt x="2137273" y="0"/>
                  <a:pt x="1823292" y="58757"/>
                </a:cubicBezTo>
                <a:cubicBezTo>
                  <a:pt x="1509311" y="117514"/>
                  <a:pt x="473726" y="376410"/>
                  <a:pt x="236863" y="488415"/>
                </a:cubicBezTo>
                <a:cubicBezTo>
                  <a:pt x="0" y="600420"/>
                  <a:pt x="190960" y="732622"/>
                  <a:pt x="402116" y="730786"/>
                </a:cubicBezTo>
                <a:cubicBezTo>
                  <a:pt x="613272" y="728950"/>
                  <a:pt x="1215527" y="578386"/>
                  <a:pt x="1503802" y="477398"/>
                </a:cubicBezTo>
                <a:cubicBezTo>
                  <a:pt x="1792077" y="376410"/>
                  <a:pt x="2067499" y="205648"/>
                  <a:pt x="2120747" y="135875"/>
                </a:cubicBezTo>
                <a:close/>
              </a:path>
            </a:pathLst>
          </a:cu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Freeform 9"/>
          <p:cNvSpPr/>
          <p:nvPr/>
        </p:nvSpPr>
        <p:spPr>
          <a:xfrm rot="181003">
            <a:off x="323850" y="1860550"/>
            <a:ext cx="1785938" cy="593725"/>
          </a:xfrm>
          <a:custGeom>
            <a:avLst/>
            <a:gdLst>
              <a:gd name="connsiteX0" fmla="*/ 2120747 w 2431056"/>
              <a:gd name="connsiteY0" fmla="*/ 135875 h 767509"/>
              <a:gd name="connsiteX1" fmla="*/ 1823292 w 2431056"/>
              <a:gd name="connsiteY1" fmla="*/ 58757 h 767509"/>
              <a:gd name="connsiteX2" fmla="*/ 236863 w 2431056"/>
              <a:gd name="connsiteY2" fmla="*/ 488415 h 767509"/>
              <a:gd name="connsiteX3" fmla="*/ 402116 w 2431056"/>
              <a:gd name="connsiteY3" fmla="*/ 730786 h 767509"/>
              <a:gd name="connsiteX4" fmla="*/ 2142781 w 2431056"/>
              <a:gd name="connsiteY4" fmla="*/ 268077 h 767509"/>
              <a:gd name="connsiteX5" fmla="*/ 2120747 w 2431056"/>
              <a:gd name="connsiteY5" fmla="*/ 135875 h 767509"/>
              <a:gd name="connsiteX0" fmla="*/ 2120747 w 2173995"/>
              <a:gd name="connsiteY0" fmla="*/ 135875 h 732622"/>
              <a:gd name="connsiteX1" fmla="*/ 1823292 w 2173995"/>
              <a:gd name="connsiteY1" fmla="*/ 58757 h 732622"/>
              <a:gd name="connsiteX2" fmla="*/ 236863 w 2173995"/>
              <a:gd name="connsiteY2" fmla="*/ 488415 h 732622"/>
              <a:gd name="connsiteX3" fmla="*/ 402116 w 2173995"/>
              <a:gd name="connsiteY3" fmla="*/ 730786 h 732622"/>
              <a:gd name="connsiteX4" fmla="*/ 1503802 w 2173995"/>
              <a:gd name="connsiteY4" fmla="*/ 477398 h 732622"/>
              <a:gd name="connsiteX5" fmla="*/ 2120747 w 2173995"/>
              <a:gd name="connsiteY5" fmla="*/ 135875 h 732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3995" h="732622">
                <a:moveTo>
                  <a:pt x="2120747" y="135875"/>
                </a:moveTo>
                <a:cubicBezTo>
                  <a:pt x="2173995" y="66102"/>
                  <a:pt x="2137273" y="0"/>
                  <a:pt x="1823292" y="58757"/>
                </a:cubicBezTo>
                <a:cubicBezTo>
                  <a:pt x="1509311" y="117514"/>
                  <a:pt x="473726" y="376410"/>
                  <a:pt x="236863" y="488415"/>
                </a:cubicBezTo>
                <a:cubicBezTo>
                  <a:pt x="0" y="600420"/>
                  <a:pt x="190960" y="732622"/>
                  <a:pt x="402116" y="730786"/>
                </a:cubicBezTo>
                <a:cubicBezTo>
                  <a:pt x="613272" y="728950"/>
                  <a:pt x="1215527" y="578386"/>
                  <a:pt x="1503802" y="477398"/>
                </a:cubicBezTo>
                <a:cubicBezTo>
                  <a:pt x="1792077" y="376410"/>
                  <a:pt x="2067499" y="205648"/>
                  <a:pt x="2120747" y="135875"/>
                </a:cubicBezTo>
                <a:close/>
              </a:path>
            </a:pathLst>
          </a:cu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Freeform 10"/>
          <p:cNvSpPr/>
          <p:nvPr/>
        </p:nvSpPr>
        <p:spPr>
          <a:xfrm>
            <a:off x="2817813" y="449262"/>
            <a:ext cx="2020887" cy="584200"/>
          </a:xfrm>
          <a:custGeom>
            <a:avLst/>
            <a:gdLst>
              <a:gd name="connsiteX0" fmla="*/ 2339249 w 2471451"/>
              <a:gd name="connsiteY0" fmla="*/ 126694 h 844627"/>
              <a:gd name="connsiteX1" fmla="*/ 2129928 w 2471451"/>
              <a:gd name="connsiteY1" fmla="*/ 60593 h 844627"/>
              <a:gd name="connsiteX2" fmla="*/ 290111 w 2471451"/>
              <a:gd name="connsiteY2" fmla="*/ 490251 h 844627"/>
              <a:gd name="connsiteX3" fmla="*/ 389263 w 2471451"/>
              <a:gd name="connsiteY3" fmla="*/ 732622 h 844627"/>
              <a:gd name="connsiteX4" fmla="*/ 1766372 w 2471451"/>
              <a:gd name="connsiteY4" fmla="*/ 743639 h 844627"/>
              <a:gd name="connsiteX5" fmla="*/ 2339249 w 2471451"/>
              <a:gd name="connsiteY5" fmla="*/ 126694 h 844627"/>
              <a:gd name="connsiteX0" fmla="*/ 2251114 w 2456762"/>
              <a:gd name="connsiteY0" fmla="*/ 301127 h 774853"/>
              <a:gd name="connsiteX1" fmla="*/ 2129928 w 2456762"/>
              <a:gd name="connsiteY1" fmla="*/ 25706 h 774853"/>
              <a:gd name="connsiteX2" fmla="*/ 290111 w 2456762"/>
              <a:gd name="connsiteY2" fmla="*/ 455364 h 774853"/>
              <a:gd name="connsiteX3" fmla="*/ 389263 w 2456762"/>
              <a:gd name="connsiteY3" fmla="*/ 697735 h 774853"/>
              <a:gd name="connsiteX4" fmla="*/ 1766372 w 2456762"/>
              <a:gd name="connsiteY4" fmla="*/ 708752 h 774853"/>
              <a:gd name="connsiteX5" fmla="*/ 2251114 w 2456762"/>
              <a:gd name="connsiteY5" fmla="*/ 301127 h 774853"/>
              <a:gd name="connsiteX0" fmla="*/ 2229080 w 2302526"/>
              <a:gd name="connsiteY0" fmla="*/ 268077 h 741803"/>
              <a:gd name="connsiteX1" fmla="*/ 1975692 w 2302526"/>
              <a:gd name="connsiteY1" fmla="*/ 25706 h 741803"/>
              <a:gd name="connsiteX2" fmla="*/ 268077 w 2302526"/>
              <a:gd name="connsiteY2" fmla="*/ 422314 h 741803"/>
              <a:gd name="connsiteX3" fmla="*/ 367229 w 2302526"/>
              <a:gd name="connsiteY3" fmla="*/ 664685 h 741803"/>
              <a:gd name="connsiteX4" fmla="*/ 1744338 w 2302526"/>
              <a:gd name="connsiteY4" fmla="*/ 675702 h 741803"/>
              <a:gd name="connsiteX5" fmla="*/ 2229080 w 2302526"/>
              <a:gd name="connsiteY5" fmla="*/ 268077 h 741803"/>
              <a:gd name="connsiteX0" fmla="*/ 2247441 w 2431055"/>
              <a:gd name="connsiteY0" fmla="*/ 301127 h 774853"/>
              <a:gd name="connsiteX1" fmla="*/ 2104221 w 2431055"/>
              <a:gd name="connsiteY1" fmla="*/ 25706 h 774853"/>
              <a:gd name="connsiteX2" fmla="*/ 286438 w 2431055"/>
              <a:gd name="connsiteY2" fmla="*/ 455364 h 774853"/>
              <a:gd name="connsiteX3" fmla="*/ 385590 w 2431055"/>
              <a:gd name="connsiteY3" fmla="*/ 697735 h 774853"/>
              <a:gd name="connsiteX4" fmla="*/ 1762699 w 2431055"/>
              <a:gd name="connsiteY4" fmla="*/ 708752 h 774853"/>
              <a:gd name="connsiteX5" fmla="*/ 2247441 w 2431055"/>
              <a:gd name="connsiteY5" fmla="*/ 301127 h 774853"/>
              <a:gd name="connsiteX0" fmla="*/ 2324559 w 2443908"/>
              <a:gd name="connsiteY0" fmla="*/ 273585 h 785870"/>
              <a:gd name="connsiteX1" fmla="*/ 2104221 w 2443908"/>
              <a:gd name="connsiteY1" fmla="*/ 31214 h 785870"/>
              <a:gd name="connsiteX2" fmla="*/ 286438 w 2443908"/>
              <a:gd name="connsiteY2" fmla="*/ 460872 h 785870"/>
              <a:gd name="connsiteX3" fmla="*/ 385590 w 2443908"/>
              <a:gd name="connsiteY3" fmla="*/ 703243 h 785870"/>
              <a:gd name="connsiteX4" fmla="*/ 1762699 w 2443908"/>
              <a:gd name="connsiteY4" fmla="*/ 714260 h 785870"/>
              <a:gd name="connsiteX5" fmla="*/ 2324559 w 2443908"/>
              <a:gd name="connsiteY5" fmla="*/ 273585 h 785870"/>
              <a:gd name="connsiteX0" fmla="*/ 2313542 w 2431055"/>
              <a:gd name="connsiteY0" fmla="*/ 282766 h 795051"/>
              <a:gd name="connsiteX1" fmla="*/ 2093204 w 2431055"/>
              <a:gd name="connsiteY1" fmla="*/ 40395 h 795051"/>
              <a:gd name="connsiteX2" fmla="*/ 286438 w 2431055"/>
              <a:gd name="connsiteY2" fmla="*/ 525137 h 795051"/>
              <a:gd name="connsiteX3" fmla="*/ 374573 w 2431055"/>
              <a:gd name="connsiteY3" fmla="*/ 712424 h 795051"/>
              <a:gd name="connsiteX4" fmla="*/ 1751682 w 2431055"/>
              <a:gd name="connsiteY4" fmla="*/ 723441 h 795051"/>
              <a:gd name="connsiteX5" fmla="*/ 2313542 w 2431055"/>
              <a:gd name="connsiteY5" fmla="*/ 282766 h 795051"/>
              <a:gd name="connsiteX0" fmla="*/ 2313542 w 2431055"/>
              <a:gd name="connsiteY0" fmla="*/ 238699 h 750984"/>
              <a:gd name="connsiteX1" fmla="*/ 2093204 w 2431055"/>
              <a:gd name="connsiteY1" fmla="*/ 40395 h 750984"/>
              <a:gd name="connsiteX2" fmla="*/ 286438 w 2431055"/>
              <a:gd name="connsiteY2" fmla="*/ 481070 h 750984"/>
              <a:gd name="connsiteX3" fmla="*/ 374573 w 2431055"/>
              <a:gd name="connsiteY3" fmla="*/ 668357 h 750984"/>
              <a:gd name="connsiteX4" fmla="*/ 1751682 w 2431055"/>
              <a:gd name="connsiteY4" fmla="*/ 679374 h 750984"/>
              <a:gd name="connsiteX5" fmla="*/ 2313542 w 2431055"/>
              <a:gd name="connsiteY5" fmla="*/ 238699 h 750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1055" h="750984">
                <a:moveTo>
                  <a:pt x="2313542" y="238699"/>
                </a:moveTo>
                <a:cubicBezTo>
                  <a:pt x="2370462" y="132203"/>
                  <a:pt x="2431055" y="0"/>
                  <a:pt x="2093204" y="40395"/>
                </a:cubicBezTo>
                <a:cubicBezTo>
                  <a:pt x="1755353" y="80790"/>
                  <a:pt x="572876" y="376410"/>
                  <a:pt x="286438" y="481070"/>
                </a:cubicBezTo>
                <a:cubicBezTo>
                  <a:pt x="0" y="585730"/>
                  <a:pt x="130366" y="635306"/>
                  <a:pt x="374573" y="668357"/>
                </a:cubicBezTo>
                <a:cubicBezTo>
                  <a:pt x="618780" y="701408"/>
                  <a:pt x="1428521" y="750984"/>
                  <a:pt x="1751682" y="679374"/>
                </a:cubicBezTo>
                <a:cubicBezTo>
                  <a:pt x="2074843" y="607764"/>
                  <a:pt x="2256622" y="345195"/>
                  <a:pt x="2313542" y="238699"/>
                </a:cubicBezTo>
                <a:close/>
              </a:path>
            </a:pathLst>
          </a:custGeom>
          <a:solidFill>
            <a:srgbClr val="FF0000">
              <a:alpha val="33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Freeform 12"/>
          <p:cNvSpPr/>
          <p:nvPr/>
        </p:nvSpPr>
        <p:spPr>
          <a:xfrm>
            <a:off x="2716213" y="2189162"/>
            <a:ext cx="2020887" cy="584200"/>
          </a:xfrm>
          <a:custGeom>
            <a:avLst/>
            <a:gdLst>
              <a:gd name="connsiteX0" fmla="*/ 2339249 w 2471451"/>
              <a:gd name="connsiteY0" fmla="*/ 126694 h 844627"/>
              <a:gd name="connsiteX1" fmla="*/ 2129928 w 2471451"/>
              <a:gd name="connsiteY1" fmla="*/ 60593 h 844627"/>
              <a:gd name="connsiteX2" fmla="*/ 290111 w 2471451"/>
              <a:gd name="connsiteY2" fmla="*/ 490251 h 844627"/>
              <a:gd name="connsiteX3" fmla="*/ 389263 w 2471451"/>
              <a:gd name="connsiteY3" fmla="*/ 732622 h 844627"/>
              <a:gd name="connsiteX4" fmla="*/ 1766372 w 2471451"/>
              <a:gd name="connsiteY4" fmla="*/ 743639 h 844627"/>
              <a:gd name="connsiteX5" fmla="*/ 2339249 w 2471451"/>
              <a:gd name="connsiteY5" fmla="*/ 126694 h 844627"/>
              <a:gd name="connsiteX0" fmla="*/ 2251114 w 2456762"/>
              <a:gd name="connsiteY0" fmla="*/ 301127 h 774853"/>
              <a:gd name="connsiteX1" fmla="*/ 2129928 w 2456762"/>
              <a:gd name="connsiteY1" fmla="*/ 25706 h 774853"/>
              <a:gd name="connsiteX2" fmla="*/ 290111 w 2456762"/>
              <a:gd name="connsiteY2" fmla="*/ 455364 h 774853"/>
              <a:gd name="connsiteX3" fmla="*/ 389263 w 2456762"/>
              <a:gd name="connsiteY3" fmla="*/ 697735 h 774853"/>
              <a:gd name="connsiteX4" fmla="*/ 1766372 w 2456762"/>
              <a:gd name="connsiteY4" fmla="*/ 708752 h 774853"/>
              <a:gd name="connsiteX5" fmla="*/ 2251114 w 2456762"/>
              <a:gd name="connsiteY5" fmla="*/ 301127 h 774853"/>
              <a:gd name="connsiteX0" fmla="*/ 2229080 w 2302526"/>
              <a:gd name="connsiteY0" fmla="*/ 268077 h 741803"/>
              <a:gd name="connsiteX1" fmla="*/ 1975692 w 2302526"/>
              <a:gd name="connsiteY1" fmla="*/ 25706 h 741803"/>
              <a:gd name="connsiteX2" fmla="*/ 268077 w 2302526"/>
              <a:gd name="connsiteY2" fmla="*/ 422314 h 741803"/>
              <a:gd name="connsiteX3" fmla="*/ 367229 w 2302526"/>
              <a:gd name="connsiteY3" fmla="*/ 664685 h 741803"/>
              <a:gd name="connsiteX4" fmla="*/ 1744338 w 2302526"/>
              <a:gd name="connsiteY4" fmla="*/ 675702 h 741803"/>
              <a:gd name="connsiteX5" fmla="*/ 2229080 w 2302526"/>
              <a:gd name="connsiteY5" fmla="*/ 268077 h 741803"/>
              <a:gd name="connsiteX0" fmla="*/ 2247441 w 2431055"/>
              <a:gd name="connsiteY0" fmla="*/ 301127 h 774853"/>
              <a:gd name="connsiteX1" fmla="*/ 2104221 w 2431055"/>
              <a:gd name="connsiteY1" fmla="*/ 25706 h 774853"/>
              <a:gd name="connsiteX2" fmla="*/ 286438 w 2431055"/>
              <a:gd name="connsiteY2" fmla="*/ 455364 h 774853"/>
              <a:gd name="connsiteX3" fmla="*/ 385590 w 2431055"/>
              <a:gd name="connsiteY3" fmla="*/ 697735 h 774853"/>
              <a:gd name="connsiteX4" fmla="*/ 1762699 w 2431055"/>
              <a:gd name="connsiteY4" fmla="*/ 708752 h 774853"/>
              <a:gd name="connsiteX5" fmla="*/ 2247441 w 2431055"/>
              <a:gd name="connsiteY5" fmla="*/ 301127 h 774853"/>
              <a:gd name="connsiteX0" fmla="*/ 2324559 w 2443908"/>
              <a:gd name="connsiteY0" fmla="*/ 273585 h 785870"/>
              <a:gd name="connsiteX1" fmla="*/ 2104221 w 2443908"/>
              <a:gd name="connsiteY1" fmla="*/ 31214 h 785870"/>
              <a:gd name="connsiteX2" fmla="*/ 286438 w 2443908"/>
              <a:gd name="connsiteY2" fmla="*/ 460872 h 785870"/>
              <a:gd name="connsiteX3" fmla="*/ 385590 w 2443908"/>
              <a:gd name="connsiteY3" fmla="*/ 703243 h 785870"/>
              <a:gd name="connsiteX4" fmla="*/ 1762699 w 2443908"/>
              <a:gd name="connsiteY4" fmla="*/ 714260 h 785870"/>
              <a:gd name="connsiteX5" fmla="*/ 2324559 w 2443908"/>
              <a:gd name="connsiteY5" fmla="*/ 273585 h 785870"/>
              <a:gd name="connsiteX0" fmla="*/ 2313542 w 2431055"/>
              <a:gd name="connsiteY0" fmla="*/ 282766 h 795051"/>
              <a:gd name="connsiteX1" fmla="*/ 2093204 w 2431055"/>
              <a:gd name="connsiteY1" fmla="*/ 40395 h 795051"/>
              <a:gd name="connsiteX2" fmla="*/ 286438 w 2431055"/>
              <a:gd name="connsiteY2" fmla="*/ 525137 h 795051"/>
              <a:gd name="connsiteX3" fmla="*/ 374573 w 2431055"/>
              <a:gd name="connsiteY3" fmla="*/ 712424 h 795051"/>
              <a:gd name="connsiteX4" fmla="*/ 1751682 w 2431055"/>
              <a:gd name="connsiteY4" fmla="*/ 723441 h 795051"/>
              <a:gd name="connsiteX5" fmla="*/ 2313542 w 2431055"/>
              <a:gd name="connsiteY5" fmla="*/ 282766 h 795051"/>
              <a:gd name="connsiteX0" fmla="*/ 2313542 w 2431055"/>
              <a:gd name="connsiteY0" fmla="*/ 238699 h 750984"/>
              <a:gd name="connsiteX1" fmla="*/ 2093204 w 2431055"/>
              <a:gd name="connsiteY1" fmla="*/ 40395 h 750984"/>
              <a:gd name="connsiteX2" fmla="*/ 286438 w 2431055"/>
              <a:gd name="connsiteY2" fmla="*/ 481070 h 750984"/>
              <a:gd name="connsiteX3" fmla="*/ 374573 w 2431055"/>
              <a:gd name="connsiteY3" fmla="*/ 668357 h 750984"/>
              <a:gd name="connsiteX4" fmla="*/ 1751682 w 2431055"/>
              <a:gd name="connsiteY4" fmla="*/ 679374 h 750984"/>
              <a:gd name="connsiteX5" fmla="*/ 2313542 w 2431055"/>
              <a:gd name="connsiteY5" fmla="*/ 238699 h 750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1055" h="750984">
                <a:moveTo>
                  <a:pt x="2313542" y="238699"/>
                </a:moveTo>
                <a:cubicBezTo>
                  <a:pt x="2370462" y="132203"/>
                  <a:pt x="2431055" y="0"/>
                  <a:pt x="2093204" y="40395"/>
                </a:cubicBezTo>
                <a:cubicBezTo>
                  <a:pt x="1755353" y="80790"/>
                  <a:pt x="572876" y="376410"/>
                  <a:pt x="286438" y="481070"/>
                </a:cubicBezTo>
                <a:cubicBezTo>
                  <a:pt x="0" y="585730"/>
                  <a:pt x="130366" y="635306"/>
                  <a:pt x="374573" y="668357"/>
                </a:cubicBezTo>
                <a:cubicBezTo>
                  <a:pt x="618780" y="701408"/>
                  <a:pt x="1428521" y="750984"/>
                  <a:pt x="1751682" y="679374"/>
                </a:cubicBezTo>
                <a:cubicBezTo>
                  <a:pt x="2074843" y="607764"/>
                  <a:pt x="2256622" y="345195"/>
                  <a:pt x="2313542" y="238699"/>
                </a:cubicBezTo>
                <a:close/>
              </a:path>
            </a:pathLst>
          </a:custGeom>
          <a:solidFill>
            <a:srgbClr val="FF0000">
              <a:alpha val="33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Freeform 13"/>
          <p:cNvSpPr/>
          <p:nvPr/>
        </p:nvSpPr>
        <p:spPr>
          <a:xfrm>
            <a:off x="7242175" y="398462"/>
            <a:ext cx="1558925" cy="635000"/>
          </a:xfrm>
          <a:custGeom>
            <a:avLst/>
            <a:gdLst>
              <a:gd name="connsiteX0" fmla="*/ 640815 w 1795750"/>
              <a:gd name="connsiteY0" fmla="*/ 143219 h 725277"/>
              <a:gd name="connsiteX1" fmla="*/ 1836 w 1795750"/>
              <a:gd name="connsiteY1" fmla="*/ 539827 h 725277"/>
              <a:gd name="connsiteX2" fmla="*/ 629798 w 1795750"/>
              <a:gd name="connsiteY2" fmla="*/ 661012 h 725277"/>
              <a:gd name="connsiteX3" fmla="*/ 1632333 w 1795750"/>
              <a:gd name="connsiteY3" fmla="*/ 649995 h 725277"/>
              <a:gd name="connsiteX4" fmla="*/ 1610299 w 1795750"/>
              <a:gd name="connsiteY4" fmla="*/ 209320 h 725277"/>
              <a:gd name="connsiteX5" fmla="*/ 1246742 w 1795750"/>
              <a:gd name="connsiteY5" fmla="*/ 11017 h 725277"/>
              <a:gd name="connsiteX6" fmla="*/ 640815 w 1795750"/>
              <a:gd name="connsiteY6" fmla="*/ 143219 h 72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5750" h="725277">
                <a:moveTo>
                  <a:pt x="640815" y="143219"/>
                </a:moveTo>
                <a:cubicBezTo>
                  <a:pt x="433331" y="231354"/>
                  <a:pt x="3672" y="453528"/>
                  <a:pt x="1836" y="539827"/>
                </a:cubicBezTo>
                <a:cubicBezTo>
                  <a:pt x="0" y="626126"/>
                  <a:pt x="358049" y="642651"/>
                  <a:pt x="629798" y="661012"/>
                </a:cubicBezTo>
                <a:cubicBezTo>
                  <a:pt x="901547" y="679373"/>
                  <a:pt x="1468916" y="725277"/>
                  <a:pt x="1632333" y="649995"/>
                </a:cubicBezTo>
                <a:cubicBezTo>
                  <a:pt x="1795750" y="574713"/>
                  <a:pt x="1674564" y="315816"/>
                  <a:pt x="1610299" y="209320"/>
                </a:cubicBezTo>
                <a:cubicBezTo>
                  <a:pt x="1546034" y="102824"/>
                  <a:pt x="1408323" y="22034"/>
                  <a:pt x="1246742" y="11017"/>
                </a:cubicBezTo>
                <a:cubicBezTo>
                  <a:pt x="1085161" y="0"/>
                  <a:pt x="848299" y="55084"/>
                  <a:pt x="640815" y="143219"/>
                </a:cubicBezTo>
                <a:close/>
              </a:path>
            </a:pathLst>
          </a:custGeom>
          <a:solidFill>
            <a:schemeClr val="accent3">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Freeform 14"/>
          <p:cNvSpPr/>
          <p:nvPr/>
        </p:nvSpPr>
        <p:spPr>
          <a:xfrm>
            <a:off x="7153275" y="2138362"/>
            <a:ext cx="1558925" cy="635000"/>
          </a:xfrm>
          <a:custGeom>
            <a:avLst/>
            <a:gdLst>
              <a:gd name="connsiteX0" fmla="*/ 640815 w 1795750"/>
              <a:gd name="connsiteY0" fmla="*/ 143219 h 725277"/>
              <a:gd name="connsiteX1" fmla="*/ 1836 w 1795750"/>
              <a:gd name="connsiteY1" fmla="*/ 539827 h 725277"/>
              <a:gd name="connsiteX2" fmla="*/ 629798 w 1795750"/>
              <a:gd name="connsiteY2" fmla="*/ 661012 h 725277"/>
              <a:gd name="connsiteX3" fmla="*/ 1632333 w 1795750"/>
              <a:gd name="connsiteY3" fmla="*/ 649995 h 725277"/>
              <a:gd name="connsiteX4" fmla="*/ 1610299 w 1795750"/>
              <a:gd name="connsiteY4" fmla="*/ 209320 h 725277"/>
              <a:gd name="connsiteX5" fmla="*/ 1246742 w 1795750"/>
              <a:gd name="connsiteY5" fmla="*/ 11017 h 725277"/>
              <a:gd name="connsiteX6" fmla="*/ 640815 w 1795750"/>
              <a:gd name="connsiteY6" fmla="*/ 143219 h 72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5750" h="725277">
                <a:moveTo>
                  <a:pt x="640815" y="143219"/>
                </a:moveTo>
                <a:cubicBezTo>
                  <a:pt x="433331" y="231354"/>
                  <a:pt x="3672" y="453528"/>
                  <a:pt x="1836" y="539827"/>
                </a:cubicBezTo>
                <a:cubicBezTo>
                  <a:pt x="0" y="626126"/>
                  <a:pt x="358049" y="642651"/>
                  <a:pt x="629798" y="661012"/>
                </a:cubicBezTo>
                <a:cubicBezTo>
                  <a:pt x="901547" y="679373"/>
                  <a:pt x="1468916" y="725277"/>
                  <a:pt x="1632333" y="649995"/>
                </a:cubicBezTo>
                <a:cubicBezTo>
                  <a:pt x="1795750" y="574713"/>
                  <a:pt x="1674564" y="315816"/>
                  <a:pt x="1610299" y="209320"/>
                </a:cubicBezTo>
                <a:cubicBezTo>
                  <a:pt x="1546034" y="102824"/>
                  <a:pt x="1408323" y="22034"/>
                  <a:pt x="1246742" y="11017"/>
                </a:cubicBezTo>
                <a:cubicBezTo>
                  <a:pt x="1085161" y="0"/>
                  <a:pt x="848299" y="55084"/>
                  <a:pt x="640815" y="143219"/>
                </a:cubicBezTo>
                <a:close/>
              </a:path>
            </a:pathLst>
          </a:custGeom>
          <a:solidFill>
            <a:schemeClr val="accent3">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7" name="Picture 16" descr="wave.png"/>
          <p:cNvPicPr>
            <a:picLocks noChangeAspect="1"/>
          </p:cNvPicPr>
          <p:nvPr/>
        </p:nvPicPr>
        <p:blipFill>
          <a:blip r:embed="rId3" cstate="print"/>
          <a:srcRect t="2647"/>
          <a:stretch>
            <a:fillRect/>
          </a:stretch>
        </p:blipFill>
        <p:spPr>
          <a:xfrm>
            <a:off x="0" y="5166158"/>
            <a:ext cx="9144000" cy="1679142"/>
          </a:xfrm>
          <a:prstGeom prst="rect">
            <a:avLst/>
          </a:prstGeom>
        </p:spPr>
      </p:pic>
      <p:sp>
        <p:nvSpPr>
          <p:cNvPr id="18" name="Title 1"/>
          <p:cNvSpPr txBox="1">
            <a:spLocks/>
          </p:cNvSpPr>
          <p:nvPr/>
        </p:nvSpPr>
        <p:spPr bwMode="auto">
          <a:xfrm>
            <a:off x="377856" y="5866841"/>
            <a:ext cx="6097975" cy="817888"/>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800" b="1" noProof="0" dirty="0" smtClean="0">
                <a:solidFill>
                  <a:schemeClr val="accent1">
                    <a:lumMod val="20000"/>
                    <a:lumOff val="80000"/>
                  </a:schemeClr>
                </a:solidFill>
                <a:latin typeface="+mj-lt"/>
                <a:ea typeface="+mj-ea"/>
                <a:cs typeface="+mj-cs"/>
              </a:rPr>
              <a:t>Distributed Tree</a:t>
            </a:r>
            <a:endParaRPr kumimoji="0" lang="en-US" sz="2800" b="1" i="0" u="none" strike="noStrike" kern="1200" cap="none" spc="0" normalizeH="0" baseline="0" noProof="0" dirty="0">
              <a:ln>
                <a:noFill/>
              </a:ln>
              <a:solidFill>
                <a:schemeClr val="accent1">
                  <a:lumMod val="20000"/>
                  <a:lumOff val="80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7" name="Content Placeholder 2"/>
          <p:cNvSpPr>
            <a:spLocks noGrp="1"/>
          </p:cNvSpPr>
          <p:nvPr>
            <p:ph idx="1"/>
          </p:nvPr>
        </p:nvSpPr>
        <p:spPr>
          <a:xfrm>
            <a:off x="469900" y="0"/>
            <a:ext cx="8229600" cy="4525963"/>
          </a:xfrm>
        </p:spPr>
        <p:txBody>
          <a:bodyPr/>
          <a:lstStyle/>
          <a:p>
            <a:pPr marL="571500" indent="-571500" eaLnBrk="1" hangingPunct="1">
              <a:buFont typeface="Calibri" pitchFamily="34" charset="0"/>
              <a:buAutoNum type="romanUcPeriod"/>
            </a:pPr>
            <a:r>
              <a:rPr lang="en-US" dirty="0" smtClean="0"/>
              <a:t>Motivation</a:t>
            </a:r>
          </a:p>
          <a:p>
            <a:pPr marL="571500" indent="-571500" eaLnBrk="1" hangingPunct="1">
              <a:buFont typeface="Calibri" pitchFamily="34" charset="0"/>
              <a:buAutoNum type="romanUcPeriod"/>
            </a:pPr>
            <a:r>
              <a:rPr lang="en-US" dirty="0" smtClean="0"/>
              <a:t>Distributed tree</a:t>
            </a:r>
          </a:p>
          <a:p>
            <a:pPr marL="571500" indent="-571500" eaLnBrk="1" hangingPunct="1">
              <a:buFont typeface="Calibri" pitchFamily="34" charset="0"/>
              <a:buAutoNum type="romanUcPeriod"/>
            </a:pPr>
            <a:r>
              <a:rPr lang="en-US" b="1" dirty="0" smtClean="0"/>
              <a:t>Level threading</a:t>
            </a:r>
          </a:p>
          <a:p>
            <a:pPr marL="571500" indent="-571500" eaLnBrk="1" hangingPunct="1">
              <a:buFont typeface="Calibri" pitchFamily="34" charset="0"/>
              <a:buAutoNum type="romanUcPeriod"/>
            </a:pPr>
            <a:r>
              <a:rPr lang="en-US" dirty="0" smtClean="0"/>
              <a:t>Dynamic load balancing</a:t>
            </a:r>
          </a:p>
          <a:p>
            <a:pPr marL="571500" indent="-571500" eaLnBrk="1" hangingPunct="1">
              <a:buFont typeface="Calibri" pitchFamily="34" charset="0"/>
              <a:buAutoNum type="romanUcPeriod"/>
            </a:pPr>
            <a:r>
              <a:rPr lang="en-US" dirty="0" smtClean="0"/>
              <a:t>Sweep Method for </a:t>
            </a:r>
            <a:r>
              <a:rPr lang="en-US" dirty="0" err="1" smtClean="0"/>
              <a:t>Unsplit</a:t>
            </a:r>
            <a:r>
              <a:rPr lang="en-US" dirty="0" smtClean="0"/>
              <a:t> Stencils</a:t>
            </a:r>
          </a:p>
          <a:p>
            <a:pPr marL="571500" indent="-571500" eaLnBrk="1" hangingPunct="1">
              <a:buFont typeface="Calibri" pitchFamily="34" charset="0"/>
              <a:buAutoNum type="romanUcPeriod"/>
            </a:pPr>
            <a:r>
              <a:rPr lang="en-US" dirty="0" smtClean="0"/>
              <a:t>Results &amp; Conclusions</a:t>
            </a:r>
          </a:p>
        </p:txBody>
      </p:sp>
      <p:pic>
        <p:nvPicPr>
          <p:cNvPr id="5" name="Picture 4" descr="wave.png"/>
          <p:cNvPicPr>
            <a:picLocks noChangeAspect="1"/>
          </p:cNvPicPr>
          <p:nvPr/>
        </p:nvPicPr>
        <p:blipFill>
          <a:blip r:embed="rId3" cstate="print"/>
          <a:srcRect t="2647"/>
          <a:stretch>
            <a:fillRect/>
          </a:stretch>
        </p:blipFill>
        <p:spPr>
          <a:xfrm>
            <a:off x="0" y="5166158"/>
            <a:ext cx="9144000" cy="1679142"/>
          </a:xfrm>
          <a:prstGeom prst="rect">
            <a:avLst/>
          </a:prstGeom>
        </p:spPr>
      </p:pic>
      <p:sp>
        <p:nvSpPr>
          <p:cNvPr id="6" name="Title 1"/>
          <p:cNvSpPr txBox="1">
            <a:spLocks/>
          </p:cNvSpPr>
          <p:nvPr/>
        </p:nvSpPr>
        <p:spPr bwMode="auto">
          <a:xfrm>
            <a:off x="377856" y="5866841"/>
            <a:ext cx="6097975" cy="817888"/>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800" b="1" noProof="0" dirty="0" smtClean="0">
                <a:solidFill>
                  <a:schemeClr val="accent1">
                    <a:lumMod val="20000"/>
                    <a:lumOff val="80000"/>
                  </a:schemeClr>
                </a:solidFill>
                <a:latin typeface="+mj-lt"/>
                <a:ea typeface="+mj-ea"/>
                <a:cs typeface="+mj-cs"/>
              </a:rPr>
              <a:t>Level Threading</a:t>
            </a:r>
            <a:endParaRPr kumimoji="0" lang="en-US" sz="2800" b="1" i="0" u="none" strike="noStrike" kern="1200" cap="none" spc="0" normalizeH="0" baseline="0" noProof="0" dirty="0">
              <a:ln>
                <a:noFill/>
              </a:ln>
              <a:solidFill>
                <a:schemeClr val="accent1">
                  <a:lumMod val="20000"/>
                  <a:lumOff val="80000"/>
                </a:schemeClr>
              </a:solidFill>
              <a:effectLst/>
              <a:uLnTx/>
              <a:uFillTx/>
              <a:latin typeface="+mj-lt"/>
              <a:ea typeface="+mj-ea"/>
              <a:cs typeface="+mj-cs"/>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1" name="Content Placeholder 2"/>
          <p:cNvSpPr>
            <a:spLocks noGrp="1"/>
          </p:cNvSpPr>
          <p:nvPr>
            <p:ph idx="1"/>
          </p:nvPr>
        </p:nvSpPr>
        <p:spPr>
          <a:xfrm>
            <a:off x="457200" y="0"/>
            <a:ext cx="8229600" cy="4525963"/>
          </a:xfrm>
        </p:spPr>
        <p:txBody>
          <a:bodyPr/>
          <a:lstStyle/>
          <a:p>
            <a:pPr eaLnBrk="1" hangingPunct="1"/>
            <a:r>
              <a:rPr lang="en-US" sz="1800" dirty="0" err="1" smtClean="0"/>
              <a:t>Cpu</a:t>
            </a:r>
            <a:r>
              <a:rPr lang="en-US" sz="1800" dirty="0" smtClean="0"/>
              <a:t> clock speeds have not kept pace with Moore’s law.  </a:t>
            </a:r>
          </a:p>
        </p:txBody>
      </p:sp>
      <p:pic>
        <p:nvPicPr>
          <p:cNvPr id="4" name="Picture 3" descr="wave.png"/>
          <p:cNvPicPr>
            <a:picLocks noChangeAspect="1"/>
          </p:cNvPicPr>
          <p:nvPr/>
        </p:nvPicPr>
        <p:blipFill>
          <a:blip r:embed="rId3" cstate="print"/>
          <a:srcRect t="2647"/>
          <a:stretch>
            <a:fillRect/>
          </a:stretch>
        </p:blipFill>
        <p:spPr>
          <a:xfrm>
            <a:off x="0" y="5166158"/>
            <a:ext cx="9144000" cy="1679142"/>
          </a:xfrm>
          <a:prstGeom prst="rect">
            <a:avLst/>
          </a:prstGeom>
        </p:spPr>
      </p:pic>
      <p:sp>
        <p:nvSpPr>
          <p:cNvPr id="5" name="Title 1"/>
          <p:cNvSpPr txBox="1">
            <a:spLocks/>
          </p:cNvSpPr>
          <p:nvPr/>
        </p:nvSpPr>
        <p:spPr bwMode="auto">
          <a:xfrm>
            <a:off x="377856" y="5866841"/>
            <a:ext cx="6097975" cy="817888"/>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accent1">
                    <a:lumMod val="20000"/>
                    <a:lumOff val="80000"/>
                  </a:schemeClr>
                </a:solidFill>
                <a:latin typeface="+mj-lt"/>
                <a:ea typeface="+mj-ea"/>
                <a:cs typeface="+mj-cs"/>
              </a:rPr>
              <a:t>Motivation</a:t>
            </a:r>
            <a:endParaRPr kumimoji="0" lang="en-US" sz="2800" b="1" i="0" u="none" strike="noStrike" kern="1200" cap="none" spc="0" normalizeH="0" baseline="0" noProof="0" dirty="0">
              <a:ln>
                <a:noFill/>
              </a:ln>
              <a:solidFill>
                <a:schemeClr val="accent1">
                  <a:lumMod val="20000"/>
                  <a:lumOff val="80000"/>
                </a:schemeClr>
              </a:solidFill>
              <a:effectLst/>
              <a:uLnTx/>
              <a:uFillTx/>
              <a:latin typeface="+mj-lt"/>
              <a:ea typeface="+mj-ea"/>
              <a:cs typeface="+mj-cs"/>
            </a:endParaRP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Rectangle 18"/>
          <p:cNvSpPr/>
          <p:nvPr/>
        </p:nvSpPr>
        <p:spPr>
          <a:xfrm>
            <a:off x="0" y="0"/>
            <a:ext cx="9144000" cy="5162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Content Placeholder 11" descr="01.png"/>
          <p:cNvPicPr>
            <a:picLocks noChangeAspect="1"/>
          </p:cNvPicPr>
          <p:nvPr/>
        </p:nvPicPr>
        <p:blipFill>
          <a:blip r:embed="rId2" cstate="print"/>
          <a:stretch>
            <a:fillRect/>
          </a:stretch>
        </p:blipFill>
        <p:spPr bwMode="auto">
          <a:xfrm>
            <a:off x="146304" y="270891"/>
            <a:ext cx="2438400" cy="1993106"/>
          </a:xfrm>
          <a:prstGeom prst="rect">
            <a:avLst/>
          </a:prstGeom>
          <a:noFill/>
          <a:ln w="9525">
            <a:noFill/>
            <a:miter lim="800000"/>
            <a:headEnd/>
            <a:tailEnd/>
          </a:ln>
        </p:spPr>
      </p:pic>
      <p:pic>
        <p:nvPicPr>
          <p:cNvPr id="32" name="Content Placeholder 11" descr="01.png"/>
          <p:cNvPicPr>
            <a:picLocks noChangeAspect="1"/>
          </p:cNvPicPr>
          <p:nvPr/>
        </p:nvPicPr>
        <p:blipFill>
          <a:blip r:embed="rId3" cstate="print"/>
          <a:stretch>
            <a:fillRect/>
          </a:stretch>
        </p:blipFill>
        <p:spPr bwMode="auto">
          <a:xfrm>
            <a:off x="166361" y="270891"/>
            <a:ext cx="2398285" cy="1993106"/>
          </a:xfrm>
          <a:prstGeom prst="rect">
            <a:avLst/>
          </a:prstGeom>
          <a:noFill/>
          <a:ln w="9525">
            <a:noFill/>
            <a:miter lim="800000"/>
            <a:headEnd/>
            <a:tailEnd/>
          </a:ln>
        </p:spPr>
      </p:pic>
      <p:pic>
        <p:nvPicPr>
          <p:cNvPr id="20" name="Content Placeholder 11" descr="01.png"/>
          <p:cNvPicPr>
            <a:picLocks noChangeAspect="1"/>
          </p:cNvPicPr>
          <p:nvPr/>
        </p:nvPicPr>
        <p:blipFill>
          <a:blip r:embed="rId2" cstate="print"/>
          <a:stretch>
            <a:fillRect/>
          </a:stretch>
        </p:blipFill>
        <p:spPr bwMode="auto">
          <a:xfrm>
            <a:off x="146080" y="266700"/>
            <a:ext cx="2438400" cy="1993106"/>
          </a:xfrm>
          <a:prstGeom prst="rect">
            <a:avLst/>
          </a:prstGeom>
          <a:noFill/>
          <a:ln w="9525">
            <a:noFill/>
            <a:miter lim="800000"/>
            <a:headEnd/>
            <a:tailEnd/>
          </a:ln>
        </p:spPr>
      </p:pic>
      <p:pic>
        <p:nvPicPr>
          <p:cNvPr id="13" name="Content Placeholder 11" descr="01.png"/>
          <p:cNvPicPr>
            <a:picLocks noChangeAspect="1"/>
          </p:cNvPicPr>
          <p:nvPr/>
        </p:nvPicPr>
        <p:blipFill>
          <a:blip r:embed="rId4" cstate="print"/>
          <a:stretch>
            <a:fillRect/>
          </a:stretch>
        </p:blipFill>
        <p:spPr bwMode="auto">
          <a:xfrm>
            <a:off x="6594505" y="266700"/>
            <a:ext cx="2438399" cy="1993106"/>
          </a:xfrm>
          <a:prstGeom prst="rect">
            <a:avLst/>
          </a:prstGeom>
          <a:noFill/>
          <a:ln w="9525">
            <a:noFill/>
            <a:miter lim="800000"/>
            <a:headEnd/>
            <a:tailEnd/>
          </a:ln>
        </p:spPr>
      </p:pic>
      <p:pic>
        <p:nvPicPr>
          <p:cNvPr id="21" name="Content Placeholder 11" descr="01.png"/>
          <p:cNvPicPr>
            <a:picLocks noChangeAspect="1"/>
          </p:cNvPicPr>
          <p:nvPr/>
        </p:nvPicPr>
        <p:blipFill>
          <a:blip r:embed="rId2" cstate="print"/>
          <a:stretch>
            <a:fillRect/>
          </a:stretch>
        </p:blipFill>
        <p:spPr bwMode="auto">
          <a:xfrm>
            <a:off x="146304" y="270891"/>
            <a:ext cx="2438400" cy="1993106"/>
          </a:xfrm>
          <a:prstGeom prst="rect">
            <a:avLst/>
          </a:prstGeom>
          <a:noFill/>
          <a:ln w="9525">
            <a:noFill/>
            <a:miter lim="800000"/>
            <a:headEnd/>
            <a:tailEnd/>
          </a:ln>
        </p:spPr>
      </p:pic>
      <p:sp>
        <p:nvSpPr>
          <p:cNvPr id="25" name="Oval 24"/>
          <p:cNvSpPr/>
          <p:nvPr/>
        </p:nvSpPr>
        <p:spPr>
          <a:xfrm>
            <a:off x="2705100" y="257175"/>
            <a:ext cx="371475" cy="37147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a:t>
            </a:r>
            <a:endParaRPr lang="en-US" dirty="0">
              <a:solidFill>
                <a:schemeClr val="tx1"/>
              </a:solidFill>
            </a:endParaRPr>
          </a:p>
        </p:txBody>
      </p:sp>
      <p:sp>
        <p:nvSpPr>
          <p:cNvPr id="26" name="Rectangle 25"/>
          <p:cNvSpPr/>
          <p:nvPr/>
        </p:nvSpPr>
        <p:spPr>
          <a:xfrm>
            <a:off x="4096512" y="266700"/>
            <a:ext cx="749808" cy="3714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A</a:t>
            </a:r>
            <a:endParaRPr lang="en-US" dirty="0">
              <a:solidFill>
                <a:schemeClr val="tx1"/>
              </a:solidFill>
            </a:endParaRPr>
          </a:p>
        </p:txBody>
      </p:sp>
      <p:sp>
        <p:nvSpPr>
          <p:cNvPr id="27" name="Diamond 26"/>
          <p:cNvSpPr/>
          <p:nvPr/>
        </p:nvSpPr>
        <p:spPr>
          <a:xfrm>
            <a:off x="5955792" y="266700"/>
            <a:ext cx="374904" cy="374904"/>
          </a:xfrm>
          <a:prstGeom prst="diamond">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a:t>
            </a:r>
            <a:endParaRPr lang="en-US" dirty="0">
              <a:solidFill>
                <a:schemeClr val="tx1"/>
              </a:solidFill>
            </a:endParaRPr>
          </a:p>
        </p:txBody>
      </p:sp>
      <p:cxnSp>
        <p:nvCxnSpPr>
          <p:cNvPr id="29" name="Straight Arrow Connector 28"/>
          <p:cNvCxnSpPr>
            <a:stCxn id="25" idx="6"/>
            <a:endCxn id="26" idx="1"/>
          </p:cNvCxnSpPr>
          <p:nvPr/>
        </p:nvCxnSpPr>
        <p:spPr>
          <a:xfrm>
            <a:off x="3076575" y="442913"/>
            <a:ext cx="1019937" cy="95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6" idx="3"/>
            <a:endCxn id="27" idx="1"/>
          </p:cNvCxnSpPr>
          <p:nvPr/>
        </p:nvCxnSpPr>
        <p:spPr>
          <a:xfrm>
            <a:off x="4846320" y="452438"/>
            <a:ext cx="1109472" cy="17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6591300" y="266700"/>
            <a:ext cx="2400300" cy="1990725"/>
          </a:xfrm>
          <a:prstGeom prst="rect">
            <a:avLst/>
          </a:prstGeom>
          <a:noFill/>
          <a:ln w="41275">
            <a:solidFill>
              <a:srgbClr val="00FF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wave.png"/>
          <p:cNvPicPr>
            <a:picLocks noChangeAspect="1"/>
          </p:cNvPicPr>
          <p:nvPr/>
        </p:nvPicPr>
        <p:blipFill>
          <a:blip r:embed="rId5" cstate="print"/>
          <a:srcRect t="2647"/>
          <a:stretch>
            <a:fillRect/>
          </a:stretch>
        </p:blipFill>
        <p:spPr>
          <a:xfrm>
            <a:off x="0" y="5166158"/>
            <a:ext cx="9144000" cy="1679142"/>
          </a:xfrm>
          <a:prstGeom prst="rect">
            <a:avLst/>
          </a:prstGeom>
        </p:spPr>
      </p:pic>
      <p:sp>
        <p:nvSpPr>
          <p:cNvPr id="17" name="Title 1"/>
          <p:cNvSpPr txBox="1">
            <a:spLocks/>
          </p:cNvSpPr>
          <p:nvPr/>
        </p:nvSpPr>
        <p:spPr bwMode="auto">
          <a:xfrm>
            <a:off x="377856" y="5866841"/>
            <a:ext cx="6097975" cy="817888"/>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800" b="1" noProof="0" dirty="0" smtClean="0">
                <a:solidFill>
                  <a:schemeClr val="accent1">
                    <a:lumMod val="20000"/>
                    <a:lumOff val="80000"/>
                  </a:schemeClr>
                </a:solidFill>
                <a:latin typeface="+mj-lt"/>
                <a:ea typeface="+mj-ea"/>
                <a:cs typeface="+mj-cs"/>
              </a:rPr>
              <a:t>Level Threading</a:t>
            </a:r>
            <a:endParaRPr kumimoji="0" lang="en-US" sz="2800" b="1" i="0" u="none" strike="noStrike" kern="1200" cap="none" spc="0" normalizeH="0" baseline="0" noProof="0" dirty="0">
              <a:ln>
                <a:noFill/>
              </a:ln>
              <a:solidFill>
                <a:schemeClr val="accent1">
                  <a:lumMod val="20000"/>
                  <a:lumOff val="80000"/>
                </a:schemeClr>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childTnLst>
                                </p:cTn>
                              </p:par>
                              <p:par>
                                <p:cTn id="8" presetID="6" presetClass="emph" presetSubtype="0" autoRev="1" fill="hold" grpId="0" nodeType="withEffect">
                                  <p:stCondLst>
                                    <p:cond delay="0"/>
                                  </p:stCondLst>
                                  <p:childTnLst>
                                    <p:animScale>
                                      <p:cBhvr>
                                        <p:cTn id="9" dur="500" fill="hold"/>
                                        <p:tgtEl>
                                          <p:spTgt spid="25"/>
                                        </p:tgtEl>
                                      </p:cBhvr>
                                      <p:by x="150000" y="150000"/>
                                    </p:animScale>
                                  </p:childTnLst>
                                </p:cTn>
                              </p:par>
                            </p:childTnLst>
                          </p:cTn>
                        </p:par>
                        <p:par>
                          <p:cTn id="10" fill="hold">
                            <p:stCondLst>
                              <p:cond delay="1000"/>
                            </p:stCondLst>
                            <p:childTnLst>
                              <p:par>
                                <p:cTn id="11" presetID="10" presetClass="exit" presetSubtype="0" fill="hold" nodeType="afterEffect">
                                  <p:stCondLst>
                                    <p:cond delay="0"/>
                                  </p:stCondLst>
                                  <p:childTnLst>
                                    <p:animEffect transition="out" filter="fade">
                                      <p:cBhvr>
                                        <p:cTn id="12" dur="1000"/>
                                        <p:tgtEl>
                                          <p:spTgt spid="32"/>
                                        </p:tgtEl>
                                      </p:cBhvr>
                                    </p:animEffect>
                                    <p:set>
                                      <p:cBhvr>
                                        <p:cTn id="13" dur="1" fill="hold">
                                          <p:stCondLst>
                                            <p:cond delay="999"/>
                                          </p:stCondLst>
                                        </p:cTn>
                                        <p:tgtEl>
                                          <p:spTgt spid="32"/>
                                        </p:tgtEl>
                                        <p:attrNameLst>
                                          <p:attrName>style.visibility</p:attrName>
                                        </p:attrNameLst>
                                      </p:cBhvr>
                                      <p:to>
                                        <p:strVal val="hidden"/>
                                      </p:to>
                                    </p:set>
                                  </p:childTnLst>
                                </p:cTn>
                              </p:par>
                              <p:par>
                                <p:cTn id="14" presetID="1"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63" presetClass="path" presetSubtype="0" accel="50000" decel="50000" fill="hold" nodeType="clickEffect">
                                  <p:stCondLst>
                                    <p:cond delay="0"/>
                                  </p:stCondLst>
                                  <p:childTnLst>
                                    <p:animMotion origin="layout" path="M 4.44444E-6 0 L 0.70312 0 " pathEditMode="relative" rAng="0" ptsTypes="AA">
                                      <p:cBhvr>
                                        <p:cTn id="19" dur="1000" fill="hold"/>
                                        <p:tgtEl>
                                          <p:spTgt spid="20"/>
                                        </p:tgtEl>
                                        <p:attrNameLst>
                                          <p:attrName>ppt_x</p:attrName>
                                          <p:attrName>ppt_y</p:attrName>
                                        </p:attrNameLst>
                                      </p:cBhvr>
                                      <p:rCtr x="352" y="0"/>
                                    </p:animMotion>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childTnLst>
                                </p:cTn>
                              </p:par>
                              <p:par>
                                <p:cTn id="24" presetID="6" presetClass="emph" presetSubtype="0" autoRev="1" fill="hold" grpId="0" nodeType="withEffect">
                                  <p:stCondLst>
                                    <p:cond delay="0"/>
                                  </p:stCondLst>
                                  <p:childTnLst>
                                    <p:animScale>
                                      <p:cBhvr>
                                        <p:cTn id="25" dur="500" fill="hold"/>
                                        <p:tgtEl>
                                          <p:spTgt spid="26"/>
                                        </p:tgtEl>
                                      </p:cBhvr>
                                      <p:by x="150000" y="150000"/>
                                    </p:animScale>
                                  </p:childTnLst>
                                </p:cTn>
                              </p:par>
                            </p:childTnLst>
                          </p:cTn>
                        </p:par>
                        <p:par>
                          <p:cTn id="26" fill="hold">
                            <p:stCondLst>
                              <p:cond delay="2000"/>
                            </p:stCondLst>
                            <p:childTnLst>
                              <p:par>
                                <p:cTn id="27" presetID="10" presetClass="exit" presetSubtype="0" fill="hold" nodeType="afterEffect">
                                  <p:stCondLst>
                                    <p:cond delay="0"/>
                                  </p:stCondLst>
                                  <p:childTnLst>
                                    <p:animEffect transition="out" filter="fade">
                                      <p:cBhvr>
                                        <p:cTn id="28" dur="1000"/>
                                        <p:tgtEl>
                                          <p:spTgt spid="21"/>
                                        </p:tgtEl>
                                      </p:cBhvr>
                                    </p:animEffect>
                                    <p:set>
                                      <p:cBhvr>
                                        <p:cTn id="29" dur="1" fill="hold">
                                          <p:stCondLst>
                                            <p:cond delay="999"/>
                                          </p:stCondLst>
                                        </p:cTn>
                                        <p:tgtEl>
                                          <p:spTgt spid="21"/>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6"/>
                                        </p:tgtEl>
                                        <p:attrNameLst>
                                          <p:attrName>style.visibility</p:attrName>
                                        </p:attrNameLst>
                                      </p:cBhvr>
                                      <p:to>
                                        <p:strVal val="visible"/>
                                      </p:to>
                                    </p:set>
                                  </p:childTnLst>
                                </p:cTn>
                              </p:par>
                              <p:par>
                                <p:cTn id="34" presetID="6" presetClass="emph" presetSubtype="0" autoRev="1" fill="hold" grpId="0" nodeType="withEffect">
                                  <p:stCondLst>
                                    <p:cond delay="0"/>
                                  </p:stCondLst>
                                  <p:childTnLst>
                                    <p:animScale>
                                      <p:cBhvr>
                                        <p:cTn id="35" dur="500" fill="hold"/>
                                        <p:tgtEl>
                                          <p:spTgt spid="27"/>
                                        </p:tgtEl>
                                      </p:cBhvr>
                                      <p:by x="150000" y="150000"/>
                                    </p:animScale>
                                  </p:childTnLst>
                                </p:cTn>
                              </p:par>
                            </p:childTnLst>
                          </p:cTn>
                        </p:par>
                        <p:par>
                          <p:cTn id="36" fill="hold">
                            <p:stCondLst>
                              <p:cond delay="1000"/>
                            </p:stCondLst>
                            <p:childTnLst>
                              <p:par>
                                <p:cTn id="37" presetID="10" presetClass="exit" presetSubtype="0" fill="hold" grpId="1" nodeType="afterEffect">
                                  <p:stCondLst>
                                    <p:cond delay="0"/>
                                  </p:stCondLst>
                                  <p:childTnLst>
                                    <p:animEffect transition="out" filter="fade">
                                      <p:cBhvr>
                                        <p:cTn id="38" dur="500"/>
                                        <p:tgtEl>
                                          <p:spTgt spid="36"/>
                                        </p:tgtEl>
                                      </p:cBhvr>
                                    </p:animEffect>
                                    <p:set>
                                      <p:cBhvr>
                                        <p:cTn id="39" dur="1" fill="hold">
                                          <p:stCondLst>
                                            <p:cond delay="499"/>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36" grpId="0" animBg="1"/>
      <p:bldP spid="36" grpId="1"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 name="Rectangle 78"/>
          <p:cNvSpPr/>
          <p:nvPr/>
        </p:nvSpPr>
        <p:spPr>
          <a:xfrm>
            <a:off x="0" y="0"/>
            <a:ext cx="9144000" cy="5162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Content Placeholder 11" descr="01.png"/>
          <p:cNvPicPr>
            <a:picLocks noChangeAspect="1"/>
          </p:cNvPicPr>
          <p:nvPr/>
        </p:nvPicPr>
        <p:blipFill>
          <a:blip r:embed="rId2" cstate="print"/>
          <a:stretch>
            <a:fillRect/>
          </a:stretch>
        </p:blipFill>
        <p:spPr bwMode="auto">
          <a:xfrm>
            <a:off x="146304" y="270891"/>
            <a:ext cx="2438400" cy="1993106"/>
          </a:xfrm>
          <a:prstGeom prst="rect">
            <a:avLst/>
          </a:prstGeom>
          <a:noFill/>
          <a:ln w="9525">
            <a:noFill/>
            <a:miter lim="800000"/>
            <a:headEnd/>
            <a:tailEnd/>
          </a:ln>
        </p:spPr>
      </p:pic>
      <p:pic>
        <p:nvPicPr>
          <p:cNvPr id="32" name="Content Placeholder 11" descr="01.png"/>
          <p:cNvPicPr>
            <a:picLocks noChangeAspect="1"/>
          </p:cNvPicPr>
          <p:nvPr/>
        </p:nvPicPr>
        <p:blipFill>
          <a:blip r:embed="rId3" cstate="print"/>
          <a:stretch>
            <a:fillRect/>
          </a:stretch>
        </p:blipFill>
        <p:spPr bwMode="auto">
          <a:xfrm>
            <a:off x="166361" y="270891"/>
            <a:ext cx="2398285" cy="1993106"/>
          </a:xfrm>
          <a:prstGeom prst="rect">
            <a:avLst/>
          </a:prstGeom>
          <a:noFill/>
          <a:ln w="9525">
            <a:noFill/>
            <a:miter lim="800000"/>
            <a:headEnd/>
            <a:tailEnd/>
          </a:ln>
        </p:spPr>
      </p:pic>
      <p:pic>
        <p:nvPicPr>
          <p:cNvPr id="15" name="Content Placeholder 11" descr="01.png"/>
          <p:cNvPicPr>
            <a:picLocks noChangeAspect="1"/>
          </p:cNvPicPr>
          <p:nvPr/>
        </p:nvPicPr>
        <p:blipFill>
          <a:blip r:embed="rId4" cstate="print"/>
          <a:stretch>
            <a:fillRect/>
          </a:stretch>
        </p:blipFill>
        <p:spPr bwMode="auto">
          <a:xfrm>
            <a:off x="3364992" y="2886075"/>
            <a:ext cx="2438399" cy="1993106"/>
          </a:xfrm>
          <a:prstGeom prst="rect">
            <a:avLst/>
          </a:prstGeom>
          <a:noFill/>
          <a:ln w="9525">
            <a:noFill/>
            <a:miter lim="800000"/>
            <a:headEnd/>
            <a:tailEnd/>
          </a:ln>
        </p:spPr>
      </p:pic>
      <p:pic>
        <p:nvPicPr>
          <p:cNvPr id="20" name="Content Placeholder 11" descr="01.png"/>
          <p:cNvPicPr>
            <a:picLocks noChangeAspect="1"/>
          </p:cNvPicPr>
          <p:nvPr/>
        </p:nvPicPr>
        <p:blipFill>
          <a:blip r:embed="rId2" cstate="print"/>
          <a:stretch>
            <a:fillRect/>
          </a:stretch>
        </p:blipFill>
        <p:spPr bwMode="auto">
          <a:xfrm>
            <a:off x="146080" y="266700"/>
            <a:ext cx="2438400" cy="1993106"/>
          </a:xfrm>
          <a:prstGeom prst="rect">
            <a:avLst/>
          </a:prstGeom>
          <a:noFill/>
          <a:ln w="9525">
            <a:noFill/>
            <a:miter lim="800000"/>
            <a:headEnd/>
            <a:tailEnd/>
          </a:ln>
        </p:spPr>
      </p:pic>
      <p:pic>
        <p:nvPicPr>
          <p:cNvPr id="13" name="Content Placeholder 11" descr="01.png"/>
          <p:cNvPicPr>
            <a:picLocks noChangeAspect="1"/>
          </p:cNvPicPr>
          <p:nvPr/>
        </p:nvPicPr>
        <p:blipFill>
          <a:blip r:embed="rId5" cstate="print"/>
          <a:stretch>
            <a:fillRect/>
          </a:stretch>
        </p:blipFill>
        <p:spPr bwMode="auto">
          <a:xfrm>
            <a:off x="6594505" y="266700"/>
            <a:ext cx="2438399" cy="1993106"/>
          </a:xfrm>
          <a:prstGeom prst="rect">
            <a:avLst/>
          </a:prstGeom>
          <a:noFill/>
          <a:ln w="9525">
            <a:noFill/>
            <a:miter lim="800000"/>
            <a:headEnd/>
            <a:tailEnd/>
          </a:ln>
        </p:spPr>
      </p:pic>
      <p:pic>
        <p:nvPicPr>
          <p:cNvPr id="21" name="Content Placeholder 11" descr="01.png"/>
          <p:cNvPicPr>
            <a:picLocks noChangeAspect="1"/>
          </p:cNvPicPr>
          <p:nvPr/>
        </p:nvPicPr>
        <p:blipFill>
          <a:blip r:embed="rId2" cstate="print"/>
          <a:stretch>
            <a:fillRect/>
          </a:stretch>
        </p:blipFill>
        <p:spPr bwMode="auto">
          <a:xfrm>
            <a:off x="146304" y="270891"/>
            <a:ext cx="2438400" cy="1993106"/>
          </a:xfrm>
          <a:prstGeom prst="rect">
            <a:avLst/>
          </a:prstGeom>
          <a:noFill/>
          <a:ln w="9525">
            <a:noFill/>
            <a:miter lim="800000"/>
            <a:headEnd/>
            <a:tailEnd/>
          </a:ln>
        </p:spPr>
      </p:pic>
      <p:pic>
        <p:nvPicPr>
          <p:cNvPr id="14" name="Content Placeholder 11" descr="01.png"/>
          <p:cNvPicPr>
            <a:picLocks noChangeAspect="1"/>
          </p:cNvPicPr>
          <p:nvPr/>
        </p:nvPicPr>
        <p:blipFill>
          <a:blip r:embed="rId6" cstate="print"/>
          <a:stretch>
            <a:fillRect/>
          </a:stretch>
        </p:blipFill>
        <p:spPr bwMode="auto">
          <a:xfrm>
            <a:off x="146080" y="2886075"/>
            <a:ext cx="2438399" cy="1993106"/>
          </a:xfrm>
          <a:prstGeom prst="rect">
            <a:avLst/>
          </a:prstGeom>
          <a:noFill/>
          <a:ln w="9525">
            <a:noFill/>
            <a:miter lim="800000"/>
            <a:headEnd/>
            <a:tailEnd/>
          </a:ln>
        </p:spPr>
      </p:pic>
      <p:pic>
        <p:nvPicPr>
          <p:cNvPr id="23" name="Content Placeholder 11" descr="01.png"/>
          <p:cNvPicPr>
            <a:picLocks noChangeAspect="1"/>
          </p:cNvPicPr>
          <p:nvPr/>
        </p:nvPicPr>
        <p:blipFill>
          <a:blip r:embed="rId6" cstate="print"/>
          <a:stretch>
            <a:fillRect/>
          </a:stretch>
        </p:blipFill>
        <p:spPr bwMode="auto">
          <a:xfrm>
            <a:off x="146304" y="2886075"/>
            <a:ext cx="2438398" cy="1993105"/>
          </a:xfrm>
          <a:prstGeom prst="rect">
            <a:avLst/>
          </a:prstGeom>
          <a:noFill/>
          <a:ln w="9525">
            <a:noFill/>
            <a:miter lim="800000"/>
            <a:headEnd/>
            <a:tailEnd/>
          </a:ln>
        </p:spPr>
      </p:pic>
      <p:pic>
        <p:nvPicPr>
          <p:cNvPr id="16" name="Content Placeholder 11" descr="01.png"/>
          <p:cNvPicPr>
            <a:picLocks noChangeAspect="1"/>
          </p:cNvPicPr>
          <p:nvPr/>
        </p:nvPicPr>
        <p:blipFill>
          <a:blip r:embed="rId7" cstate="print"/>
          <a:stretch>
            <a:fillRect/>
          </a:stretch>
        </p:blipFill>
        <p:spPr bwMode="auto">
          <a:xfrm>
            <a:off x="6594505" y="2886075"/>
            <a:ext cx="2438399" cy="1993106"/>
          </a:xfrm>
          <a:prstGeom prst="rect">
            <a:avLst/>
          </a:prstGeom>
          <a:noFill/>
          <a:ln w="9525">
            <a:noFill/>
            <a:miter lim="800000"/>
            <a:headEnd/>
            <a:tailEnd/>
          </a:ln>
        </p:spPr>
      </p:pic>
      <p:pic>
        <p:nvPicPr>
          <p:cNvPr id="22" name="Content Placeholder 11" descr="01.png"/>
          <p:cNvPicPr>
            <a:picLocks noChangeAspect="1"/>
          </p:cNvPicPr>
          <p:nvPr/>
        </p:nvPicPr>
        <p:blipFill>
          <a:blip r:embed="rId4" cstate="print"/>
          <a:stretch>
            <a:fillRect/>
          </a:stretch>
        </p:blipFill>
        <p:spPr bwMode="auto">
          <a:xfrm>
            <a:off x="3364992" y="2886075"/>
            <a:ext cx="2438399" cy="1993105"/>
          </a:xfrm>
          <a:prstGeom prst="rect">
            <a:avLst/>
          </a:prstGeom>
          <a:noFill/>
          <a:ln w="9525">
            <a:noFill/>
            <a:miter lim="800000"/>
            <a:headEnd/>
            <a:tailEnd/>
          </a:ln>
        </p:spPr>
      </p:pic>
      <p:pic>
        <p:nvPicPr>
          <p:cNvPr id="24" name="Content Placeholder 11" descr="01.png"/>
          <p:cNvPicPr>
            <a:picLocks noChangeAspect="1"/>
          </p:cNvPicPr>
          <p:nvPr/>
        </p:nvPicPr>
        <p:blipFill>
          <a:blip r:embed="rId7" cstate="print"/>
          <a:stretch>
            <a:fillRect/>
          </a:stretch>
        </p:blipFill>
        <p:spPr bwMode="auto">
          <a:xfrm>
            <a:off x="6594505" y="2886075"/>
            <a:ext cx="2438399" cy="1993106"/>
          </a:xfrm>
          <a:prstGeom prst="rect">
            <a:avLst/>
          </a:prstGeom>
          <a:noFill/>
          <a:ln w="9525">
            <a:noFill/>
            <a:miter lim="800000"/>
            <a:headEnd/>
            <a:tailEnd/>
          </a:ln>
        </p:spPr>
      </p:pic>
      <p:sp>
        <p:nvSpPr>
          <p:cNvPr id="36" name="Rectangle 35"/>
          <p:cNvSpPr/>
          <p:nvPr/>
        </p:nvSpPr>
        <p:spPr>
          <a:xfrm>
            <a:off x="6591300" y="266700"/>
            <a:ext cx="2400300" cy="1990725"/>
          </a:xfrm>
          <a:prstGeom prst="rect">
            <a:avLst/>
          </a:prstGeom>
          <a:noFill/>
          <a:ln w="41275">
            <a:solidFill>
              <a:srgbClr val="00FF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2705100" y="257175"/>
            <a:ext cx="371475" cy="37147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a:t>
            </a:r>
            <a:endParaRPr lang="en-US" dirty="0">
              <a:solidFill>
                <a:schemeClr val="tx1"/>
              </a:solidFill>
            </a:endParaRPr>
          </a:p>
        </p:txBody>
      </p:sp>
      <p:sp>
        <p:nvSpPr>
          <p:cNvPr id="26" name="Rectangle 25"/>
          <p:cNvSpPr/>
          <p:nvPr/>
        </p:nvSpPr>
        <p:spPr>
          <a:xfrm>
            <a:off x="4096512" y="257175"/>
            <a:ext cx="749808" cy="3714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
        <p:nvSpPr>
          <p:cNvPr id="27" name="Diamond 26"/>
          <p:cNvSpPr/>
          <p:nvPr/>
        </p:nvSpPr>
        <p:spPr>
          <a:xfrm>
            <a:off x="5955792" y="257175"/>
            <a:ext cx="374904" cy="374904"/>
          </a:xfrm>
          <a:prstGeom prst="diamond">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a:t>
            </a:r>
            <a:endParaRPr lang="en-US" dirty="0">
              <a:solidFill>
                <a:schemeClr val="tx1"/>
              </a:solidFill>
            </a:endParaRPr>
          </a:p>
        </p:txBody>
      </p:sp>
      <p:cxnSp>
        <p:nvCxnSpPr>
          <p:cNvPr id="29" name="Straight Arrow Connector 28"/>
          <p:cNvCxnSpPr>
            <a:stCxn id="25" idx="6"/>
            <a:endCxn id="26" idx="1"/>
          </p:cNvCxnSpPr>
          <p:nvPr/>
        </p:nvCxnSpPr>
        <p:spPr>
          <a:xfrm>
            <a:off x="3076575" y="442913"/>
            <a:ext cx="1019937"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6" idx="3"/>
            <a:endCxn id="27" idx="1"/>
          </p:cNvCxnSpPr>
          <p:nvPr/>
        </p:nvCxnSpPr>
        <p:spPr>
          <a:xfrm>
            <a:off x="4846320" y="442913"/>
            <a:ext cx="1109472" cy="17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Flowchart: Merge 27"/>
          <p:cNvSpPr/>
          <p:nvPr/>
        </p:nvSpPr>
        <p:spPr>
          <a:xfrm>
            <a:off x="3162300" y="685800"/>
            <a:ext cx="374904" cy="374904"/>
          </a:xfrm>
          <a:prstGeom prst="flowChartMerg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2880" rIns="0" bIns="0" rtlCol="0" anchor="ctr"/>
          <a:lstStyle/>
          <a:p>
            <a:pPr algn="ctr"/>
            <a:r>
              <a:rPr lang="en-US" dirty="0" smtClean="0">
                <a:solidFill>
                  <a:schemeClr val="tx1"/>
                </a:solidFill>
              </a:rPr>
              <a:t>P</a:t>
            </a:r>
            <a:endParaRPr lang="en-US" dirty="0">
              <a:solidFill>
                <a:schemeClr val="tx1"/>
              </a:solidFill>
            </a:endParaRPr>
          </a:p>
        </p:txBody>
      </p:sp>
      <p:sp>
        <p:nvSpPr>
          <p:cNvPr id="34" name="Oval 33"/>
          <p:cNvSpPr/>
          <p:nvPr/>
        </p:nvSpPr>
        <p:spPr>
          <a:xfrm>
            <a:off x="3162300" y="1238250"/>
            <a:ext cx="374904" cy="37147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a:t>
            </a:r>
            <a:endParaRPr lang="en-US" dirty="0">
              <a:solidFill>
                <a:schemeClr val="tx1"/>
              </a:solidFill>
            </a:endParaRPr>
          </a:p>
        </p:txBody>
      </p:sp>
      <p:sp>
        <p:nvSpPr>
          <p:cNvPr id="37" name="Rectangle 36"/>
          <p:cNvSpPr/>
          <p:nvPr/>
        </p:nvSpPr>
        <p:spPr>
          <a:xfrm>
            <a:off x="3757994" y="1238250"/>
            <a:ext cx="374904" cy="3714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
        <p:nvSpPr>
          <p:cNvPr id="38" name="Diamond 37"/>
          <p:cNvSpPr/>
          <p:nvPr/>
        </p:nvSpPr>
        <p:spPr>
          <a:xfrm>
            <a:off x="4355974" y="1238250"/>
            <a:ext cx="374904" cy="374904"/>
          </a:xfrm>
          <a:prstGeom prst="diamond">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a:t>
            </a:r>
            <a:endParaRPr lang="en-US" dirty="0">
              <a:solidFill>
                <a:schemeClr val="tx1"/>
              </a:solidFill>
            </a:endParaRPr>
          </a:p>
        </p:txBody>
      </p:sp>
      <p:cxnSp>
        <p:nvCxnSpPr>
          <p:cNvPr id="39" name="Straight Arrow Connector 38"/>
          <p:cNvCxnSpPr>
            <a:stCxn id="34" idx="6"/>
            <a:endCxn id="37" idx="1"/>
          </p:cNvCxnSpPr>
          <p:nvPr/>
        </p:nvCxnSpPr>
        <p:spPr>
          <a:xfrm>
            <a:off x="3537204" y="1423988"/>
            <a:ext cx="2207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37" idx="3"/>
            <a:endCxn id="38" idx="1"/>
          </p:cNvCxnSpPr>
          <p:nvPr/>
        </p:nvCxnSpPr>
        <p:spPr>
          <a:xfrm>
            <a:off x="4132898" y="1423988"/>
            <a:ext cx="223075" cy="17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4986718" y="1238250"/>
            <a:ext cx="374904" cy="3714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
        <p:nvSpPr>
          <p:cNvPr id="42" name="Diamond 41"/>
          <p:cNvSpPr/>
          <p:nvPr/>
        </p:nvSpPr>
        <p:spPr>
          <a:xfrm>
            <a:off x="5584698" y="1238250"/>
            <a:ext cx="374904" cy="374904"/>
          </a:xfrm>
          <a:prstGeom prst="diamond">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a:t>
            </a:r>
            <a:endParaRPr lang="en-US" dirty="0">
              <a:solidFill>
                <a:schemeClr val="tx1"/>
              </a:solidFill>
            </a:endParaRPr>
          </a:p>
        </p:txBody>
      </p:sp>
      <p:cxnSp>
        <p:nvCxnSpPr>
          <p:cNvPr id="43" name="Straight Arrow Connector 42"/>
          <p:cNvCxnSpPr>
            <a:stCxn id="38" idx="3"/>
            <a:endCxn id="41" idx="1"/>
          </p:cNvCxnSpPr>
          <p:nvPr/>
        </p:nvCxnSpPr>
        <p:spPr>
          <a:xfrm flipV="1">
            <a:off x="4730877" y="1423988"/>
            <a:ext cx="255843" cy="17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41" idx="3"/>
            <a:endCxn id="42" idx="1"/>
          </p:cNvCxnSpPr>
          <p:nvPr/>
        </p:nvCxnSpPr>
        <p:spPr>
          <a:xfrm>
            <a:off x="5361622" y="1423988"/>
            <a:ext cx="223076" cy="17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Shape 48"/>
          <p:cNvCxnSpPr>
            <a:stCxn id="25" idx="6"/>
            <a:endCxn id="28" idx="0"/>
          </p:cNvCxnSpPr>
          <p:nvPr/>
        </p:nvCxnSpPr>
        <p:spPr>
          <a:xfrm>
            <a:off x="3076575" y="442913"/>
            <a:ext cx="273177" cy="242887"/>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28" idx="2"/>
            <a:endCxn id="34" idx="0"/>
          </p:cNvCxnSpPr>
          <p:nvPr/>
        </p:nvCxnSpPr>
        <p:spPr>
          <a:xfrm rot="5400000">
            <a:off x="3260979" y="1149477"/>
            <a:ext cx="17754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4" name="Flowchart: Extract 53"/>
          <p:cNvSpPr/>
          <p:nvPr/>
        </p:nvSpPr>
        <p:spPr>
          <a:xfrm>
            <a:off x="5584698" y="685800"/>
            <a:ext cx="374904" cy="374904"/>
          </a:xfrm>
          <a:prstGeom prst="flowChartExtra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2880" rtlCol="0" anchor="ctr"/>
          <a:lstStyle/>
          <a:p>
            <a:pPr algn="ctr"/>
            <a:r>
              <a:rPr lang="en-US" dirty="0" smtClean="0">
                <a:solidFill>
                  <a:schemeClr val="tx1"/>
                </a:solidFill>
              </a:rPr>
              <a:t>R</a:t>
            </a:r>
            <a:endParaRPr lang="en-US" dirty="0">
              <a:solidFill>
                <a:schemeClr val="tx1"/>
              </a:solidFill>
            </a:endParaRPr>
          </a:p>
        </p:txBody>
      </p:sp>
      <p:cxnSp>
        <p:nvCxnSpPr>
          <p:cNvPr id="56" name="Straight Arrow Connector 55"/>
          <p:cNvCxnSpPr>
            <a:stCxn id="42" idx="0"/>
            <a:endCxn id="54" idx="2"/>
          </p:cNvCxnSpPr>
          <p:nvPr/>
        </p:nvCxnSpPr>
        <p:spPr>
          <a:xfrm rot="5400000" flipH="1" flipV="1">
            <a:off x="5683377" y="1149477"/>
            <a:ext cx="17754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9" name="Shape 58"/>
          <p:cNvCxnSpPr>
            <a:stCxn id="54" idx="0"/>
            <a:endCxn id="27" idx="1"/>
          </p:cNvCxnSpPr>
          <p:nvPr/>
        </p:nvCxnSpPr>
        <p:spPr>
          <a:xfrm rot="5400000" flipH="1" flipV="1">
            <a:off x="5743385" y="473393"/>
            <a:ext cx="241173" cy="183642"/>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grpSp>
        <p:nvGrpSpPr>
          <p:cNvPr id="69" name="Group 68"/>
          <p:cNvGrpSpPr/>
          <p:nvPr/>
        </p:nvGrpSpPr>
        <p:grpSpPr>
          <a:xfrm>
            <a:off x="3486151" y="3009901"/>
            <a:ext cx="2124075" cy="1743074"/>
            <a:chOff x="3486151" y="4695826"/>
            <a:chExt cx="2124075" cy="1743074"/>
          </a:xfrm>
        </p:grpSpPr>
        <p:sp>
          <p:nvSpPr>
            <p:cNvPr id="61" name="Rectangle 60"/>
            <p:cNvSpPr/>
            <p:nvPr/>
          </p:nvSpPr>
          <p:spPr>
            <a:xfrm>
              <a:off x="3486151" y="5072062"/>
              <a:ext cx="1062038" cy="1000125"/>
            </a:xfrm>
            <a:prstGeom prst="rect">
              <a:avLst/>
            </a:prstGeom>
            <a:noFill/>
            <a:ln w="19050">
              <a:solidFill>
                <a:srgbClr val="00FF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3681413" y="4886326"/>
              <a:ext cx="185738" cy="185737"/>
            </a:xfrm>
            <a:prstGeom prst="rect">
              <a:avLst/>
            </a:prstGeom>
            <a:noFill/>
            <a:ln w="19050">
              <a:solidFill>
                <a:srgbClr val="00FF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3867150" y="4695826"/>
              <a:ext cx="1485900" cy="380999"/>
            </a:xfrm>
            <a:prstGeom prst="rect">
              <a:avLst/>
            </a:prstGeom>
            <a:noFill/>
            <a:ln w="19050">
              <a:solidFill>
                <a:srgbClr val="00FF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3862388" y="6067425"/>
              <a:ext cx="1485900" cy="371475"/>
            </a:xfrm>
            <a:prstGeom prst="rect">
              <a:avLst/>
            </a:prstGeom>
            <a:noFill/>
            <a:ln w="19050">
              <a:solidFill>
                <a:srgbClr val="00FF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3681413" y="6072188"/>
              <a:ext cx="185738" cy="185737"/>
            </a:xfrm>
            <a:prstGeom prst="rect">
              <a:avLst/>
            </a:prstGeom>
            <a:noFill/>
            <a:ln w="19050">
              <a:solidFill>
                <a:srgbClr val="00FF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5348288" y="6072189"/>
              <a:ext cx="133350" cy="119062"/>
            </a:xfrm>
            <a:prstGeom prst="rect">
              <a:avLst/>
            </a:prstGeom>
            <a:noFill/>
            <a:ln w="19050">
              <a:solidFill>
                <a:srgbClr val="00FF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5353050" y="4953001"/>
              <a:ext cx="133350" cy="119062"/>
            </a:xfrm>
            <a:prstGeom prst="rect">
              <a:avLst/>
            </a:prstGeom>
            <a:noFill/>
            <a:ln w="19050">
              <a:solidFill>
                <a:srgbClr val="00FF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4552950" y="5072063"/>
              <a:ext cx="1057276" cy="995362"/>
            </a:xfrm>
            <a:prstGeom prst="rect">
              <a:avLst/>
            </a:prstGeom>
            <a:noFill/>
            <a:ln w="19050">
              <a:solidFill>
                <a:srgbClr val="00FF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a:off x="6719888" y="3009901"/>
            <a:ext cx="2124075" cy="1743074"/>
            <a:chOff x="3486151" y="4695826"/>
            <a:chExt cx="2124075" cy="1743074"/>
          </a:xfrm>
        </p:grpSpPr>
        <p:sp>
          <p:nvSpPr>
            <p:cNvPr id="71" name="Rectangle 70"/>
            <p:cNvSpPr/>
            <p:nvPr/>
          </p:nvSpPr>
          <p:spPr>
            <a:xfrm>
              <a:off x="3486151" y="5072062"/>
              <a:ext cx="1062038" cy="1000125"/>
            </a:xfrm>
            <a:prstGeom prst="rect">
              <a:avLst/>
            </a:prstGeom>
            <a:noFill/>
            <a:ln w="19050">
              <a:solidFill>
                <a:srgbClr val="00FF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3681413" y="4886326"/>
              <a:ext cx="185738" cy="185737"/>
            </a:xfrm>
            <a:prstGeom prst="rect">
              <a:avLst/>
            </a:prstGeom>
            <a:noFill/>
            <a:ln w="19050">
              <a:solidFill>
                <a:srgbClr val="00FF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3867150" y="4695826"/>
              <a:ext cx="1485900" cy="380999"/>
            </a:xfrm>
            <a:prstGeom prst="rect">
              <a:avLst/>
            </a:prstGeom>
            <a:noFill/>
            <a:ln w="19050">
              <a:solidFill>
                <a:srgbClr val="00FF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3862388" y="6067425"/>
              <a:ext cx="1485900" cy="371475"/>
            </a:xfrm>
            <a:prstGeom prst="rect">
              <a:avLst/>
            </a:prstGeom>
            <a:noFill/>
            <a:ln w="19050">
              <a:solidFill>
                <a:srgbClr val="00FF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3681413" y="6072188"/>
              <a:ext cx="185738" cy="185737"/>
            </a:xfrm>
            <a:prstGeom prst="rect">
              <a:avLst/>
            </a:prstGeom>
            <a:noFill/>
            <a:ln w="19050">
              <a:solidFill>
                <a:srgbClr val="00FF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5348288" y="6072189"/>
              <a:ext cx="133350" cy="119062"/>
            </a:xfrm>
            <a:prstGeom prst="rect">
              <a:avLst/>
            </a:prstGeom>
            <a:noFill/>
            <a:ln w="19050">
              <a:solidFill>
                <a:srgbClr val="00FF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5353050" y="4953001"/>
              <a:ext cx="133350" cy="119062"/>
            </a:xfrm>
            <a:prstGeom prst="rect">
              <a:avLst/>
            </a:prstGeom>
            <a:noFill/>
            <a:ln w="19050">
              <a:solidFill>
                <a:srgbClr val="00FF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4552950" y="5072063"/>
              <a:ext cx="1057276" cy="995362"/>
            </a:xfrm>
            <a:prstGeom prst="rect">
              <a:avLst/>
            </a:prstGeom>
            <a:noFill/>
            <a:ln w="19050">
              <a:solidFill>
                <a:srgbClr val="00FF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7" name="Picture 56" descr="wave.png"/>
          <p:cNvPicPr>
            <a:picLocks noChangeAspect="1"/>
          </p:cNvPicPr>
          <p:nvPr/>
        </p:nvPicPr>
        <p:blipFill>
          <a:blip r:embed="rId8" cstate="print"/>
          <a:srcRect t="2647"/>
          <a:stretch>
            <a:fillRect/>
          </a:stretch>
        </p:blipFill>
        <p:spPr>
          <a:xfrm>
            <a:off x="0" y="5166158"/>
            <a:ext cx="9144000" cy="1679142"/>
          </a:xfrm>
          <a:prstGeom prst="rect">
            <a:avLst/>
          </a:prstGeom>
        </p:spPr>
      </p:pic>
      <p:sp>
        <p:nvSpPr>
          <p:cNvPr id="60" name="Title 1"/>
          <p:cNvSpPr txBox="1">
            <a:spLocks/>
          </p:cNvSpPr>
          <p:nvPr/>
        </p:nvSpPr>
        <p:spPr bwMode="auto">
          <a:xfrm>
            <a:off x="377856" y="5866841"/>
            <a:ext cx="6097975" cy="817888"/>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800" b="1" noProof="0" dirty="0" smtClean="0">
                <a:solidFill>
                  <a:schemeClr val="accent1">
                    <a:lumMod val="20000"/>
                    <a:lumOff val="80000"/>
                  </a:schemeClr>
                </a:solidFill>
                <a:latin typeface="+mj-lt"/>
                <a:ea typeface="+mj-ea"/>
                <a:cs typeface="+mj-cs"/>
              </a:rPr>
              <a:t>Level Threading</a:t>
            </a:r>
            <a:endParaRPr kumimoji="0" lang="en-US" sz="2800" b="1" i="0" u="none" strike="noStrike" kern="1200" cap="none" spc="0" normalizeH="0" baseline="0" noProof="0" dirty="0">
              <a:ln>
                <a:noFill/>
              </a:ln>
              <a:solidFill>
                <a:schemeClr val="accent1">
                  <a:lumMod val="20000"/>
                  <a:lumOff val="80000"/>
                </a:schemeClr>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childTnLst>
                                </p:cTn>
                              </p:par>
                              <p:par>
                                <p:cTn id="8" presetID="6" presetClass="emph" presetSubtype="0" autoRev="1" fill="hold" grpId="0" nodeType="withEffect">
                                  <p:stCondLst>
                                    <p:cond delay="0"/>
                                  </p:stCondLst>
                                  <p:childTnLst>
                                    <p:animScale>
                                      <p:cBhvr>
                                        <p:cTn id="9" dur="500" fill="hold"/>
                                        <p:tgtEl>
                                          <p:spTgt spid="25"/>
                                        </p:tgtEl>
                                      </p:cBhvr>
                                      <p:by x="150000" y="150000"/>
                                    </p:animScale>
                                  </p:childTnLst>
                                </p:cTn>
                              </p:par>
                            </p:childTnLst>
                          </p:cTn>
                        </p:par>
                        <p:par>
                          <p:cTn id="10" fill="hold">
                            <p:stCondLst>
                              <p:cond delay="1000"/>
                            </p:stCondLst>
                            <p:childTnLst>
                              <p:par>
                                <p:cTn id="11" presetID="10" presetClass="exit" presetSubtype="0" fill="hold" nodeType="afterEffect">
                                  <p:stCondLst>
                                    <p:cond delay="0"/>
                                  </p:stCondLst>
                                  <p:childTnLst>
                                    <p:animEffect transition="out" filter="fade">
                                      <p:cBhvr>
                                        <p:cTn id="12" dur="1000"/>
                                        <p:tgtEl>
                                          <p:spTgt spid="32"/>
                                        </p:tgtEl>
                                      </p:cBhvr>
                                    </p:animEffect>
                                    <p:set>
                                      <p:cBhvr>
                                        <p:cTn id="13" dur="1" fill="hold">
                                          <p:stCondLst>
                                            <p:cond delay="999"/>
                                          </p:stCondLst>
                                        </p:cTn>
                                        <p:tgtEl>
                                          <p:spTgt spid="32"/>
                                        </p:tgtEl>
                                        <p:attrNameLst>
                                          <p:attrName>style.visibility</p:attrName>
                                        </p:attrNameLst>
                                      </p:cBhvr>
                                      <p:to>
                                        <p:strVal val="hidden"/>
                                      </p:to>
                                    </p:set>
                                  </p:childTnLst>
                                </p:cTn>
                              </p:par>
                              <p:par>
                                <p:cTn id="14" presetID="1"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63" presetClass="path" presetSubtype="0" accel="50000" decel="50000" fill="hold" nodeType="clickEffect">
                                  <p:stCondLst>
                                    <p:cond delay="0"/>
                                  </p:stCondLst>
                                  <p:childTnLst>
                                    <p:animMotion origin="layout" path="M 4.44444E-6 0 L 0.70312 0 " pathEditMode="relative" rAng="0" ptsTypes="AA">
                                      <p:cBhvr>
                                        <p:cTn id="19" dur="1000" fill="hold"/>
                                        <p:tgtEl>
                                          <p:spTgt spid="20"/>
                                        </p:tgtEl>
                                        <p:attrNameLst>
                                          <p:attrName>ppt_x</p:attrName>
                                          <p:attrName>ppt_y</p:attrName>
                                        </p:attrNameLst>
                                      </p:cBhvr>
                                      <p:rCtr x="352" y="0"/>
                                    </p:animMotion>
                                  </p:childTnLst>
                                </p:cTn>
                              </p:par>
                              <p:par>
                                <p:cTn id="20" presetID="6" presetClass="emph" presetSubtype="0" autoRev="1" fill="hold" grpId="0" nodeType="withEffect">
                                  <p:stCondLst>
                                    <p:cond delay="0"/>
                                  </p:stCondLst>
                                  <p:childTnLst>
                                    <p:animScale>
                                      <p:cBhvr>
                                        <p:cTn id="21" dur="500" fill="hold"/>
                                        <p:tgtEl>
                                          <p:spTgt spid="26"/>
                                        </p:tgtEl>
                                      </p:cBhvr>
                                      <p:by x="150000" y="150000"/>
                                    </p:animScale>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path" presetSubtype="0" accel="50000" decel="50000" fill="hold" nodeType="clickEffect">
                                  <p:stCondLst>
                                    <p:cond delay="0"/>
                                  </p:stCondLst>
                                  <p:childTnLst>
                                    <p:animMotion origin="layout" path="M 2.77778E-6 -2.22222E-6 L 2.77778E-6 0.38472 " pathEditMode="relative" rAng="0" ptsTypes="AA">
                                      <p:cBhvr>
                                        <p:cTn id="29" dur="1000" fill="hold"/>
                                        <p:tgtEl>
                                          <p:spTgt spid="21"/>
                                        </p:tgtEl>
                                        <p:attrNameLst>
                                          <p:attrName>ppt_x</p:attrName>
                                          <p:attrName>ppt_y</p:attrName>
                                        </p:attrNameLst>
                                      </p:cBhvr>
                                      <p:rCtr x="0" y="192"/>
                                    </p:animMotion>
                                  </p:childTnLst>
                                </p:cTn>
                              </p:par>
                              <p:par>
                                <p:cTn id="30" presetID="6" presetClass="emph" presetSubtype="0" autoRev="1" fill="hold" grpId="0" nodeType="withEffect">
                                  <p:stCondLst>
                                    <p:cond delay="0"/>
                                  </p:stCondLst>
                                  <p:childTnLst>
                                    <p:animScale>
                                      <p:cBhvr>
                                        <p:cTn id="31" dur="500" fill="hold"/>
                                        <p:tgtEl>
                                          <p:spTgt spid="28"/>
                                        </p:tgtEl>
                                      </p:cBhvr>
                                      <p:by x="150000" y="150000"/>
                                    </p:animScale>
                                  </p:childTnLst>
                                </p:cTn>
                              </p:par>
                            </p:childTnLst>
                          </p:cTn>
                        </p:par>
                        <p:par>
                          <p:cTn id="32" fill="hold">
                            <p:stCondLst>
                              <p:cond delay="1000"/>
                            </p:stCondLst>
                            <p:childTnLst>
                              <p:par>
                                <p:cTn id="33" presetID="6" presetClass="emph" presetSubtype="0" autoRev="1" fill="hold" grpId="0" nodeType="afterEffect">
                                  <p:stCondLst>
                                    <p:cond delay="0"/>
                                  </p:stCondLst>
                                  <p:childTnLst>
                                    <p:animScale>
                                      <p:cBhvr>
                                        <p:cTn id="34" dur="500" fill="hold"/>
                                        <p:tgtEl>
                                          <p:spTgt spid="34"/>
                                        </p:tgtEl>
                                      </p:cBhvr>
                                      <p:by x="150000" y="150000"/>
                                    </p:animScale>
                                  </p:childTnLst>
                                </p:cTn>
                              </p:par>
                            </p:childTnLst>
                          </p:cTn>
                        </p:par>
                        <p:par>
                          <p:cTn id="35" fill="hold">
                            <p:stCondLst>
                              <p:cond delay="2000"/>
                            </p:stCondLst>
                            <p:childTnLst>
                              <p:par>
                                <p:cTn id="36" presetID="10"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childTnLst>
                                </p:cTn>
                              </p:par>
                              <p:par>
                                <p:cTn id="39" presetID="10" presetClass="entr" presetSubtype="0" fill="hold"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1000"/>
                                        <p:tgtEl>
                                          <p:spTgt spid="23"/>
                                        </p:tgtEl>
                                      </p:cBhvr>
                                    </p:animEffect>
                                  </p:childTnLst>
                                </p:cTn>
                              </p:par>
                            </p:childTnLst>
                          </p:cTn>
                        </p:par>
                        <p:par>
                          <p:cTn id="42" fill="hold">
                            <p:stCondLst>
                              <p:cond delay="3000"/>
                            </p:stCondLst>
                            <p:childTnLst>
                              <p:par>
                                <p:cTn id="43" presetID="10" presetClass="exit" presetSubtype="0" fill="hold" nodeType="afterEffect">
                                  <p:stCondLst>
                                    <p:cond delay="0"/>
                                  </p:stCondLst>
                                  <p:childTnLst>
                                    <p:animEffect transition="out" filter="fade">
                                      <p:cBhvr>
                                        <p:cTn id="44" dur="1000"/>
                                        <p:tgtEl>
                                          <p:spTgt spid="21"/>
                                        </p:tgtEl>
                                      </p:cBhvr>
                                    </p:animEffect>
                                    <p:set>
                                      <p:cBhvr>
                                        <p:cTn id="45" dur="1" fill="hold">
                                          <p:stCondLst>
                                            <p:cond delay="999"/>
                                          </p:stCondLst>
                                        </p:cTn>
                                        <p:tgtEl>
                                          <p:spTgt spid="21"/>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63" presetClass="path" presetSubtype="0" accel="50000" decel="50000" fill="hold" nodeType="clickEffect">
                                  <p:stCondLst>
                                    <p:cond delay="0"/>
                                  </p:stCondLst>
                                  <p:childTnLst>
                                    <p:animMotion origin="layout" path="M -3.88889E-6 -4.44444E-6 L 0.35313 -4.44444E-6 " pathEditMode="relative" rAng="0" ptsTypes="AA">
                                      <p:cBhvr>
                                        <p:cTn id="49" dur="1000" fill="hold"/>
                                        <p:tgtEl>
                                          <p:spTgt spid="23"/>
                                        </p:tgtEl>
                                        <p:attrNameLst>
                                          <p:attrName>ppt_x</p:attrName>
                                          <p:attrName>ppt_y</p:attrName>
                                        </p:attrNameLst>
                                      </p:cBhvr>
                                      <p:rCtr x="177" y="0"/>
                                    </p:animMotion>
                                  </p:childTnLst>
                                </p:cTn>
                              </p:par>
                              <p:par>
                                <p:cTn id="50" presetID="6" presetClass="emph" presetSubtype="0" autoRev="1" fill="hold" grpId="0" nodeType="withEffect">
                                  <p:stCondLst>
                                    <p:cond delay="0"/>
                                  </p:stCondLst>
                                  <p:childTnLst>
                                    <p:animScale>
                                      <p:cBhvr>
                                        <p:cTn id="51" dur="500" fill="hold"/>
                                        <p:tgtEl>
                                          <p:spTgt spid="37"/>
                                        </p:tgtEl>
                                      </p:cBhvr>
                                      <p:by x="150000" y="150000"/>
                                    </p:animScale>
                                  </p:childTnLst>
                                </p:cTn>
                              </p:par>
                            </p:childTnLst>
                          </p:cTn>
                        </p:par>
                        <p:par>
                          <p:cTn id="52" fill="hold">
                            <p:stCondLst>
                              <p:cond delay="1000"/>
                            </p:stCondLst>
                            <p:childTnLst>
                              <p:par>
                                <p:cTn id="53" presetID="10" presetClass="entr" presetSubtype="0" fill="hold"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1000"/>
                                        <p:tgtEl>
                                          <p:spTgt spid="22"/>
                                        </p:tgtEl>
                                      </p:cBhvr>
                                    </p:animEffect>
                                  </p:childTnLst>
                                </p:cTn>
                              </p:par>
                            </p:childTnLst>
                          </p:cTn>
                        </p:par>
                        <p:par>
                          <p:cTn id="56" fill="hold">
                            <p:stCondLst>
                              <p:cond delay="2000"/>
                            </p:stCondLst>
                            <p:childTnLst>
                              <p:par>
                                <p:cTn id="57" presetID="1" presetClass="exit" presetSubtype="0" fill="hold" nodeType="afterEffect">
                                  <p:stCondLst>
                                    <p:cond delay="0"/>
                                  </p:stCondLst>
                                  <p:childTnLst>
                                    <p:set>
                                      <p:cBhvr>
                                        <p:cTn id="58" dur="1" fill="hold">
                                          <p:stCondLst>
                                            <p:cond delay="0"/>
                                          </p:stCondLst>
                                        </p:cTn>
                                        <p:tgtEl>
                                          <p:spTgt spid="23"/>
                                        </p:tgtEl>
                                        <p:attrNameLst>
                                          <p:attrName>style.visibility</p:attrName>
                                        </p:attrNameLst>
                                      </p:cBhvr>
                                      <p:to>
                                        <p:strVal val="hidden"/>
                                      </p:to>
                                    </p:set>
                                  </p:childTnLst>
                                </p:cTn>
                              </p:par>
                              <p:par>
                                <p:cTn id="59" presetID="10" presetClass="entr" presetSubtype="0" fill="hold" nodeType="with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69"/>
                                        </p:tgtEl>
                                        <p:attrNameLst>
                                          <p:attrName>style.visibility</p:attrName>
                                        </p:attrNameLst>
                                      </p:cBhvr>
                                      <p:to>
                                        <p:strVal val="visible"/>
                                      </p:to>
                                    </p:set>
                                  </p:childTnLst>
                                </p:cTn>
                              </p:par>
                              <p:par>
                                <p:cTn id="66" presetID="6" presetClass="emph" presetSubtype="0" autoRev="1" fill="hold" grpId="0" nodeType="withEffect">
                                  <p:stCondLst>
                                    <p:cond delay="0"/>
                                  </p:stCondLst>
                                  <p:childTnLst>
                                    <p:animScale>
                                      <p:cBhvr>
                                        <p:cTn id="67" dur="500" fill="hold"/>
                                        <p:tgtEl>
                                          <p:spTgt spid="38"/>
                                        </p:tgtEl>
                                      </p:cBhvr>
                                      <p:by x="150000" y="150000"/>
                                    </p:animScale>
                                  </p:childTnLst>
                                </p:cTn>
                              </p:par>
                              <p:par>
                                <p:cTn id="68" presetID="10" presetClass="exit" presetSubtype="0" fill="hold" nodeType="withEffect">
                                  <p:stCondLst>
                                    <p:cond delay="0"/>
                                  </p:stCondLst>
                                  <p:childTnLst>
                                    <p:animEffect transition="out" filter="fade">
                                      <p:cBhvr>
                                        <p:cTn id="69" dur="2000"/>
                                        <p:tgtEl>
                                          <p:spTgt spid="69"/>
                                        </p:tgtEl>
                                      </p:cBhvr>
                                    </p:animEffect>
                                    <p:set>
                                      <p:cBhvr>
                                        <p:cTn id="70" dur="1" fill="hold">
                                          <p:stCondLst>
                                            <p:cond delay="1999"/>
                                          </p:stCondLst>
                                        </p:cTn>
                                        <p:tgtEl>
                                          <p:spTgt spid="69"/>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63" presetClass="path" presetSubtype="0" accel="50000" decel="50000" fill="hold" nodeType="clickEffect">
                                  <p:stCondLst>
                                    <p:cond delay="0"/>
                                  </p:stCondLst>
                                  <p:childTnLst>
                                    <p:animMotion origin="layout" path="M -3.88889E-6 -4.44444E-6 L 0.35313 -4.44444E-6 " pathEditMode="relative" rAng="0" ptsTypes="AA">
                                      <p:cBhvr>
                                        <p:cTn id="74" dur="1000" fill="hold"/>
                                        <p:tgtEl>
                                          <p:spTgt spid="22"/>
                                        </p:tgtEl>
                                        <p:attrNameLst>
                                          <p:attrName>ppt_x</p:attrName>
                                          <p:attrName>ppt_y</p:attrName>
                                        </p:attrNameLst>
                                      </p:cBhvr>
                                      <p:rCtr x="177" y="0"/>
                                    </p:animMotion>
                                  </p:childTnLst>
                                </p:cTn>
                              </p:par>
                              <p:par>
                                <p:cTn id="75" presetID="6" presetClass="emph" presetSubtype="0" autoRev="1" fill="hold" grpId="0" nodeType="withEffect">
                                  <p:stCondLst>
                                    <p:cond delay="0"/>
                                  </p:stCondLst>
                                  <p:childTnLst>
                                    <p:animScale>
                                      <p:cBhvr>
                                        <p:cTn id="76" dur="500" fill="hold"/>
                                        <p:tgtEl>
                                          <p:spTgt spid="41"/>
                                        </p:tgtEl>
                                      </p:cBhvr>
                                      <p:by x="150000" y="150000"/>
                                    </p:animScale>
                                  </p:childTnLst>
                                </p:cTn>
                              </p:par>
                            </p:childTnLst>
                          </p:cTn>
                        </p:par>
                        <p:par>
                          <p:cTn id="77" fill="hold">
                            <p:stCondLst>
                              <p:cond delay="1000"/>
                            </p:stCondLst>
                            <p:childTnLst>
                              <p:par>
                                <p:cTn id="78" presetID="10" presetClass="entr" presetSubtype="0"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childTnLst>
                                </p:cTn>
                              </p:par>
                            </p:childTnLst>
                          </p:cTn>
                        </p:par>
                        <p:par>
                          <p:cTn id="81" fill="hold">
                            <p:stCondLst>
                              <p:cond delay="2000"/>
                            </p:stCondLst>
                            <p:childTnLst>
                              <p:par>
                                <p:cTn id="82" presetID="10" presetClass="entr" presetSubtype="0" fill="hold" nodeType="after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fade">
                                      <p:cBhvr>
                                        <p:cTn id="84" dur="1000"/>
                                        <p:tgtEl>
                                          <p:spTgt spid="24"/>
                                        </p:tgtEl>
                                      </p:cBhvr>
                                    </p:animEffec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70"/>
                                        </p:tgtEl>
                                        <p:attrNameLst>
                                          <p:attrName>style.visibility</p:attrName>
                                        </p:attrNameLst>
                                      </p:cBhvr>
                                      <p:to>
                                        <p:strVal val="visible"/>
                                      </p:to>
                                    </p:set>
                                  </p:childTnLst>
                                </p:cTn>
                              </p:par>
                              <p:par>
                                <p:cTn id="89" presetID="6" presetClass="emph" presetSubtype="0" autoRev="1" fill="hold" grpId="0" nodeType="withEffect">
                                  <p:stCondLst>
                                    <p:cond delay="0"/>
                                  </p:stCondLst>
                                  <p:childTnLst>
                                    <p:animScale>
                                      <p:cBhvr>
                                        <p:cTn id="90" dur="500" fill="hold"/>
                                        <p:tgtEl>
                                          <p:spTgt spid="42"/>
                                        </p:tgtEl>
                                      </p:cBhvr>
                                      <p:by x="150000" y="150000"/>
                                    </p:animScale>
                                  </p:childTnLst>
                                </p:cTn>
                              </p:par>
                              <p:par>
                                <p:cTn id="91" presetID="10" presetClass="exit" presetSubtype="0" fill="hold" nodeType="withEffect">
                                  <p:stCondLst>
                                    <p:cond delay="0"/>
                                  </p:stCondLst>
                                  <p:childTnLst>
                                    <p:animEffect transition="out" filter="fade">
                                      <p:cBhvr>
                                        <p:cTn id="92" dur="2000"/>
                                        <p:tgtEl>
                                          <p:spTgt spid="70"/>
                                        </p:tgtEl>
                                      </p:cBhvr>
                                    </p:animEffect>
                                    <p:set>
                                      <p:cBhvr>
                                        <p:cTn id="93" dur="1" fill="hold">
                                          <p:stCondLst>
                                            <p:cond delay="1999"/>
                                          </p:stCondLst>
                                        </p:cTn>
                                        <p:tgtEl>
                                          <p:spTgt spid="70"/>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64" presetClass="path" presetSubtype="0" accel="50000" decel="50000" fill="hold" nodeType="clickEffect">
                                  <p:stCondLst>
                                    <p:cond delay="0"/>
                                  </p:stCondLst>
                                  <p:childTnLst>
                                    <p:animMotion origin="layout" path="M -2.22222E-6 3.33333E-6 L -2.22222E-6 -0.38195 " pathEditMode="relative" rAng="0" ptsTypes="AA">
                                      <p:cBhvr>
                                        <p:cTn id="97" dur="1000" fill="hold"/>
                                        <p:tgtEl>
                                          <p:spTgt spid="24"/>
                                        </p:tgtEl>
                                        <p:attrNameLst>
                                          <p:attrName>ppt_x</p:attrName>
                                          <p:attrName>ppt_y</p:attrName>
                                        </p:attrNameLst>
                                      </p:cBhvr>
                                      <p:rCtr x="0" y="-191"/>
                                    </p:animMotion>
                                  </p:childTnLst>
                                </p:cTn>
                              </p:par>
                              <p:par>
                                <p:cTn id="98" presetID="6" presetClass="emph" presetSubtype="0" autoRev="1" fill="hold" grpId="0" nodeType="withEffect">
                                  <p:stCondLst>
                                    <p:cond delay="0"/>
                                  </p:stCondLst>
                                  <p:childTnLst>
                                    <p:animScale>
                                      <p:cBhvr>
                                        <p:cTn id="99" dur="500" fill="hold"/>
                                        <p:tgtEl>
                                          <p:spTgt spid="54"/>
                                        </p:tgtEl>
                                      </p:cBhvr>
                                      <p:by x="150000" y="150000"/>
                                    </p:animScale>
                                  </p:childTnLst>
                                </p:cTn>
                              </p:par>
                            </p:childTnLst>
                          </p:cTn>
                        </p:par>
                        <p:par>
                          <p:cTn id="100" fill="hold">
                            <p:stCondLst>
                              <p:cond delay="1000"/>
                            </p:stCondLst>
                            <p:childTnLst>
                              <p:par>
                                <p:cTn id="101" presetID="10" presetClass="exit" presetSubtype="0" fill="hold" nodeType="afterEffect">
                                  <p:stCondLst>
                                    <p:cond delay="0"/>
                                  </p:stCondLst>
                                  <p:childTnLst>
                                    <p:animEffect transition="out" filter="fade">
                                      <p:cBhvr>
                                        <p:cTn id="102" dur="1000"/>
                                        <p:tgtEl>
                                          <p:spTgt spid="24"/>
                                        </p:tgtEl>
                                      </p:cBhvr>
                                    </p:animEffect>
                                    <p:set>
                                      <p:cBhvr>
                                        <p:cTn id="103" dur="1" fill="hold">
                                          <p:stCondLst>
                                            <p:cond delay="999"/>
                                          </p:stCondLst>
                                        </p:cTn>
                                        <p:tgtEl>
                                          <p:spTgt spid="24"/>
                                        </p:tgtEl>
                                        <p:attrNameLst>
                                          <p:attrName>style.visibility</p:attrName>
                                        </p:attrNameLst>
                                      </p:cBhvr>
                                      <p:to>
                                        <p:strVal val="hidden"/>
                                      </p:to>
                                    </p:set>
                                  </p:childTnLst>
                                </p:cTn>
                              </p:par>
                            </p:childTnLst>
                          </p:cTn>
                        </p:par>
                      </p:childTnLst>
                    </p:cTn>
                  </p:par>
                  <p:par>
                    <p:cTn id="104" fill="hold">
                      <p:stCondLst>
                        <p:cond delay="indefinite"/>
                      </p:stCondLst>
                      <p:childTnLst>
                        <p:par>
                          <p:cTn id="105" fill="hold">
                            <p:stCondLst>
                              <p:cond delay="0"/>
                            </p:stCondLst>
                            <p:childTnLst>
                              <p:par>
                                <p:cTn id="106" presetID="1" presetClass="entr" presetSubtype="0" fill="hold" grpId="0" nodeType="clickEffect">
                                  <p:stCondLst>
                                    <p:cond delay="0"/>
                                  </p:stCondLst>
                                  <p:childTnLst>
                                    <p:set>
                                      <p:cBhvr>
                                        <p:cTn id="107" dur="1" fill="hold">
                                          <p:stCondLst>
                                            <p:cond delay="0"/>
                                          </p:stCondLst>
                                        </p:cTn>
                                        <p:tgtEl>
                                          <p:spTgt spid="36"/>
                                        </p:tgtEl>
                                        <p:attrNameLst>
                                          <p:attrName>style.visibility</p:attrName>
                                        </p:attrNameLst>
                                      </p:cBhvr>
                                      <p:to>
                                        <p:strVal val="visible"/>
                                      </p:to>
                                    </p:set>
                                  </p:childTnLst>
                                </p:cTn>
                              </p:par>
                              <p:par>
                                <p:cTn id="108" presetID="6" presetClass="emph" presetSubtype="0" autoRev="1" fill="hold" grpId="0" nodeType="withEffect">
                                  <p:stCondLst>
                                    <p:cond delay="0"/>
                                  </p:stCondLst>
                                  <p:childTnLst>
                                    <p:animScale>
                                      <p:cBhvr>
                                        <p:cTn id="109" dur="500" fill="hold"/>
                                        <p:tgtEl>
                                          <p:spTgt spid="27"/>
                                        </p:tgtEl>
                                      </p:cBhvr>
                                      <p:by x="150000" y="150000"/>
                                    </p:animScale>
                                  </p:childTnLst>
                                </p:cTn>
                              </p:par>
                            </p:childTnLst>
                          </p:cTn>
                        </p:par>
                        <p:par>
                          <p:cTn id="110" fill="hold">
                            <p:stCondLst>
                              <p:cond delay="1000"/>
                            </p:stCondLst>
                            <p:childTnLst>
                              <p:par>
                                <p:cTn id="111" presetID="10" presetClass="exit" presetSubtype="0" fill="hold" grpId="1" nodeType="afterEffect">
                                  <p:stCondLst>
                                    <p:cond delay="0"/>
                                  </p:stCondLst>
                                  <p:childTnLst>
                                    <p:animEffect transition="out" filter="fade">
                                      <p:cBhvr>
                                        <p:cTn id="112" dur="2000"/>
                                        <p:tgtEl>
                                          <p:spTgt spid="36"/>
                                        </p:tgtEl>
                                      </p:cBhvr>
                                    </p:animEffect>
                                    <p:set>
                                      <p:cBhvr>
                                        <p:cTn id="113" dur="1" fill="hold">
                                          <p:stCondLst>
                                            <p:cond delay="1999"/>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6" grpId="1" animBg="1"/>
      <p:bldP spid="25" grpId="0" animBg="1"/>
      <p:bldP spid="26" grpId="0" animBg="1"/>
      <p:bldP spid="27" grpId="0" animBg="1"/>
      <p:bldP spid="28" grpId="0" animBg="1"/>
      <p:bldP spid="34" grpId="0" animBg="1"/>
      <p:bldP spid="37" grpId="0" animBg="1"/>
      <p:bldP spid="38" grpId="0" animBg="1"/>
      <p:bldP spid="41" grpId="0" animBg="1"/>
      <p:bldP spid="42" grpId="0" animBg="1"/>
      <p:bldP spid="54"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2705100" y="257175"/>
            <a:ext cx="3625596" cy="1355979"/>
            <a:chOff x="2705100" y="1943100"/>
            <a:chExt cx="3625596" cy="1355979"/>
          </a:xfrm>
        </p:grpSpPr>
        <p:sp>
          <p:nvSpPr>
            <p:cNvPr id="9" name="Oval 8"/>
            <p:cNvSpPr/>
            <p:nvPr/>
          </p:nvSpPr>
          <p:spPr>
            <a:xfrm>
              <a:off x="2705100" y="1943100"/>
              <a:ext cx="371475" cy="37147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a:t>
              </a:r>
              <a:endParaRPr lang="en-US" dirty="0">
                <a:solidFill>
                  <a:schemeClr val="tx1"/>
                </a:solidFill>
              </a:endParaRPr>
            </a:p>
          </p:txBody>
        </p:sp>
        <p:sp>
          <p:nvSpPr>
            <p:cNvPr id="10" name="Rectangle 9"/>
            <p:cNvSpPr/>
            <p:nvPr/>
          </p:nvSpPr>
          <p:spPr>
            <a:xfrm>
              <a:off x="4096512" y="1943100"/>
              <a:ext cx="749808" cy="3714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
          <p:nvSpPr>
            <p:cNvPr id="11" name="Diamond 10"/>
            <p:cNvSpPr/>
            <p:nvPr/>
          </p:nvSpPr>
          <p:spPr>
            <a:xfrm>
              <a:off x="5955792" y="1943100"/>
              <a:ext cx="374904" cy="374904"/>
            </a:xfrm>
            <a:prstGeom prst="diamond">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a:t>
              </a:r>
              <a:endParaRPr lang="en-US" dirty="0">
                <a:solidFill>
                  <a:schemeClr val="tx1"/>
                </a:solidFill>
              </a:endParaRPr>
            </a:p>
          </p:txBody>
        </p:sp>
        <p:cxnSp>
          <p:nvCxnSpPr>
            <p:cNvPr id="12" name="Straight Arrow Connector 11"/>
            <p:cNvCxnSpPr>
              <a:stCxn id="9" idx="6"/>
              <a:endCxn id="10" idx="1"/>
            </p:cNvCxnSpPr>
            <p:nvPr/>
          </p:nvCxnSpPr>
          <p:spPr>
            <a:xfrm>
              <a:off x="3076575" y="2128838"/>
              <a:ext cx="1019937"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10" idx="3"/>
              <a:endCxn id="11" idx="1"/>
            </p:cNvCxnSpPr>
            <p:nvPr/>
          </p:nvCxnSpPr>
          <p:spPr>
            <a:xfrm>
              <a:off x="4846320" y="2128838"/>
              <a:ext cx="1109472" cy="17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Flowchart: Merge 13"/>
            <p:cNvSpPr/>
            <p:nvPr/>
          </p:nvSpPr>
          <p:spPr>
            <a:xfrm>
              <a:off x="3162300" y="2371725"/>
              <a:ext cx="374904" cy="374904"/>
            </a:xfrm>
            <a:prstGeom prst="flowChartMerg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2880" rIns="0" bIns="0" rtlCol="0" anchor="ctr"/>
            <a:lstStyle/>
            <a:p>
              <a:pPr algn="ctr"/>
              <a:r>
                <a:rPr lang="en-US" dirty="0" smtClean="0">
                  <a:solidFill>
                    <a:schemeClr val="tx1"/>
                  </a:solidFill>
                </a:rPr>
                <a:t>P</a:t>
              </a:r>
              <a:endParaRPr lang="en-US" dirty="0">
                <a:solidFill>
                  <a:schemeClr val="tx1"/>
                </a:solidFill>
              </a:endParaRPr>
            </a:p>
          </p:txBody>
        </p:sp>
        <p:sp>
          <p:nvSpPr>
            <p:cNvPr id="15" name="Oval 14"/>
            <p:cNvSpPr/>
            <p:nvPr/>
          </p:nvSpPr>
          <p:spPr>
            <a:xfrm>
              <a:off x="3162300" y="2924175"/>
              <a:ext cx="374904" cy="37147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a:t>
              </a:r>
              <a:endParaRPr lang="en-US" dirty="0">
                <a:solidFill>
                  <a:schemeClr val="tx1"/>
                </a:solidFill>
              </a:endParaRPr>
            </a:p>
          </p:txBody>
        </p:sp>
        <p:sp>
          <p:nvSpPr>
            <p:cNvPr id="16" name="Rectangle 15"/>
            <p:cNvSpPr/>
            <p:nvPr/>
          </p:nvSpPr>
          <p:spPr>
            <a:xfrm>
              <a:off x="3757994" y="2924175"/>
              <a:ext cx="374904" cy="3714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
          <p:nvSpPr>
            <p:cNvPr id="17" name="Diamond 16"/>
            <p:cNvSpPr/>
            <p:nvPr/>
          </p:nvSpPr>
          <p:spPr>
            <a:xfrm>
              <a:off x="4355974" y="2924175"/>
              <a:ext cx="374904" cy="374904"/>
            </a:xfrm>
            <a:prstGeom prst="diamond">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a:t>
              </a:r>
              <a:endParaRPr lang="en-US" dirty="0">
                <a:solidFill>
                  <a:schemeClr val="tx1"/>
                </a:solidFill>
              </a:endParaRPr>
            </a:p>
          </p:txBody>
        </p:sp>
        <p:cxnSp>
          <p:nvCxnSpPr>
            <p:cNvPr id="18" name="Straight Arrow Connector 17"/>
            <p:cNvCxnSpPr>
              <a:stCxn id="15" idx="6"/>
              <a:endCxn id="16" idx="1"/>
            </p:cNvCxnSpPr>
            <p:nvPr/>
          </p:nvCxnSpPr>
          <p:spPr>
            <a:xfrm>
              <a:off x="3537204" y="3109913"/>
              <a:ext cx="2207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6" idx="3"/>
              <a:endCxn id="17" idx="1"/>
            </p:cNvCxnSpPr>
            <p:nvPr/>
          </p:nvCxnSpPr>
          <p:spPr>
            <a:xfrm>
              <a:off x="4132898" y="3109913"/>
              <a:ext cx="223075" cy="17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4986718" y="2924175"/>
              <a:ext cx="374904" cy="3714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A</a:t>
              </a:r>
              <a:endParaRPr lang="en-US" dirty="0">
                <a:solidFill>
                  <a:schemeClr val="tx1"/>
                </a:solidFill>
              </a:endParaRPr>
            </a:p>
          </p:txBody>
        </p:sp>
        <p:sp>
          <p:nvSpPr>
            <p:cNvPr id="21" name="Diamond 20"/>
            <p:cNvSpPr/>
            <p:nvPr/>
          </p:nvSpPr>
          <p:spPr>
            <a:xfrm>
              <a:off x="5584698" y="2924175"/>
              <a:ext cx="374904" cy="374904"/>
            </a:xfrm>
            <a:prstGeom prst="diamond">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a:t>
              </a:r>
              <a:endParaRPr lang="en-US" dirty="0">
                <a:solidFill>
                  <a:schemeClr val="tx1"/>
                </a:solidFill>
              </a:endParaRPr>
            </a:p>
          </p:txBody>
        </p:sp>
        <p:cxnSp>
          <p:nvCxnSpPr>
            <p:cNvPr id="22" name="Straight Arrow Connector 21"/>
            <p:cNvCxnSpPr>
              <a:stCxn id="17" idx="3"/>
              <a:endCxn id="20" idx="1"/>
            </p:cNvCxnSpPr>
            <p:nvPr/>
          </p:nvCxnSpPr>
          <p:spPr>
            <a:xfrm flipV="1">
              <a:off x="4730877" y="3109913"/>
              <a:ext cx="255843" cy="17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20" idx="3"/>
              <a:endCxn id="21" idx="1"/>
            </p:cNvCxnSpPr>
            <p:nvPr/>
          </p:nvCxnSpPr>
          <p:spPr>
            <a:xfrm>
              <a:off x="5361622" y="3109913"/>
              <a:ext cx="223076" cy="17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hape 23"/>
            <p:cNvCxnSpPr>
              <a:stCxn id="9" idx="6"/>
              <a:endCxn id="14" idx="0"/>
            </p:cNvCxnSpPr>
            <p:nvPr/>
          </p:nvCxnSpPr>
          <p:spPr>
            <a:xfrm>
              <a:off x="3076575" y="2128838"/>
              <a:ext cx="273177" cy="242887"/>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4" idx="2"/>
              <a:endCxn id="15" idx="0"/>
            </p:cNvCxnSpPr>
            <p:nvPr/>
          </p:nvCxnSpPr>
          <p:spPr>
            <a:xfrm rot="5400000">
              <a:off x="3260979" y="2835402"/>
              <a:ext cx="17754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Flowchart: Extract 25"/>
            <p:cNvSpPr/>
            <p:nvPr/>
          </p:nvSpPr>
          <p:spPr>
            <a:xfrm>
              <a:off x="5584698" y="2371725"/>
              <a:ext cx="374904" cy="374904"/>
            </a:xfrm>
            <a:prstGeom prst="flowChartExtra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2880" rtlCol="0" anchor="ctr"/>
            <a:lstStyle/>
            <a:p>
              <a:pPr algn="ctr"/>
              <a:r>
                <a:rPr lang="en-US" dirty="0" smtClean="0">
                  <a:solidFill>
                    <a:schemeClr val="tx1"/>
                  </a:solidFill>
                </a:rPr>
                <a:t>R</a:t>
              </a:r>
              <a:endParaRPr lang="en-US" dirty="0">
                <a:solidFill>
                  <a:schemeClr val="tx1"/>
                </a:solidFill>
              </a:endParaRPr>
            </a:p>
          </p:txBody>
        </p:sp>
        <p:cxnSp>
          <p:nvCxnSpPr>
            <p:cNvPr id="27" name="Straight Arrow Connector 26"/>
            <p:cNvCxnSpPr>
              <a:stCxn id="21" idx="0"/>
              <a:endCxn id="26" idx="2"/>
            </p:cNvCxnSpPr>
            <p:nvPr/>
          </p:nvCxnSpPr>
          <p:spPr>
            <a:xfrm rot="5400000" flipH="1" flipV="1">
              <a:off x="5683377" y="2835402"/>
              <a:ext cx="17754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hape 27"/>
            <p:cNvCxnSpPr>
              <a:stCxn id="26" idx="0"/>
              <a:endCxn id="11" idx="1"/>
            </p:cNvCxnSpPr>
            <p:nvPr/>
          </p:nvCxnSpPr>
          <p:spPr>
            <a:xfrm rot="5400000" flipH="1" flipV="1">
              <a:off x="5743385" y="2159318"/>
              <a:ext cx="241173" cy="183642"/>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a:off x="3076575" y="266700"/>
            <a:ext cx="3254121" cy="1355979"/>
            <a:chOff x="2924175" y="4848225"/>
            <a:chExt cx="3254121" cy="1355979"/>
          </a:xfrm>
        </p:grpSpPr>
        <p:sp>
          <p:nvSpPr>
            <p:cNvPr id="31" name="Rectangle 30"/>
            <p:cNvSpPr/>
            <p:nvPr/>
          </p:nvSpPr>
          <p:spPr>
            <a:xfrm>
              <a:off x="3944112" y="4848225"/>
              <a:ext cx="749808" cy="3714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
          <p:nvSpPr>
            <p:cNvPr id="32" name="Diamond 31"/>
            <p:cNvSpPr/>
            <p:nvPr/>
          </p:nvSpPr>
          <p:spPr>
            <a:xfrm>
              <a:off x="5803392" y="4848225"/>
              <a:ext cx="374904" cy="374904"/>
            </a:xfrm>
            <a:prstGeom prst="diamond">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a:t>
              </a:r>
              <a:endParaRPr lang="en-US" dirty="0">
                <a:solidFill>
                  <a:schemeClr val="tx1"/>
                </a:solidFill>
              </a:endParaRPr>
            </a:p>
          </p:txBody>
        </p:sp>
        <p:cxnSp>
          <p:nvCxnSpPr>
            <p:cNvPr id="33" name="Straight Arrow Connector 32"/>
            <p:cNvCxnSpPr>
              <a:endCxn id="31" idx="1"/>
            </p:cNvCxnSpPr>
            <p:nvPr/>
          </p:nvCxnSpPr>
          <p:spPr>
            <a:xfrm>
              <a:off x="2924175" y="5033963"/>
              <a:ext cx="1019937"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31" idx="3"/>
              <a:endCxn id="32" idx="1"/>
            </p:cNvCxnSpPr>
            <p:nvPr/>
          </p:nvCxnSpPr>
          <p:spPr>
            <a:xfrm>
              <a:off x="4693920" y="5033963"/>
              <a:ext cx="1109472" cy="17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Flowchart: Merge 34"/>
            <p:cNvSpPr/>
            <p:nvPr/>
          </p:nvSpPr>
          <p:spPr>
            <a:xfrm>
              <a:off x="3009900" y="5276850"/>
              <a:ext cx="374904" cy="374904"/>
            </a:xfrm>
            <a:prstGeom prst="flowChartMerg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2880" rIns="0" bIns="0" rtlCol="0" anchor="ctr"/>
            <a:lstStyle/>
            <a:p>
              <a:pPr algn="ctr"/>
              <a:r>
                <a:rPr lang="en-US" dirty="0" smtClean="0">
                  <a:solidFill>
                    <a:schemeClr val="tx1"/>
                  </a:solidFill>
                </a:rPr>
                <a:t>P</a:t>
              </a:r>
              <a:endParaRPr lang="en-US" dirty="0">
                <a:solidFill>
                  <a:schemeClr val="tx1"/>
                </a:solidFill>
              </a:endParaRPr>
            </a:p>
          </p:txBody>
        </p:sp>
        <p:sp>
          <p:nvSpPr>
            <p:cNvPr id="36" name="Oval 35"/>
            <p:cNvSpPr/>
            <p:nvPr/>
          </p:nvSpPr>
          <p:spPr>
            <a:xfrm>
              <a:off x="3009900" y="5829300"/>
              <a:ext cx="374904" cy="37147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a:t>
              </a:r>
              <a:endParaRPr lang="en-US" dirty="0">
                <a:solidFill>
                  <a:schemeClr val="tx1"/>
                </a:solidFill>
              </a:endParaRPr>
            </a:p>
          </p:txBody>
        </p:sp>
        <p:sp>
          <p:nvSpPr>
            <p:cNvPr id="37" name="Rectangle 36"/>
            <p:cNvSpPr/>
            <p:nvPr/>
          </p:nvSpPr>
          <p:spPr>
            <a:xfrm>
              <a:off x="3605594" y="5829300"/>
              <a:ext cx="374904" cy="3714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
          <p:nvSpPr>
            <p:cNvPr id="38" name="Diamond 37"/>
            <p:cNvSpPr/>
            <p:nvPr/>
          </p:nvSpPr>
          <p:spPr>
            <a:xfrm>
              <a:off x="4203574" y="5829300"/>
              <a:ext cx="374904" cy="374904"/>
            </a:xfrm>
            <a:prstGeom prst="diamond">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a:t>
              </a:r>
              <a:endParaRPr lang="en-US" dirty="0">
                <a:solidFill>
                  <a:schemeClr val="tx1"/>
                </a:solidFill>
              </a:endParaRPr>
            </a:p>
          </p:txBody>
        </p:sp>
        <p:cxnSp>
          <p:nvCxnSpPr>
            <p:cNvPr id="39" name="Straight Arrow Connector 38"/>
            <p:cNvCxnSpPr>
              <a:stCxn id="36" idx="6"/>
              <a:endCxn id="37" idx="1"/>
            </p:cNvCxnSpPr>
            <p:nvPr/>
          </p:nvCxnSpPr>
          <p:spPr>
            <a:xfrm>
              <a:off x="3384804" y="6015038"/>
              <a:ext cx="2207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37" idx="3"/>
              <a:endCxn id="38" idx="1"/>
            </p:cNvCxnSpPr>
            <p:nvPr/>
          </p:nvCxnSpPr>
          <p:spPr>
            <a:xfrm>
              <a:off x="3980498" y="6015038"/>
              <a:ext cx="223075" cy="17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4834318" y="5829300"/>
              <a:ext cx="374904" cy="3714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A</a:t>
              </a:r>
              <a:endParaRPr lang="en-US" dirty="0">
                <a:solidFill>
                  <a:schemeClr val="tx1"/>
                </a:solidFill>
              </a:endParaRPr>
            </a:p>
          </p:txBody>
        </p:sp>
        <p:sp>
          <p:nvSpPr>
            <p:cNvPr id="42" name="Diamond 41"/>
            <p:cNvSpPr/>
            <p:nvPr/>
          </p:nvSpPr>
          <p:spPr>
            <a:xfrm>
              <a:off x="5432298" y="5829300"/>
              <a:ext cx="374904" cy="374904"/>
            </a:xfrm>
            <a:prstGeom prst="diamond">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a:t>
              </a:r>
              <a:endParaRPr lang="en-US" dirty="0">
                <a:solidFill>
                  <a:schemeClr val="tx1"/>
                </a:solidFill>
              </a:endParaRPr>
            </a:p>
          </p:txBody>
        </p:sp>
        <p:cxnSp>
          <p:nvCxnSpPr>
            <p:cNvPr id="43" name="Straight Arrow Connector 42"/>
            <p:cNvCxnSpPr>
              <a:stCxn id="38" idx="3"/>
              <a:endCxn id="41" idx="1"/>
            </p:cNvCxnSpPr>
            <p:nvPr/>
          </p:nvCxnSpPr>
          <p:spPr>
            <a:xfrm flipV="1">
              <a:off x="4578477" y="6015038"/>
              <a:ext cx="255843" cy="17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41" idx="3"/>
              <a:endCxn id="42" idx="1"/>
            </p:cNvCxnSpPr>
            <p:nvPr/>
          </p:nvCxnSpPr>
          <p:spPr>
            <a:xfrm>
              <a:off x="5209222" y="6015038"/>
              <a:ext cx="223076" cy="17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hape 44"/>
            <p:cNvCxnSpPr>
              <a:endCxn id="35" idx="0"/>
            </p:cNvCxnSpPr>
            <p:nvPr/>
          </p:nvCxnSpPr>
          <p:spPr>
            <a:xfrm>
              <a:off x="2924175" y="5033963"/>
              <a:ext cx="273177" cy="242887"/>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35" idx="2"/>
              <a:endCxn id="36" idx="0"/>
            </p:cNvCxnSpPr>
            <p:nvPr/>
          </p:nvCxnSpPr>
          <p:spPr>
            <a:xfrm rot="5400000">
              <a:off x="3108579" y="5740527"/>
              <a:ext cx="17754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7" name="Flowchart: Extract 46"/>
            <p:cNvSpPr/>
            <p:nvPr/>
          </p:nvSpPr>
          <p:spPr>
            <a:xfrm>
              <a:off x="5432298" y="5276850"/>
              <a:ext cx="374904" cy="374904"/>
            </a:xfrm>
            <a:prstGeom prst="flowChartExtra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2880" rtlCol="0" anchor="ctr"/>
            <a:lstStyle/>
            <a:p>
              <a:pPr algn="ctr"/>
              <a:r>
                <a:rPr lang="en-US" dirty="0" smtClean="0">
                  <a:solidFill>
                    <a:schemeClr val="tx1"/>
                  </a:solidFill>
                </a:rPr>
                <a:t>R</a:t>
              </a:r>
              <a:endParaRPr lang="en-US" dirty="0">
                <a:solidFill>
                  <a:schemeClr val="tx1"/>
                </a:solidFill>
              </a:endParaRPr>
            </a:p>
          </p:txBody>
        </p:sp>
        <p:cxnSp>
          <p:nvCxnSpPr>
            <p:cNvPr id="48" name="Straight Arrow Connector 47"/>
            <p:cNvCxnSpPr>
              <a:stCxn id="42" idx="0"/>
              <a:endCxn id="47" idx="2"/>
            </p:cNvCxnSpPr>
            <p:nvPr/>
          </p:nvCxnSpPr>
          <p:spPr>
            <a:xfrm rot="5400000" flipH="1" flipV="1">
              <a:off x="5530977" y="5740527"/>
              <a:ext cx="17754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Shape 48"/>
            <p:cNvCxnSpPr>
              <a:stCxn id="47" idx="0"/>
              <a:endCxn id="32" idx="1"/>
            </p:cNvCxnSpPr>
            <p:nvPr/>
          </p:nvCxnSpPr>
          <p:spPr>
            <a:xfrm rot="5400000" flipH="1" flipV="1">
              <a:off x="5590985" y="5064443"/>
              <a:ext cx="241173" cy="183642"/>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grpSp>
      <p:pic>
        <p:nvPicPr>
          <p:cNvPr id="53" name="Picture 52" descr="wave.png"/>
          <p:cNvPicPr>
            <a:picLocks noChangeAspect="1"/>
          </p:cNvPicPr>
          <p:nvPr/>
        </p:nvPicPr>
        <p:blipFill>
          <a:blip r:embed="rId2" cstate="print"/>
          <a:srcRect t="2647"/>
          <a:stretch>
            <a:fillRect/>
          </a:stretch>
        </p:blipFill>
        <p:spPr>
          <a:xfrm>
            <a:off x="0" y="5166158"/>
            <a:ext cx="9144000" cy="1679142"/>
          </a:xfrm>
          <a:prstGeom prst="rect">
            <a:avLst/>
          </a:prstGeom>
        </p:spPr>
      </p:pic>
      <p:sp>
        <p:nvSpPr>
          <p:cNvPr id="55" name="Title 1"/>
          <p:cNvSpPr txBox="1">
            <a:spLocks/>
          </p:cNvSpPr>
          <p:nvPr/>
        </p:nvSpPr>
        <p:spPr bwMode="auto">
          <a:xfrm>
            <a:off x="377856" y="5866841"/>
            <a:ext cx="6097975" cy="817888"/>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800" b="1" noProof="0" dirty="0" smtClean="0">
                <a:solidFill>
                  <a:schemeClr val="accent1">
                    <a:lumMod val="20000"/>
                    <a:lumOff val="80000"/>
                  </a:schemeClr>
                </a:solidFill>
                <a:latin typeface="+mj-lt"/>
                <a:ea typeface="+mj-ea"/>
                <a:cs typeface="+mj-cs"/>
              </a:rPr>
              <a:t>Level Threading</a:t>
            </a:r>
            <a:endParaRPr kumimoji="0" lang="en-US" sz="2800" b="1" i="0" u="none" strike="noStrike" kern="1200" cap="none" spc="0" normalizeH="0" baseline="0" noProof="0" dirty="0">
              <a:ln>
                <a:noFill/>
              </a:ln>
              <a:solidFill>
                <a:schemeClr val="accent1">
                  <a:lumMod val="20000"/>
                  <a:lumOff val="80000"/>
                </a:schemeClr>
              </a:solidFill>
              <a:effectLst/>
              <a:uLnTx/>
              <a:uFillTx/>
              <a:latin typeface="+mj-lt"/>
              <a:ea typeface="+mj-ea"/>
              <a:cs typeface="+mj-cs"/>
            </a:endParaRPr>
          </a:p>
        </p:txBody>
      </p:sp>
      <p:grpSp>
        <p:nvGrpSpPr>
          <p:cNvPr id="56" name="Group 55"/>
          <p:cNvGrpSpPr/>
          <p:nvPr/>
        </p:nvGrpSpPr>
        <p:grpSpPr>
          <a:xfrm>
            <a:off x="428624" y="428625"/>
            <a:ext cx="7856642" cy="2346579"/>
            <a:chOff x="428624" y="2114550"/>
            <a:chExt cx="7856642" cy="2346579"/>
          </a:xfrm>
        </p:grpSpPr>
        <p:grpSp>
          <p:nvGrpSpPr>
            <p:cNvPr id="57" name="Group 49"/>
            <p:cNvGrpSpPr/>
            <p:nvPr/>
          </p:nvGrpSpPr>
          <p:grpSpPr>
            <a:xfrm>
              <a:off x="885825" y="3105150"/>
              <a:ext cx="6873621" cy="1355979"/>
              <a:chOff x="885825" y="3105150"/>
              <a:chExt cx="6873621" cy="1355979"/>
            </a:xfrm>
          </p:grpSpPr>
          <p:grpSp>
            <p:nvGrpSpPr>
              <p:cNvPr id="110" name="Group 49"/>
              <p:cNvGrpSpPr/>
              <p:nvPr/>
            </p:nvGrpSpPr>
            <p:grpSpPr>
              <a:xfrm>
                <a:off x="4505325" y="3105150"/>
                <a:ext cx="3254121" cy="1355979"/>
                <a:chOff x="2924175" y="4848225"/>
                <a:chExt cx="3254121" cy="1355979"/>
              </a:xfrm>
            </p:grpSpPr>
            <p:sp>
              <p:nvSpPr>
                <p:cNvPr id="132" name="Rectangle 131"/>
                <p:cNvSpPr/>
                <p:nvPr/>
              </p:nvSpPr>
              <p:spPr>
                <a:xfrm>
                  <a:off x="3944112" y="4848225"/>
                  <a:ext cx="749808" cy="3714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
              <p:nvSpPr>
                <p:cNvPr id="133" name="Diamond 132"/>
                <p:cNvSpPr/>
                <p:nvPr/>
              </p:nvSpPr>
              <p:spPr>
                <a:xfrm>
                  <a:off x="5803392" y="4848225"/>
                  <a:ext cx="374904" cy="374904"/>
                </a:xfrm>
                <a:prstGeom prst="diamond">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a:t>
                  </a:r>
                  <a:endParaRPr lang="en-US" dirty="0">
                    <a:solidFill>
                      <a:schemeClr val="tx1"/>
                    </a:solidFill>
                  </a:endParaRPr>
                </a:p>
              </p:txBody>
            </p:sp>
            <p:cxnSp>
              <p:nvCxnSpPr>
                <p:cNvPr id="134" name="Straight Arrow Connector 133"/>
                <p:cNvCxnSpPr>
                  <a:endCxn id="132" idx="1"/>
                </p:cNvCxnSpPr>
                <p:nvPr/>
              </p:nvCxnSpPr>
              <p:spPr>
                <a:xfrm>
                  <a:off x="2924175" y="5033963"/>
                  <a:ext cx="1019937"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a:stCxn id="132" idx="3"/>
                  <a:endCxn id="133" idx="1"/>
                </p:cNvCxnSpPr>
                <p:nvPr/>
              </p:nvCxnSpPr>
              <p:spPr>
                <a:xfrm>
                  <a:off x="4693920" y="5033963"/>
                  <a:ext cx="1109472" cy="17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6" name="Flowchart: Merge 135"/>
                <p:cNvSpPr/>
                <p:nvPr/>
              </p:nvSpPr>
              <p:spPr>
                <a:xfrm>
                  <a:off x="3009900" y="5276850"/>
                  <a:ext cx="374904" cy="374904"/>
                </a:xfrm>
                <a:prstGeom prst="flowChartMerg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2880" rIns="0" bIns="0" rtlCol="0" anchor="ctr"/>
                <a:lstStyle/>
                <a:p>
                  <a:pPr algn="ctr"/>
                  <a:r>
                    <a:rPr lang="en-US" dirty="0" smtClean="0">
                      <a:solidFill>
                        <a:schemeClr val="tx1"/>
                      </a:solidFill>
                    </a:rPr>
                    <a:t>P</a:t>
                  </a:r>
                  <a:endParaRPr lang="en-US" dirty="0">
                    <a:solidFill>
                      <a:schemeClr val="tx1"/>
                    </a:solidFill>
                  </a:endParaRPr>
                </a:p>
              </p:txBody>
            </p:sp>
            <p:sp>
              <p:nvSpPr>
                <p:cNvPr id="137" name="Oval 136"/>
                <p:cNvSpPr/>
                <p:nvPr/>
              </p:nvSpPr>
              <p:spPr>
                <a:xfrm>
                  <a:off x="3009900" y="5829300"/>
                  <a:ext cx="374904" cy="37147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a:t>
                  </a:r>
                  <a:endParaRPr lang="en-US" dirty="0">
                    <a:solidFill>
                      <a:schemeClr val="tx1"/>
                    </a:solidFill>
                  </a:endParaRPr>
                </a:p>
              </p:txBody>
            </p:sp>
            <p:sp>
              <p:nvSpPr>
                <p:cNvPr id="138" name="Rectangle 137"/>
                <p:cNvSpPr/>
                <p:nvPr/>
              </p:nvSpPr>
              <p:spPr>
                <a:xfrm>
                  <a:off x="3605594" y="5829300"/>
                  <a:ext cx="374904" cy="3714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
              <p:nvSpPr>
                <p:cNvPr id="139" name="Diamond 138"/>
                <p:cNvSpPr/>
                <p:nvPr/>
              </p:nvSpPr>
              <p:spPr>
                <a:xfrm>
                  <a:off x="4203574" y="5829300"/>
                  <a:ext cx="374904" cy="374904"/>
                </a:xfrm>
                <a:prstGeom prst="diamond">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a:t>
                  </a:r>
                  <a:endParaRPr lang="en-US" dirty="0">
                    <a:solidFill>
                      <a:schemeClr val="tx1"/>
                    </a:solidFill>
                  </a:endParaRPr>
                </a:p>
              </p:txBody>
            </p:sp>
            <p:cxnSp>
              <p:nvCxnSpPr>
                <p:cNvPr id="140" name="Straight Arrow Connector 139"/>
                <p:cNvCxnSpPr>
                  <a:stCxn id="137" idx="6"/>
                  <a:endCxn id="138" idx="1"/>
                </p:cNvCxnSpPr>
                <p:nvPr/>
              </p:nvCxnSpPr>
              <p:spPr>
                <a:xfrm>
                  <a:off x="3384804" y="6015038"/>
                  <a:ext cx="2207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a:stCxn id="138" idx="3"/>
                  <a:endCxn id="139" idx="1"/>
                </p:cNvCxnSpPr>
                <p:nvPr/>
              </p:nvCxnSpPr>
              <p:spPr>
                <a:xfrm>
                  <a:off x="3980498" y="6015038"/>
                  <a:ext cx="223075" cy="17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2" name="Rectangle 141"/>
                <p:cNvSpPr/>
                <p:nvPr/>
              </p:nvSpPr>
              <p:spPr>
                <a:xfrm>
                  <a:off x="4834318" y="5829300"/>
                  <a:ext cx="374904" cy="3714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A</a:t>
                  </a:r>
                  <a:endParaRPr lang="en-US" dirty="0">
                    <a:solidFill>
                      <a:schemeClr val="tx1"/>
                    </a:solidFill>
                  </a:endParaRPr>
                </a:p>
              </p:txBody>
            </p:sp>
            <p:sp>
              <p:nvSpPr>
                <p:cNvPr id="143" name="Diamond 142"/>
                <p:cNvSpPr/>
                <p:nvPr/>
              </p:nvSpPr>
              <p:spPr>
                <a:xfrm>
                  <a:off x="5432298" y="5829300"/>
                  <a:ext cx="374904" cy="374904"/>
                </a:xfrm>
                <a:prstGeom prst="diamond">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a:t>
                  </a:r>
                  <a:endParaRPr lang="en-US" dirty="0">
                    <a:solidFill>
                      <a:schemeClr val="tx1"/>
                    </a:solidFill>
                  </a:endParaRPr>
                </a:p>
              </p:txBody>
            </p:sp>
            <p:cxnSp>
              <p:nvCxnSpPr>
                <p:cNvPr id="144" name="Straight Arrow Connector 143"/>
                <p:cNvCxnSpPr>
                  <a:stCxn id="139" idx="3"/>
                  <a:endCxn id="142" idx="1"/>
                </p:cNvCxnSpPr>
                <p:nvPr/>
              </p:nvCxnSpPr>
              <p:spPr>
                <a:xfrm flipV="1">
                  <a:off x="4578477" y="6015038"/>
                  <a:ext cx="255843" cy="17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a:stCxn id="142" idx="3"/>
                  <a:endCxn id="143" idx="1"/>
                </p:cNvCxnSpPr>
                <p:nvPr/>
              </p:nvCxnSpPr>
              <p:spPr>
                <a:xfrm>
                  <a:off x="5209222" y="6015038"/>
                  <a:ext cx="223076" cy="17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6" name="Shape 145"/>
                <p:cNvCxnSpPr>
                  <a:endCxn id="136" idx="0"/>
                </p:cNvCxnSpPr>
                <p:nvPr/>
              </p:nvCxnSpPr>
              <p:spPr>
                <a:xfrm>
                  <a:off x="2924175" y="5033963"/>
                  <a:ext cx="273177" cy="242887"/>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a:stCxn id="136" idx="2"/>
                  <a:endCxn id="137" idx="0"/>
                </p:cNvCxnSpPr>
                <p:nvPr/>
              </p:nvCxnSpPr>
              <p:spPr>
                <a:xfrm rot="5400000">
                  <a:off x="3108579" y="5740527"/>
                  <a:ext cx="17754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8" name="Flowchart: Extract 147"/>
                <p:cNvSpPr/>
                <p:nvPr/>
              </p:nvSpPr>
              <p:spPr>
                <a:xfrm>
                  <a:off x="5432298" y="5276850"/>
                  <a:ext cx="374904" cy="374904"/>
                </a:xfrm>
                <a:prstGeom prst="flowChartExtra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2880" rtlCol="0" anchor="ctr"/>
                <a:lstStyle/>
                <a:p>
                  <a:pPr algn="ctr"/>
                  <a:r>
                    <a:rPr lang="en-US" dirty="0" smtClean="0">
                      <a:solidFill>
                        <a:schemeClr val="tx1"/>
                      </a:solidFill>
                    </a:rPr>
                    <a:t>R</a:t>
                  </a:r>
                  <a:endParaRPr lang="en-US" dirty="0">
                    <a:solidFill>
                      <a:schemeClr val="tx1"/>
                    </a:solidFill>
                  </a:endParaRPr>
                </a:p>
              </p:txBody>
            </p:sp>
            <p:cxnSp>
              <p:nvCxnSpPr>
                <p:cNvPr id="149" name="Straight Arrow Connector 148"/>
                <p:cNvCxnSpPr>
                  <a:stCxn id="143" idx="0"/>
                  <a:endCxn id="148" idx="2"/>
                </p:cNvCxnSpPr>
                <p:nvPr/>
              </p:nvCxnSpPr>
              <p:spPr>
                <a:xfrm rot="5400000" flipH="1" flipV="1">
                  <a:off x="5530977" y="5740527"/>
                  <a:ext cx="17754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0" name="Shape 149"/>
                <p:cNvCxnSpPr>
                  <a:stCxn id="148" idx="0"/>
                  <a:endCxn id="133" idx="1"/>
                </p:cNvCxnSpPr>
                <p:nvPr/>
              </p:nvCxnSpPr>
              <p:spPr>
                <a:xfrm rot="5400000" flipH="1" flipV="1">
                  <a:off x="5590985" y="5064443"/>
                  <a:ext cx="241173" cy="183642"/>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111" name="Group 7"/>
              <p:cNvGrpSpPr/>
              <p:nvPr/>
            </p:nvGrpSpPr>
            <p:grpSpPr>
              <a:xfrm>
                <a:off x="885825" y="3105150"/>
                <a:ext cx="3625596" cy="1355979"/>
                <a:chOff x="2705100" y="1943100"/>
                <a:chExt cx="3625596" cy="1355979"/>
              </a:xfrm>
            </p:grpSpPr>
            <p:sp>
              <p:nvSpPr>
                <p:cNvPr id="112" name="Oval 111"/>
                <p:cNvSpPr/>
                <p:nvPr/>
              </p:nvSpPr>
              <p:spPr>
                <a:xfrm>
                  <a:off x="2705100" y="1943100"/>
                  <a:ext cx="371475" cy="37147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a:t>
                  </a:r>
                  <a:endParaRPr lang="en-US" dirty="0">
                    <a:solidFill>
                      <a:schemeClr val="tx1"/>
                    </a:solidFill>
                  </a:endParaRPr>
                </a:p>
              </p:txBody>
            </p:sp>
            <p:sp>
              <p:nvSpPr>
                <p:cNvPr id="113" name="Rectangle 112"/>
                <p:cNvSpPr/>
                <p:nvPr/>
              </p:nvSpPr>
              <p:spPr>
                <a:xfrm>
                  <a:off x="4096512" y="1943100"/>
                  <a:ext cx="749808" cy="3714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
              <p:nvSpPr>
                <p:cNvPr id="114" name="Diamond 113"/>
                <p:cNvSpPr/>
                <p:nvPr/>
              </p:nvSpPr>
              <p:spPr>
                <a:xfrm>
                  <a:off x="5955792" y="1943100"/>
                  <a:ext cx="374904" cy="374904"/>
                </a:xfrm>
                <a:prstGeom prst="diamond">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a:t>
                  </a:r>
                  <a:endParaRPr lang="en-US" dirty="0">
                    <a:solidFill>
                      <a:schemeClr val="tx1"/>
                    </a:solidFill>
                  </a:endParaRPr>
                </a:p>
              </p:txBody>
            </p:sp>
            <p:cxnSp>
              <p:nvCxnSpPr>
                <p:cNvPr id="115" name="Straight Arrow Connector 114"/>
                <p:cNvCxnSpPr>
                  <a:stCxn id="112" idx="6"/>
                  <a:endCxn id="113" idx="1"/>
                </p:cNvCxnSpPr>
                <p:nvPr/>
              </p:nvCxnSpPr>
              <p:spPr>
                <a:xfrm>
                  <a:off x="3076575" y="2128838"/>
                  <a:ext cx="1019937"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a:stCxn id="113" idx="3"/>
                  <a:endCxn id="114" idx="1"/>
                </p:cNvCxnSpPr>
                <p:nvPr/>
              </p:nvCxnSpPr>
              <p:spPr>
                <a:xfrm>
                  <a:off x="4846320" y="2128838"/>
                  <a:ext cx="1109472" cy="17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7" name="Flowchart: Merge 116"/>
                <p:cNvSpPr/>
                <p:nvPr/>
              </p:nvSpPr>
              <p:spPr>
                <a:xfrm>
                  <a:off x="3162300" y="2371725"/>
                  <a:ext cx="374904" cy="374904"/>
                </a:xfrm>
                <a:prstGeom prst="flowChartMerg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2880" rIns="0" bIns="0" rtlCol="0" anchor="ctr"/>
                <a:lstStyle/>
                <a:p>
                  <a:pPr algn="ctr"/>
                  <a:r>
                    <a:rPr lang="en-US" dirty="0" smtClean="0">
                      <a:solidFill>
                        <a:schemeClr val="tx1"/>
                      </a:solidFill>
                    </a:rPr>
                    <a:t>P</a:t>
                  </a:r>
                  <a:endParaRPr lang="en-US" dirty="0">
                    <a:solidFill>
                      <a:schemeClr val="tx1"/>
                    </a:solidFill>
                  </a:endParaRPr>
                </a:p>
              </p:txBody>
            </p:sp>
            <p:sp>
              <p:nvSpPr>
                <p:cNvPr id="118" name="Oval 117"/>
                <p:cNvSpPr/>
                <p:nvPr/>
              </p:nvSpPr>
              <p:spPr>
                <a:xfrm>
                  <a:off x="3162300" y="2924175"/>
                  <a:ext cx="374904" cy="37147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a:t>
                  </a:r>
                  <a:endParaRPr lang="en-US" dirty="0">
                    <a:solidFill>
                      <a:schemeClr val="tx1"/>
                    </a:solidFill>
                  </a:endParaRPr>
                </a:p>
              </p:txBody>
            </p:sp>
            <p:sp>
              <p:nvSpPr>
                <p:cNvPr id="119" name="Rectangle 118"/>
                <p:cNvSpPr/>
                <p:nvPr/>
              </p:nvSpPr>
              <p:spPr>
                <a:xfrm>
                  <a:off x="3757994" y="2924175"/>
                  <a:ext cx="374904" cy="3714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
              <p:nvSpPr>
                <p:cNvPr id="120" name="Diamond 16"/>
                <p:cNvSpPr/>
                <p:nvPr/>
              </p:nvSpPr>
              <p:spPr>
                <a:xfrm>
                  <a:off x="4355974" y="2924175"/>
                  <a:ext cx="374904" cy="374904"/>
                </a:xfrm>
                <a:prstGeom prst="diamond">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a:t>
                  </a:r>
                  <a:endParaRPr lang="en-US" dirty="0">
                    <a:solidFill>
                      <a:schemeClr val="tx1"/>
                    </a:solidFill>
                  </a:endParaRPr>
                </a:p>
              </p:txBody>
            </p:sp>
            <p:cxnSp>
              <p:nvCxnSpPr>
                <p:cNvPr id="121" name="Straight Arrow Connector 120"/>
                <p:cNvCxnSpPr>
                  <a:stCxn id="118" idx="6"/>
                  <a:endCxn id="119" idx="1"/>
                </p:cNvCxnSpPr>
                <p:nvPr/>
              </p:nvCxnSpPr>
              <p:spPr>
                <a:xfrm>
                  <a:off x="3537204" y="3109913"/>
                  <a:ext cx="2207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a:stCxn id="119" idx="3"/>
                </p:cNvCxnSpPr>
                <p:nvPr/>
              </p:nvCxnSpPr>
              <p:spPr>
                <a:xfrm>
                  <a:off x="4132898" y="3109913"/>
                  <a:ext cx="223075" cy="17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3" name="Rectangle 122"/>
                <p:cNvSpPr/>
                <p:nvPr/>
              </p:nvSpPr>
              <p:spPr>
                <a:xfrm>
                  <a:off x="4986718" y="2924175"/>
                  <a:ext cx="374904" cy="3714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A</a:t>
                  </a:r>
                  <a:endParaRPr lang="en-US" dirty="0">
                    <a:solidFill>
                      <a:schemeClr val="tx1"/>
                    </a:solidFill>
                  </a:endParaRPr>
                </a:p>
              </p:txBody>
            </p:sp>
            <p:sp>
              <p:nvSpPr>
                <p:cNvPr id="124" name="Diamond 123"/>
                <p:cNvSpPr/>
                <p:nvPr/>
              </p:nvSpPr>
              <p:spPr>
                <a:xfrm>
                  <a:off x="5584698" y="2924175"/>
                  <a:ext cx="374904" cy="374904"/>
                </a:xfrm>
                <a:prstGeom prst="diamond">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a:t>
                  </a:r>
                  <a:endParaRPr lang="en-US" dirty="0">
                    <a:solidFill>
                      <a:schemeClr val="tx1"/>
                    </a:solidFill>
                  </a:endParaRPr>
                </a:p>
              </p:txBody>
            </p:sp>
            <p:cxnSp>
              <p:nvCxnSpPr>
                <p:cNvPr id="125" name="Straight Arrow Connector 124"/>
                <p:cNvCxnSpPr>
                  <a:endCxn id="123" idx="1"/>
                </p:cNvCxnSpPr>
                <p:nvPr/>
              </p:nvCxnSpPr>
              <p:spPr>
                <a:xfrm flipV="1">
                  <a:off x="4730877" y="3109913"/>
                  <a:ext cx="255843" cy="17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a:stCxn id="123" idx="3"/>
                  <a:endCxn id="124" idx="1"/>
                </p:cNvCxnSpPr>
                <p:nvPr/>
              </p:nvCxnSpPr>
              <p:spPr>
                <a:xfrm>
                  <a:off x="5361622" y="3109913"/>
                  <a:ext cx="223076" cy="17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7" name="Shape 126"/>
                <p:cNvCxnSpPr>
                  <a:stCxn id="112" idx="6"/>
                  <a:endCxn id="117" idx="0"/>
                </p:cNvCxnSpPr>
                <p:nvPr/>
              </p:nvCxnSpPr>
              <p:spPr>
                <a:xfrm>
                  <a:off x="3076575" y="2128838"/>
                  <a:ext cx="273177" cy="242887"/>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a:stCxn id="117" idx="2"/>
                  <a:endCxn id="118" idx="0"/>
                </p:cNvCxnSpPr>
                <p:nvPr/>
              </p:nvCxnSpPr>
              <p:spPr>
                <a:xfrm rot="5400000">
                  <a:off x="3260979" y="2835402"/>
                  <a:ext cx="17754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9" name="Flowchart: Extract 128"/>
                <p:cNvSpPr/>
                <p:nvPr/>
              </p:nvSpPr>
              <p:spPr>
                <a:xfrm>
                  <a:off x="5584698" y="2371725"/>
                  <a:ext cx="374904" cy="374904"/>
                </a:xfrm>
                <a:prstGeom prst="flowChartExtra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2880" rtlCol="0" anchor="ctr"/>
                <a:lstStyle/>
                <a:p>
                  <a:pPr algn="ctr"/>
                  <a:r>
                    <a:rPr lang="en-US" dirty="0" smtClean="0">
                      <a:solidFill>
                        <a:schemeClr val="tx1"/>
                      </a:solidFill>
                    </a:rPr>
                    <a:t>R</a:t>
                  </a:r>
                  <a:endParaRPr lang="en-US" dirty="0">
                    <a:solidFill>
                      <a:schemeClr val="tx1"/>
                    </a:solidFill>
                  </a:endParaRPr>
                </a:p>
              </p:txBody>
            </p:sp>
            <p:cxnSp>
              <p:nvCxnSpPr>
                <p:cNvPr id="130" name="Straight Arrow Connector 129"/>
                <p:cNvCxnSpPr>
                  <a:stCxn id="124" idx="0"/>
                  <a:endCxn id="129" idx="2"/>
                </p:cNvCxnSpPr>
                <p:nvPr/>
              </p:nvCxnSpPr>
              <p:spPr>
                <a:xfrm rot="5400000" flipH="1" flipV="1">
                  <a:off x="5683377" y="2835402"/>
                  <a:ext cx="17754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1" name="Shape 130"/>
                <p:cNvCxnSpPr>
                  <a:stCxn id="129" idx="0"/>
                  <a:endCxn id="114" idx="1"/>
                </p:cNvCxnSpPr>
                <p:nvPr/>
              </p:nvCxnSpPr>
              <p:spPr>
                <a:xfrm rot="5400000" flipH="1" flipV="1">
                  <a:off x="5743385" y="2159318"/>
                  <a:ext cx="241173" cy="183642"/>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grpSp>
        </p:grpSp>
        <p:grpSp>
          <p:nvGrpSpPr>
            <p:cNvPr id="58" name="Group 92"/>
            <p:cNvGrpSpPr/>
            <p:nvPr/>
          </p:nvGrpSpPr>
          <p:grpSpPr>
            <a:xfrm>
              <a:off x="1266825" y="3105150"/>
              <a:ext cx="6502146" cy="1355979"/>
              <a:chOff x="1352550" y="1438275"/>
              <a:chExt cx="6502146" cy="1355979"/>
            </a:xfrm>
          </p:grpSpPr>
          <p:grpSp>
            <p:nvGrpSpPr>
              <p:cNvPr id="71" name="Group 49"/>
              <p:cNvGrpSpPr/>
              <p:nvPr/>
            </p:nvGrpSpPr>
            <p:grpSpPr>
              <a:xfrm>
                <a:off x="4600575" y="1438275"/>
                <a:ext cx="3254121" cy="1355979"/>
                <a:chOff x="2924175" y="4848225"/>
                <a:chExt cx="3254121" cy="1355979"/>
              </a:xfrm>
            </p:grpSpPr>
            <p:sp>
              <p:nvSpPr>
                <p:cNvPr id="91" name="Rectangle 90"/>
                <p:cNvSpPr/>
                <p:nvPr/>
              </p:nvSpPr>
              <p:spPr>
                <a:xfrm>
                  <a:off x="3944112" y="4848225"/>
                  <a:ext cx="749808" cy="3714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
              <p:nvSpPr>
                <p:cNvPr id="92" name="Diamond 91"/>
                <p:cNvSpPr/>
                <p:nvPr/>
              </p:nvSpPr>
              <p:spPr>
                <a:xfrm>
                  <a:off x="5803392" y="4848225"/>
                  <a:ext cx="374904" cy="374904"/>
                </a:xfrm>
                <a:prstGeom prst="diamond">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a:t>
                  </a:r>
                  <a:endParaRPr lang="en-US" dirty="0">
                    <a:solidFill>
                      <a:schemeClr val="tx1"/>
                    </a:solidFill>
                  </a:endParaRPr>
                </a:p>
              </p:txBody>
            </p:sp>
            <p:cxnSp>
              <p:nvCxnSpPr>
                <p:cNvPr id="93" name="Straight Arrow Connector 92"/>
                <p:cNvCxnSpPr>
                  <a:endCxn id="91" idx="1"/>
                </p:cNvCxnSpPr>
                <p:nvPr/>
              </p:nvCxnSpPr>
              <p:spPr>
                <a:xfrm>
                  <a:off x="2924175" y="5033963"/>
                  <a:ext cx="1019937"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stCxn id="91" idx="3"/>
                  <a:endCxn id="92" idx="1"/>
                </p:cNvCxnSpPr>
                <p:nvPr/>
              </p:nvCxnSpPr>
              <p:spPr>
                <a:xfrm>
                  <a:off x="4693920" y="5033963"/>
                  <a:ext cx="1109472" cy="17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5" name="Flowchart: Merge 94"/>
                <p:cNvSpPr/>
                <p:nvPr/>
              </p:nvSpPr>
              <p:spPr>
                <a:xfrm>
                  <a:off x="3009900" y="5276850"/>
                  <a:ext cx="374904" cy="374904"/>
                </a:xfrm>
                <a:prstGeom prst="flowChartMerg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2880" rIns="0" bIns="0" rtlCol="0" anchor="ctr"/>
                <a:lstStyle/>
                <a:p>
                  <a:pPr algn="ctr"/>
                  <a:r>
                    <a:rPr lang="en-US" dirty="0" smtClean="0">
                      <a:solidFill>
                        <a:schemeClr val="tx1"/>
                      </a:solidFill>
                    </a:rPr>
                    <a:t>P</a:t>
                  </a:r>
                  <a:endParaRPr lang="en-US" dirty="0">
                    <a:solidFill>
                      <a:schemeClr val="tx1"/>
                    </a:solidFill>
                  </a:endParaRPr>
                </a:p>
              </p:txBody>
            </p:sp>
            <p:sp>
              <p:nvSpPr>
                <p:cNvPr id="96" name="Oval 95"/>
                <p:cNvSpPr/>
                <p:nvPr/>
              </p:nvSpPr>
              <p:spPr>
                <a:xfrm>
                  <a:off x="3009900" y="5829300"/>
                  <a:ext cx="374904" cy="37147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a:t>
                  </a:r>
                  <a:endParaRPr lang="en-US" dirty="0">
                    <a:solidFill>
                      <a:schemeClr val="tx1"/>
                    </a:solidFill>
                  </a:endParaRPr>
                </a:p>
              </p:txBody>
            </p:sp>
            <p:sp>
              <p:nvSpPr>
                <p:cNvPr id="97" name="Rectangle 96"/>
                <p:cNvSpPr/>
                <p:nvPr/>
              </p:nvSpPr>
              <p:spPr>
                <a:xfrm>
                  <a:off x="3605594" y="5829300"/>
                  <a:ext cx="374904" cy="3714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
              <p:nvSpPr>
                <p:cNvPr id="98" name="Diamond 97"/>
                <p:cNvSpPr/>
                <p:nvPr/>
              </p:nvSpPr>
              <p:spPr>
                <a:xfrm>
                  <a:off x="4203574" y="5829300"/>
                  <a:ext cx="374904" cy="374904"/>
                </a:xfrm>
                <a:prstGeom prst="diamond">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a:t>
                  </a:r>
                  <a:endParaRPr lang="en-US" dirty="0">
                    <a:solidFill>
                      <a:schemeClr val="tx1"/>
                    </a:solidFill>
                  </a:endParaRPr>
                </a:p>
              </p:txBody>
            </p:sp>
            <p:cxnSp>
              <p:nvCxnSpPr>
                <p:cNvPr id="99" name="Straight Arrow Connector 98"/>
                <p:cNvCxnSpPr>
                  <a:stCxn id="96" idx="6"/>
                  <a:endCxn id="97" idx="1"/>
                </p:cNvCxnSpPr>
                <p:nvPr/>
              </p:nvCxnSpPr>
              <p:spPr>
                <a:xfrm>
                  <a:off x="3384804" y="6015038"/>
                  <a:ext cx="2207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a:stCxn id="97" idx="3"/>
                  <a:endCxn id="98" idx="1"/>
                </p:cNvCxnSpPr>
                <p:nvPr/>
              </p:nvCxnSpPr>
              <p:spPr>
                <a:xfrm>
                  <a:off x="3980498" y="6015038"/>
                  <a:ext cx="223075" cy="17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1" name="Rectangle 100"/>
                <p:cNvSpPr/>
                <p:nvPr/>
              </p:nvSpPr>
              <p:spPr>
                <a:xfrm>
                  <a:off x="4834318" y="5829300"/>
                  <a:ext cx="374904" cy="3714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A</a:t>
                  </a:r>
                  <a:endParaRPr lang="en-US" dirty="0">
                    <a:solidFill>
                      <a:schemeClr val="tx1"/>
                    </a:solidFill>
                  </a:endParaRPr>
                </a:p>
              </p:txBody>
            </p:sp>
            <p:sp>
              <p:nvSpPr>
                <p:cNvPr id="102" name="Diamond 101"/>
                <p:cNvSpPr/>
                <p:nvPr/>
              </p:nvSpPr>
              <p:spPr>
                <a:xfrm>
                  <a:off x="5432298" y="5829300"/>
                  <a:ext cx="374904" cy="374904"/>
                </a:xfrm>
                <a:prstGeom prst="diamond">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a:t>
                  </a:r>
                  <a:endParaRPr lang="en-US" dirty="0">
                    <a:solidFill>
                      <a:schemeClr val="tx1"/>
                    </a:solidFill>
                  </a:endParaRPr>
                </a:p>
              </p:txBody>
            </p:sp>
            <p:cxnSp>
              <p:nvCxnSpPr>
                <p:cNvPr id="103" name="Straight Arrow Connector 102"/>
                <p:cNvCxnSpPr>
                  <a:stCxn id="98" idx="3"/>
                  <a:endCxn id="101" idx="1"/>
                </p:cNvCxnSpPr>
                <p:nvPr/>
              </p:nvCxnSpPr>
              <p:spPr>
                <a:xfrm flipV="1">
                  <a:off x="4578477" y="6015038"/>
                  <a:ext cx="255843" cy="17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a:stCxn id="101" idx="3"/>
                  <a:endCxn id="102" idx="1"/>
                </p:cNvCxnSpPr>
                <p:nvPr/>
              </p:nvCxnSpPr>
              <p:spPr>
                <a:xfrm>
                  <a:off x="5209222" y="6015038"/>
                  <a:ext cx="223076" cy="17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5" name="Shape 104"/>
                <p:cNvCxnSpPr>
                  <a:endCxn id="95" idx="0"/>
                </p:cNvCxnSpPr>
                <p:nvPr/>
              </p:nvCxnSpPr>
              <p:spPr>
                <a:xfrm>
                  <a:off x="2924175" y="5033963"/>
                  <a:ext cx="273177" cy="242887"/>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a:stCxn id="95" idx="2"/>
                  <a:endCxn id="96" idx="0"/>
                </p:cNvCxnSpPr>
                <p:nvPr/>
              </p:nvCxnSpPr>
              <p:spPr>
                <a:xfrm rot="5400000">
                  <a:off x="3108579" y="5740527"/>
                  <a:ext cx="17754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7" name="Flowchart: Extract 106"/>
                <p:cNvSpPr/>
                <p:nvPr/>
              </p:nvSpPr>
              <p:spPr>
                <a:xfrm>
                  <a:off x="5432298" y="5276850"/>
                  <a:ext cx="374904" cy="374904"/>
                </a:xfrm>
                <a:prstGeom prst="flowChartExtra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2880" rtlCol="0" anchor="ctr"/>
                <a:lstStyle/>
                <a:p>
                  <a:pPr algn="ctr"/>
                  <a:r>
                    <a:rPr lang="en-US" dirty="0" smtClean="0">
                      <a:solidFill>
                        <a:schemeClr val="tx1"/>
                      </a:solidFill>
                    </a:rPr>
                    <a:t>R</a:t>
                  </a:r>
                  <a:endParaRPr lang="en-US" dirty="0">
                    <a:solidFill>
                      <a:schemeClr val="tx1"/>
                    </a:solidFill>
                  </a:endParaRPr>
                </a:p>
              </p:txBody>
            </p:sp>
            <p:cxnSp>
              <p:nvCxnSpPr>
                <p:cNvPr id="108" name="Straight Arrow Connector 107"/>
                <p:cNvCxnSpPr>
                  <a:stCxn id="102" idx="0"/>
                  <a:endCxn id="107" idx="2"/>
                </p:cNvCxnSpPr>
                <p:nvPr/>
              </p:nvCxnSpPr>
              <p:spPr>
                <a:xfrm rot="5400000" flipH="1" flipV="1">
                  <a:off x="5530977" y="5740527"/>
                  <a:ext cx="17754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9" name="Shape 108"/>
                <p:cNvCxnSpPr>
                  <a:stCxn id="107" idx="0"/>
                  <a:endCxn id="92" idx="1"/>
                </p:cNvCxnSpPr>
                <p:nvPr/>
              </p:nvCxnSpPr>
              <p:spPr>
                <a:xfrm rot="5400000" flipH="1" flipV="1">
                  <a:off x="5590985" y="5064443"/>
                  <a:ext cx="241173" cy="183642"/>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72" name="Rectangle 71"/>
              <p:cNvSpPr/>
              <p:nvPr/>
            </p:nvSpPr>
            <p:spPr>
              <a:xfrm>
                <a:off x="2372487" y="1438275"/>
                <a:ext cx="749808" cy="3714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
            <p:nvSpPr>
              <p:cNvPr id="73" name="Diamond 72"/>
              <p:cNvSpPr/>
              <p:nvPr/>
            </p:nvSpPr>
            <p:spPr>
              <a:xfrm>
                <a:off x="4231767" y="1438275"/>
                <a:ext cx="374904" cy="374904"/>
              </a:xfrm>
              <a:prstGeom prst="diamond">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a:t>
                </a:r>
                <a:endParaRPr lang="en-US" dirty="0">
                  <a:solidFill>
                    <a:schemeClr val="tx1"/>
                  </a:solidFill>
                </a:endParaRPr>
              </a:p>
            </p:txBody>
          </p:sp>
          <p:cxnSp>
            <p:nvCxnSpPr>
              <p:cNvPr id="74" name="Straight Arrow Connector 73"/>
              <p:cNvCxnSpPr>
                <a:endCxn id="72" idx="1"/>
              </p:cNvCxnSpPr>
              <p:nvPr/>
            </p:nvCxnSpPr>
            <p:spPr>
              <a:xfrm>
                <a:off x="1352550" y="1624013"/>
                <a:ext cx="1019937"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72" idx="3"/>
                <a:endCxn id="73" idx="1"/>
              </p:cNvCxnSpPr>
              <p:nvPr/>
            </p:nvCxnSpPr>
            <p:spPr>
              <a:xfrm>
                <a:off x="3122295" y="1624013"/>
                <a:ext cx="1109472" cy="17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6" name="Flowchart: Merge 75"/>
              <p:cNvSpPr/>
              <p:nvPr/>
            </p:nvSpPr>
            <p:spPr>
              <a:xfrm>
                <a:off x="1438275" y="1866900"/>
                <a:ext cx="374904" cy="374904"/>
              </a:xfrm>
              <a:prstGeom prst="flowChartMerg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2880" rIns="0" bIns="0" rtlCol="0" anchor="ctr"/>
              <a:lstStyle/>
              <a:p>
                <a:pPr algn="ctr"/>
                <a:r>
                  <a:rPr lang="en-US" dirty="0" smtClean="0">
                    <a:solidFill>
                      <a:schemeClr val="tx1"/>
                    </a:solidFill>
                  </a:rPr>
                  <a:t>P</a:t>
                </a:r>
                <a:endParaRPr lang="en-US" dirty="0">
                  <a:solidFill>
                    <a:schemeClr val="tx1"/>
                  </a:solidFill>
                </a:endParaRPr>
              </a:p>
            </p:txBody>
          </p:sp>
          <p:sp>
            <p:nvSpPr>
              <p:cNvPr id="77" name="Oval 76"/>
              <p:cNvSpPr/>
              <p:nvPr/>
            </p:nvSpPr>
            <p:spPr>
              <a:xfrm>
                <a:off x="1438275" y="2419350"/>
                <a:ext cx="374904" cy="37147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a:t>
                </a:r>
                <a:endParaRPr lang="en-US" dirty="0">
                  <a:solidFill>
                    <a:schemeClr val="tx1"/>
                  </a:solidFill>
                </a:endParaRPr>
              </a:p>
            </p:txBody>
          </p:sp>
          <p:sp>
            <p:nvSpPr>
              <p:cNvPr id="78" name="Rectangle 77"/>
              <p:cNvSpPr/>
              <p:nvPr/>
            </p:nvSpPr>
            <p:spPr>
              <a:xfrm>
                <a:off x="2033969" y="2419350"/>
                <a:ext cx="374904" cy="3714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
            <p:nvSpPr>
              <p:cNvPr id="79" name="Diamond 78"/>
              <p:cNvSpPr/>
              <p:nvPr/>
            </p:nvSpPr>
            <p:spPr>
              <a:xfrm>
                <a:off x="2631949" y="2419350"/>
                <a:ext cx="374904" cy="374904"/>
              </a:xfrm>
              <a:prstGeom prst="diamond">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a:t>
                </a:r>
                <a:endParaRPr lang="en-US" dirty="0">
                  <a:solidFill>
                    <a:schemeClr val="tx1"/>
                  </a:solidFill>
                </a:endParaRPr>
              </a:p>
            </p:txBody>
          </p:sp>
          <p:cxnSp>
            <p:nvCxnSpPr>
              <p:cNvPr id="80" name="Straight Arrow Connector 79"/>
              <p:cNvCxnSpPr>
                <a:stCxn id="77" idx="6"/>
                <a:endCxn id="78" idx="1"/>
              </p:cNvCxnSpPr>
              <p:nvPr/>
            </p:nvCxnSpPr>
            <p:spPr>
              <a:xfrm>
                <a:off x="1813179" y="2605088"/>
                <a:ext cx="2207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78" idx="3"/>
                <a:endCxn id="79" idx="1"/>
              </p:cNvCxnSpPr>
              <p:nvPr/>
            </p:nvCxnSpPr>
            <p:spPr>
              <a:xfrm>
                <a:off x="2408873" y="2605088"/>
                <a:ext cx="223075" cy="17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2" name="Rectangle 81"/>
              <p:cNvSpPr/>
              <p:nvPr/>
            </p:nvSpPr>
            <p:spPr>
              <a:xfrm>
                <a:off x="3262693" y="2419350"/>
                <a:ext cx="374904" cy="3714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A</a:t>
                </a:r>
                <a:endParaRPr lang="en-US" dirty="0">
                  <a:solidFill>
                    <a:schemeClr val="tx1"/>
                  </a:solidFill>
                </a:endParaRPr>
              </a:p>
            </p:txBody>
          </p:sp>
          <p:sp>
            <p:nvSpPr>
              <p:cNvPr id="83" name="Diamond 82"/>
              <p:cNvSpPr/>
              <p:nvPr/>
            </p:nvSpPr>
            <p:spPr>
              <a:xfrm>
                <a:off x="3860673" y="2419350"/>
                <a:ext cx="374904" cy="374904"/>
              </a:xfrm>
              <a:prstGeom prst="diamond">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a:t>
                </a:r>
                <a:endParaRPr lang="en-US" dirty="0">
                  <a:solidFill>
                    <a:schemeClr val="tx1"/>
                  </a:solidFill>
                </a:endParaRPr>
              </a:p>
            </p:txBody>
          </p:sp>
          <p:cxnSp>
            <p:nvCxnSpPr>
              <p:cNvPr id="84" name="Straight Arrow Connector 83"/>
              <p:cNvCxnSpPr>
                <a:stCxn id="79" idx="3"/>
                <a:endCxn id="82" idx="1"/>
              </p:cNvCxnSpPr>
              <p:nvPr/>
            </p:nvCxnSpPr>
            <p:spPr>
              <a:xfrm flipV="1">
                <a:off x="3006852" y="2605088"/>
                <a:ext cx="255843" cy="17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82" idx="3"/>
                <a:endCxn id="83" idx="1"/>
              </p:cNvCxnSpPr>
              <p:nvPr/>
            </p:nvCxnSpPr>
            <p:spPr>
              <a:xfrm>
                <a:off x="3637597" y="2605088"/>
                <a:ext cx="223076" cy="17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6" name="Shape 85"/>
              <p:cNvCxnSpPr>
                <a:endCxn id="76" idx="0"/>
              </p:cNvCxnSpPr>
              <p:nvPr/>
            </p:nvCxnSpPr>
            <p:spPr>
              <a:xfrm>
                <a:off x="1352550" y="1624013"/>
                <a:ext cx="273177" cy="242887"/>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76" idx="2"/>
                <a:endCxn id="77" idx="0"/>
              </p:cNvCxnSpPr>
              <p:nvPr/>
            </p:nvCxnSpPr>
            <p:spPr>
              <a:xfrm rot="5400000">
                <a:off x="1536954" y="2330577"/>
                <a:ext cx="17754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8" name="Flowchart: Extract 87"/>
              <p:cNvSpPr/>
              <p:nvPr/>
            </p:nvSpPr>
            <p:spPr>
              <a:xfrm>
                <a:off x="3860673" y="1866900"/>
                <a:ext cx="374904" cy="374904"/>
              </a:xfrm>
              <a:prstGeom prst="flowChartExtra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2880" rtlCol="0" anchor="ctr"/>
              <a:lstStyle/>
              <a:p>
                <a:pPr algn="ctr"/>
                <a:r>
                  <a:rPr lang="en-US" dirty="0" smtClean="0">
                    <a:solidFill>
                      <a:schemeClr val="tx1"/>
                    </a:solidFill>
                  </a:rPr>
                  <a:t>R</a:t>
                </a:r>
                <a:endParaRPr lang="en-US" dirty="0">
                  <a:solidFill>
                    <a:schemeClr val="tx1"/>
                  </a:solidFill>
                </a:endParaRPr>
              </a:p>
            </p:txBody>
          </p:sp>
          <p:cxnSp>
            <p:nvCxnSpPr>
              <p:cNvPr id="89" name="Straight Arrow Connector 88"/>
              <p:cNvCxnSpPr>
                <a:stCxn id="83" idx="0"/>
                <a:endCxn id="88" idx="2"/>
              </p:cNvCxnSpPr>
              <p:nvPr/>
            </p:nvCxnSpPr>
            <p:spPr>
              <a:xfrm rot="5400000" flipH="1" flipV="1">
                <a:off x="3959352" y="2330577"/>
                <a:ext cx="17754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0" name="Shape 89"/>
              <p:cNvCxnSpPr>
                <a:stCxn id="88" idx="0"/>
                <a:endCxn id="73" idx="1"/>
              </p:cNvCxnSpPr>
              <p:nvPr/>
            </p:nvCxnSpPr>
            <p:spPr>
              <a:xfrm rot="5400000" flipH="1" flipV="1">
                <a:off x="4019360" y="1654493"/>
                <a:ext cx="241173" cy="183642"/>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59" name="Group 115"/>
            <p:cNvGrpSpPr/>
            <p:nvPr/>
          </p:nvGrpSpPr>
          <p:grpSpPr>
            <a:xfrm>
              <a:off x="428623" y="2114550"/>
              <a:ext cx="7856641" cy="990600"/>
              <a:chOff x="2705100" y="1943100"/>
              <a:chExt cx="3616144" cy="990600"/>
            </a:xfrm>
          </p:grpSpPr>
          <p:sp>
            <p:nvSpPr>
              <p:cNvPr id="60" name="Oval 59"/>
              <p:cNvSpPr/>
              <p:nvPr/>
            </p:nvSpPr>
            <p:spPr>
              <a:xfrm>
                <a:off x="2705100" y="1943100"/>
                <a:ext cx="172556" cy="37147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a:t>
                </a:r>
                <a:endParaRPr lang="en-US" dirty="0">
                  <a:solidFill>
                    <a:schemeClr val="tx1"/>
                  </a:solidFill>
                </a:endParaRPr>
              </a:p>
            </p:txBody>
          </p:sp>
          <p:sp>
            <p:nvSpPr>
              <p:cNvPr id="61" name="Rectangle 60"/>
              <p:cNvSpPr/>
              <p:nvPr/>
            </p:nvSpPr>
            <p:spPr>
              <a:xfrm>
                <a:off x="4096512" y="1943100"/>
                <a:ext cx="749808" cy="3714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
            <p:nvSpPr>
              <p:cNvPr id="62" name="Diamond 61"/>
              <p:cNvSpPr/>
              <p:nvPr/>
            </p:nvSpPr>
            <p:spPr>
              <a:xfrm>
                <a:off x="6148688" y="1943100"/>
                <a:ext cx="172556" cy="374904"/>
              </a:xfrm>
              <a:prstGeom prst="diamond">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a:t>
                </a:r>
                <a:endParaRPr lang="en-US" dirty="0">
                  <a:solidFill>
                    <a:schemeClr val="tx1"/>
                  </a:solidFill>
                </a:endParaRPr>
              </a:p>
            </p:txBody>
          </p:sp>
          <p:cxnSp>
            <p:nvCxnSpPr>
              <p:cNvPr id="63" name="Straight Arrow Connector 62"/>
              <p:cNvCxnSpPr>
                <a:stCxn id="60" idx="6"/>
                <a:endCxn id="61" idx="1"/>
              </p:cNvCxnSpPr>
              <p:nvPr/>
            </p:nvCxnSpPr>
            <p:spPr>
              <a:xfrm>
                <a:off x="2877656" y="2128838"/>
                <a:ext cx="121885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61" idx="3"/>
                <a:endCxn id="62" idx="1"/>
              </p:cNvCxnSpPr>
              <p:nvPr/>
            </p:nvCxnSpPr>
            <p:spPr>
              <a:xfrm>
                <a:off x="4846319" y="2128838"/>
                <a:ext cx="1302369" cy="17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5" name="Flowchart: Merge 64"/>
              <p:cNvSpPr/>
              <p:nvPr/>
            </p:nvSpPr>
            <p:spPr>
              <a:xfrm>
                <a:off x="2916794" y="2371725"/>
                <a:ext cx="172556" cy="374904"/>
              </a:xfrm>
              <a:prstGeom prst="flowChartMerg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2880" rIns="0" bIns="0" rtlCol="0" anchor="ctr"/>
              <a:lstStyle/>
              <a:p>
                <a:pPr algn="ctr"/>
                <a:r>
                  <a:rPr lang="en-US" dirty="0" smtClean="0">
                    <a:solidFill>
                      <a:schemeClr val="tx1"/>
                    </a:solidFill>
                  </a:rPr>
                  <a:t>P</a:t>
                </a:r>
                <a:endParaRPr lang="en-US" dirty="0">
                  <a:solidFill>
                    <a:schemeClr val="tx1"/>
                  </a:solidFill>
                </a:endParaRPr>
              </a:p>
            </p:txBody>
          </p:sp>
          <p:cxnSp>
            <p:nvCxnSpPr>
              <p:cNvPr id="66" name="Shape 65"/>
              <p:cNvCxnSpPr>
                <a:stCxn id="60" idx="6"/>
                <a:endCxn id="65" idx="0"/>
              </p:cNvCxnSpPr>
              <p:nvPr/>
            </p:nvCxnSpPr>
            <p:spPr>
              <a:xfrm>
                <a:off x="2877656" y="2128838"/>
                <a:ext cx="125417" cy="242887"/>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65" idx="2"/>
                <a:endCxn id="112" idx="0"/>
              </p:cNvCxnSpPr>
              <p:nvPr/>
            </p:nvCxnSpPr>
            <p:spPr>
              <a:xfrm rot="5400000">
                <a:off x="2908512" y="2839139"/>
                <a:ext cx="187071" cy="20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8" name="Flowchart: Extract 67"/>
              <p:cNvSpPr/>
              <p:nvPr/>
            </p:nvSpPr>
            <p:spPr>
              <a:xfrm>
                <a:off x="5913500" y="2371725"/>
                <a:ext cx="172556" cy="374904"/>
              </a:xfrm>
              <a:prstGeom prst="flowChartExtra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2880" rtlCol="0" anchor="ctr"/>
              <a:lstStyle/>
              <a:p>
                <a:pPr algn="ctr"/>
                <a:r>
                  <a:rPr lang="en-US" dirty="0" smtClean="0">
                    <a:solidFill>
                      <a:schemeClr val="tx1"/>
                    </a:solidFill>
                  </a:rPr>
                  <a:t>R</a:t>
                </a:r>
                <a:endParaRPr lang="en-US" dirty="0">
                  <a:solidFill>
                    <a:schemeClr val="tx1"/>
                  </a:solidFill>
                </a:endParaRPr>
              </a:p>
            </p:txBody>
          </p:sp>
          <p:cxnSp>
            <p:nvCxnSpPr>
              <p:cNvPr id="69" name="Straight Arrow Connector 68"/>
              <p:cNvCxnSpPr>
                <a:stCxn id="92" idx="0"/>
                <a:endCxn id="68" idx="2"/>
              </p:cNvCxnSpPr>
              <p:nvPr/>
            </p:nvCxnSpPr>
            <p:spPr>
              <a:xfrm rot="5400000" flipH="1" flipV="1">
                <a:off x="5905020" y="2838943"/>
                <a:ext cx="187071" cy="24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0" name="Shape 69"/>
              <p:cNvCxnSpPr>
                <a:stCxn id="68" idx="0"/>
                <a:endCxn id="62" idx="1"/>
              </p:cNvCxnSpPr>
              <p:nvPr/>
            </p:nvCxnSpPr>
            <p:spPr>
              <a:xfrm rot="5400000" flipH="1" flipV="1">
                <a:off x="5953646" y="2176684"/>
                <a:ext cx="241173" cy="148911"/>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6.11111E-6 3.7037E-7 L -0.19688 0.17083 " pathEditMode="relative" ptsTypes="AA">
                                      <p:cBhvr>
                                        <p:cTn id="6" dur="2000" fill="hold"/>
                                        <p:tgtEl>
                                          <p:spTgt spid="8"/>
                                        </p:tgtEl>
                                        <p:attrNameLst>
                                          <p:attrName>ppt_x</p:attrName>
                                          <p:attrName>ppt_y</p:attrName>
                                        </p:attrNameLst>
                                      </p:cBhvr>
                                    </p:animMotion>
                                  </p:childTnLst>
                                </p:cTn>
                              </p:par>
                              <p:par>
                                <p:cTn id="7" presetID="1" presetClass="entr" presetSubtype="0" fill="hold"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par>
                                <p:cTn id="9" presetID="0" presetClass="path" presetSubtype="0" accel="50000" decel="50000" fill="hold" nodeType="withEffect">
                                  <p:stCondLst>
                                    <p:cond delay="0"/>
                                  </p:stCondLst>
                                  <p:childTnLst>
                                    <p:animMotion origin="layout" path="M 2.77778E-7 -4.81481E-6 L 0.15625 0.16945 " pathEditMode="relative" rAng="0" ptsTypes="AA">
                                      <p:cBhvr>
                                        <p:cTn id="10" dur="2000" fill="hold"/>
                                        <p:tgtEl>
                                          <p:spTgt spid="50"/>
                                        </p:tgtEl>
                                        <p:attrNameLst>
                                          <p:attrName>ppt_x</p:attrName>
                                          <p:attrName>ppt_y</p:attrName>
                                        </p:attrNameLst>
                                      </p:cBhvr>
                                      <p:rCtr x="78" y="85"/>
                                    </p:animMotion>
                                  </p:childTnLst>
                                </p:cTn>
                              </p:par>
                            </p:childTnLst>
                          </p:cTn>
                        </p:par>
                        <p:par>
                          <p:cTn id="11" fill="hold">
                            <p:stCondLst>
                              <p:cond delay="2000"/>
                            </p:stCondLst>
                            <p:childTnLst>
                              <p:par>
                                <p:cTn id="12" presetID="1" presetClass="entr" presetSubtype="0" fill="hold" nodeType="afterEffect">
                                  <p:stCondLst>
                                    <p:cond delay="0"/>
                                  </p:stCondLst>
                                  <p:childTnLst>
                                    <p:set>
                                      <p:cBhvr>
                                        <p:cTn id="13"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39" name="Group 138"/>
          <p:cNvGrpSpPr/>
          <p:nvPr/>
        </p:nvGrpSpPr>
        <p:grpSpPr>
          <a:xfrm>
            <a:off x="428624" y="428625"/>
            <a:ext cx="7856642" cy="2346579"/>
            <a:chOff x="428624" y="2114550"/>
            <a:chExt cx="7856642" cy="2346579"/>
          </a:xfrm>
        </p:grpSpPr>
        <p:grpSp>
          <p:nvGrpSpPr>
            <p:cNvPr id="50" name="Group 49"/>
            <p:cNvGrpSpPr/>
            <p:nvPr/>
          </p:nvGrpSpPr>
          <p:grpSpPr>
            <a:xfrm>
              <a:off x="885825" y="3105150"/>
              <a:ext cx="6873621" cy="1355979"/>
              <a:chOff x="885825" y="3105150"/>
              <a:chExt cx="6873621" cy="1355979"/>
            </a:xfrm>
          </p:grpSpPr>
          <p:grpSp>
            <p:nvGrpSpPr>
              <p:cNvPr id="4" name="Group 49"/>
              <p:cNvGrpSpPr/>
              <p:nvPr/>
            </p:nvGrpSpPr>
            <p:grpSpPr>
              <a:xfrm>
                <a:off x="4505325" y="3105150"/>
                <a:ext cx="3254121" cy="1355979"/>
                <a:chOff x="2924175" y="4848225"/>
                <a:chExt cx="3254121" cy="1355979"/>
              </a:xfrm>
            </p:grpSpPr>
            <p:sp>
              <p:nvSpPr>
                <p:cNvPr id="31" name="Rectangle 30"/>
                <p:cNvSpPr/>
                <p:nvPr/>
              </p:nvSpPr>
              <p:spPr>
                <a:xfrm>
                  <a:off x="3944112" y="4848225"/>
                  <a:ext cx="749808" cy="3714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
              <p:nvSpPr>
                <p:cNvPr id="32" name="Diamond 31"/>
                <p:cNvSpPr/>
                <p:nvPr/>
              </p:nvSpPr>
              <p:spPr>
                <a:xfrm>
                  <a:off x="5803392" y="4848225"/>
                  <a:ext cx="374904" cy="374904"/>
                </a:xfrm>
                <a:prstGeom prst="diamond">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a:t>
                  </a:r>
                  <a:endParaRPr lang="en-US" dirty="0">
                    <a:solidFill>
                      <a:schemeClr val="tx1"/>
                    </a:solidFill>
                  </a:endParaRPr>
                </a:p>
              </p:txBody>
            </p:sp>
            <p:cxnSp>
              <p:nvCxnSpPr>
                <p:cNvPr id="33" name="Straight Arrow Connector 32"/>
                <p:cNvCxnSpPr>
                  <a:endCxn id="31" idx="1"/>
                </p:cNvCxnSpPr>
                <p:nvPr/>
              </p:nvCxnSpPr>
              <p:spPr>
                <a:xfrm>
                  <a:off x="2924175" y="5033963"/>
                  <a:ext cx="1019937"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31" idx="3"/>
                  <a:endCxn id="32" idx="1"/>
                </p:cNvCxnSpPr>
                <p:nvPr/>
              </p:nvCxnSpPr>
              <p:spPr>
                <a:xfrm>
                  <a:off x="4693920" y="5033963"/>
                  <a:ext cx="1109472" cy="17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Flowchart: Merge 34"/>
                <p:cNvSpPr/>
                <p:nvPr/>
              </p:nvSpPr>
              <p:spPr>
                <a:xfrm>
                  <a:off x="3009900" y="5276850"/>
                  <a:ext cx="374904" cy="374904"/>
                </a:xfrm>
                <a:prstGeom prst="flowChartMerg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2880" rIns="0" bIns="0" rtlCol="0" anchor="ctr"/>
                <a:lstStyle/>
                <a:p>
                  <a:pPr algn="ctr"/>
                  <a:r>
                    <a:rPr lang="en-US" dirty="0" smtClean="0">
                      <a:solidFill>
                        <a:schemeClr val="tx1"/>
                      </a:solidFill>
                    </a:rPr>
                    <a:t>P</a:t>
                  </a:r>
                  <a:endParaRPr lang="en-US" dirty="0">
                    <a:solidFill>
                      <a:schemeClr val="tx1"/>
                    </a:solidFill>
                  </a:endParaRPr>
                </a:p>
              </p:txBody>
            </p:sp>
            <p:sp>
              <p:nvSpPr>
                <p:cNvPr id="36" name="Oval 35"/>
                <p:cNvSpPr/>
                <p:nvPr/>
              </p:nvSpPr>
              <p:spPr>
                <a:xfrm>
                  <a:off x="3009900" y="5829300"/>
                  <a:ext cx="374904" cy="37147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a:t>
                  </a:r>
                  <a:endParaRPr lang="en-US" dirty="0">
                    <a:solidFill>
                      <a:schemeClr val="tx1"/>
                    </a:solidFill>
                  </a:endParaRPr>
                </a:p>
              </p:txBody>
            </p:sp>
            <p:sp>
              <p:nvSpPr>
                <p:cNvPr id="37" name="Rectangle 36"/>
                <p:cNvSpPr/>
                <p:nvPr/>
              </p:nvSpPr>
              <p:spPr>
                <a:xfrm>
                  <a:off x="3605594" y="5829300"/>
                  <a:ext cx="374904" cy="3714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
              <p:nvSpPr>
                <p:cNvPr id="38" name="Diamond 37"/>
                <p:cNvSpPr/>
                <p:nvPr/>
              </p:nvSpPr>
              <p:spPr>
                <a:xfrm>
                  <a:off x="4203574" y="5829300"/>
                  <a:ext cx="374904" cy="374904"/>
                </a:xfrm>
                <a:prstGeom prst="diamond">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a:t>
                  </a:r>
                  <a:endParaRPr lang="en-US" dirty="0">
                    <a:solidFill>
                      <a:schemeClr val="tx1"/>
                    </a:solidFill>
                  </a:endParaRPr>
                </a:p>
              </p:txBody>
            </p:sp>
            <p:cxnSp>
              <p:nvCxnSpPr>
                <p:cNvPr id="39" name="Straight Arrow Connector 38"/>
                <p:cNvCxnSpPr>
                  <a:stCxn id="36" idx="6"/>
                  <a:endCxn id="37" idx="1"/>
                </p:cNvCxnSpPr>
                <p:nvPr/>
              </p:nvCxnSpPr>
              <p:spPr>
                <a:xfrm>
                  <a:off x="3384804" y="6015038"/>
                  <a:ext cx="2207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37" idx="3"/>
                  <a:endCxn id="38" idx="1"/>
                </p:cNvCxnSpPr>
                <p:nvPr/>
              </p:nvCxnSpPr>
              <p:spPr>
                <a:xfrm>
                  <a:off x="3980498" y="6015038"/>
                  <a:ext cx="223075" cy="17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4834318" y="5829300"/>
                  <a:ext cx="374904" cy="3714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A</a:t>
                  </a:r>
                  <a:endParaRPr lang="en-US" dirty="0">
                    <a:solidFill>
                      <a:schemeClr val="tx1"/>
                    </a:solidFill>
                  </a:endParaRPr>
                </a:p>
              </p:txBody>
            </p:sp>
            <p:sp>
              <p:nvSpPr>
                <p:cNvPr id="42" name="Diamond 41"/>
                <p:cNvSpPr/>
                <p:nvPr/>
              </p:nvSpPr>
              <p:spPr>
                <a:xfrm>
                  <a:off x="5432298" y="5829300"/>
                  <a:ext cx="374904" cy="374904"/>
                </a:xfrm>
                <a:prstGeom prst="diamond">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a:t>
                  </a:r>
                  <a:endParaRPr lang="en-US" dirty="0">
                    <a:solidFill>
                      <a:schemeClr val="tx1"/>
                    </a:solidFill>
                  </a:endParaRPr>
                </a:p>
              </p:txBody>
            </p:sp>
            <p:cxnSp>
              <p:nvCxnSpPr>
                <p:cNvPr id="43" name="Straight Arrow Connector 42"/>
                <p:cNvCxnSpPr>
                  <a:stCxn id="38" idx="3"/>
                  <a:endCxn id="41" idx="1"/>
                </p:cNvCxnSpPr>
                <p:nvPr/>
              </p:nvCxnSpPr>
              <p:spPr>
                <a:xfrm flipV="1">
                  <a:off x="4578477" y="6015038"/>
                  <a:ext cx="255843" cy="17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41" idx="3"/>
                  <a:endCxn id="42" idx="1"/>
                </p:cNvCxnSpPr>
                <p:nvPr/>
              </p:nvCxnSpPr>
              <p:spPr>
                <a:xfrm>
                  <a:off x="5209222" y="6015038"/>
                  <a:ext cx="223076" cy="17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hape 44"/>
                <p:cNvCxnSpPr>
                  <a:endCxn id="35" idx="0"/>
                </p:cNvCxnSpPr>
                <p:nvPr/>
              </p:nvCxnSpPr>
              <p:spPr>
                <a:xfrm>
                  <a:off x="2924175" y="5033963"/>
                  <a:ext cx="273177" cy="242887"/>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35" idx="2"/>
                  <a:endCxn id="36" idx="0"/>
                </p:cNvCxnSpPr>
                <p:nvPr/>
              </p:nvCxnSpPr>
              <p:spPr>
                <a:xfrm rot="5400000">
                  <a:off x="3108579" y="5740527"/>
                  <a:ext cx="17754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7" name="Flowchart: Extract 46"/>
                <p:cNvSpPr/>
                <p:nvPr/>
              </p:nvSpPr>
              <p:spPr>
                <a:xfrm>
                  <a:off x="5432298" y="5276850"/>
                  <a:ext cx="374904" cy="374904"/>
                </a:xfrm>
                <a:prstGeom prst="flowChartExtra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2880" rtlCol="0" anchor="ctr"/>
                <a:lstStyle/>
                <a:p>
                  <a:pPr algn="ctr"/>
                  <a:r>
                    <a:rPr lang="en-US" dirty="0" smtClean="0">
                      <a:solidFill>
                        <a:schemeClr val="tx1"/>
                      </a:solidFill>
                    </a:rPr>
                    <a:t>R</a:t>
                  </a:r>
                  <a:endParaRPr lang="en-US" dirty="0">
                    <a:solidFill>
                      <a:schemeClr val="tx1"/>
                    </a:solidFill>
                  </a:endParaRPr>
                </a:p>
              </p:txBody>
            </p:sp>
            <p:cxnSp>
              <p:nvCxnSpPr>
                <p:cNvPr id="48" name="Straight Arrow Connector 47"/>
                <p:cNvCxnSpPr>
                  <a:stCxn id="42" idx="0"/>
                  <a:endCxn id="47" idx="2"/>
                </p:cNvCxnSpPr>
                <p:nvPr/>
              </p:nvCxnSpPr>
              <p:spPr>
                <a:xfrm rot="5400000" flipH="1" flipV="1">
                  <a:off x="5530977" y="5740527"/>
                  <a:ext cx="17754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Shape 48"/>
                <p:cNvCxnSpPr>
                  <a:stCxn id="47" idx="0"/>
                  <a:endCxn id="32" idx="1"/>
                </p:cNvCxnSpPr>
                <p:nvPr/>
              </p:nvCxnSpPr>
              <p:spPr>
                <a:xfrm rot="5400000" flipH="1" flipV="1">
                  <a:off x="5590985" y="5064443"/>
                  <a:ext cx="241173" cy="183642"/>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3" name="Group 7"/>
              <p:cNvGrpSpPr/>
              <p:nvPr/>
            </p:nvGrpSpPr>
            <p:grpSpPr>
              <a:xfrm>
                <a:off x="885825" y="3105150"/>
                <a:ext cx="3625596" cy="1355979"/>
                <a:chOff x="2705100" y="1943100"/>
                <a:chExt cx="3625596" cy="1355979"/>
              </a:xfrm>
            </p:grpSpPr>
            <p:sp>
              <p:nvSpPr>
                <p:cNvPr id="9" name="Oval 8"/>
                <p:cNvSpPr/>
                <p:nvPr/>
              </p:nvSpPr>
              <p:spPr>
                <a:xfrm>
                  <a:off x="2705100" y="1943100"/>
                  <a:ext cx="371475" cy="37147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a:t>
                  </a:r>
                  <a:endParaRPr lang="en-US" dirty="0">
                    <a:solidFill>
                      <a:schemeClr val="tx1"/>
                    </a:solidFill>
                  </a:endParaRPr>
                </a:p>
              </p:txBody>
            </p:sp>
            <p:sp>
              <p:nvSpPr>
                <p:cNvPr id="10" name="Rectangle 9"/>
                <p:cNvSpPr/>
                <p:nvPr/>
              </p:nvSpPr>
              <p:spPr>
                <a:xfrm>
                  <a:off x="4096512" y="1943100"/>
                  <a:ext cx="749808" cy="3714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
              <p:nvSpPr>
                <p:cNvPr id="11" name="Diamond 10"/>
                <p:cNvSpPr/>
                <p:nvPr/>
              </p:nvSpPr>
              <p:spPr>
                <a:xfrm>
                  <a:off x="5955792" y="1943100"/>
                  <a:ext cx="374904" cy="374904"/>
                </a:xfrm>
                <a:prstGeom prst="diamond">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a:t>
                  </a:r>
                  <a:endParaRPr lang="en-US" dirty="0">
                    <a:solidFill>
                      <a:schemeClr val="tx1"/>
                    </a:solidFill>
                  </a:endParaRPr>
                </a:p>
              </p:txBody>
            </p:sp>
            <p:cxnSp>
              <p:nvCxnSpPr>
                <p:cNvPr id="12" name="Straight Arrow Connector 11"/>
                <p:cNvCxnSpPr>
                  <a:stCxn id="9" idx="6"/>
                  <a:endCxn id="10" idx="1"/>
                </p:cNvCxnSpPr>
                <p:nvPr/>
              </p:nvCxnSpPr>
              <p:spPr>
                <a:xfrm>
                  <a:off x="3076575" y="2128838"/>
                  <a:ext cx="1019937"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10" idx="3"/>
                  <a:endCxn id="11" idx="1"/>
                </p:cNvCxnSpPr>
                <p:nvPr/>
              </p:nvCxnSpPr>
              <p:spPr>
                <a:xfrm>
                  <a:off x="4846320" y="2128838"/>
                  <a:ext cx="1109472" cy="17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Flowchart: Merge 13"/>
                <p:cNvSpPr/>
                <p:nvPr/>
              </p:nvSpPr>
              <p:spPr>
                <a:xfrm>
                  <a:off x="3162300" y="2371725"/>
                  <a:ext cx="374904" cy="374904"/>
                </a:xfrm>
                <a:prstGeom prst="flowChartMerg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2880" rIns="0" bIns="0" rtlCol="0" anchor="ctr"/>
                <a:lstStyle/>
                <a:p>
                  <a:pPr algn="ctr"/>
                  <a:r>
                    <a:rPr lang="en-US" dirty="0" smtClean="0">
                      <a:solidFill>
                        <a:schemeClr val="tx1"/>
                      </a:solidFill>
                    </a:rPr>
                    <a:t>P</a:t>
                  </a:r>
                  <a:endParaRPr lang="en-US" dirty="0">
                    <a:solidFill>
                      <a:schemeClr val="tx1"/>
                    </a:solidFill>
                  </a:endParaRPr>
                </a:p>
              </p:txBody>
            </p:sp>
            <p:sp>
              <p:nvSpPr>
                <p:cNvPr id="15" name="Oval 14"/>
                <p:cNvSpPr/>
                <p:nvPr/>
              </p:nvSpPr>
              <p:spPr>
                <a:xfrm>
                  <a:off x="3162300" y="2924175"/>
                  <a:ext cx="374904" cy="37147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a:t>
                  </a:r>
                  <a:endParaRPr lang="en-US" dirty="0">
                    <a:solidFill>
                      <a:schemeClr val="tx1"/>
                    </a:solidFill>
                  </a:endParaRPr>
                </a:p>
              </p:txBody>
            </p:sp>
            <p:sp>
              <p:nvSpPr>
                <p:cNvPr id="16" name="Rectangle 15"/>
                <p:cNvSpPr/>
                <p:nvPr/>
              </p:nvSpPr>
              <p:spPr>
                <a:xfrm>
                  <a:off x="3757994" y="2924175"/>
                  <a:ext cx="374904" cy="3714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
              <p:nvSpPr>
                <p:cNvPr id="17" name="Diamond 16"/>
                <p:cNvSpPr/>
                <p:nvPr/>
              </p:nvSpPr>
              <p:spPr>
                <a:xfrm>
                  <a:off x="4355974" y="2924175"/>
                  <a:ext cx="374904" cy="374904"/>
                </a:xfrm>
                <a:prstGeom prst="diamond">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a:t>
                  </a:r>
                  <a:endParaRPr lang="en-US" dirty="0">
                    <a:solidFill>
                      <a:schemeClr val="tx1"/>
                    </a:solidFill>
                  </a:endParaRPr>
                </a:p>
              </p:txBody>
            </p:sp>
            <p:cxnSp>
              <p:nvCxnSpPr>
                <p:cNvPr id="18" name="Straight Arrow Connector 17"/>
                <p:cNvCxnSpPr>
                  <a:stCxn id="15" idx="6"/>
                  <a:endCxn id="16" idx="1"/>
                </p:cNvCxnSpPr>
                <p:nvPr/>
              </p:nvCxnSpPr>
              <p:spPr>
                <a:xfrm>
                  <a:off x="3537204" y="3109913"/>
                  <a:ext cx="2207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6" idx="3"/>
                  <a:endCxn id="17" idx="1"/>
                </p:cNvCxnSpPr>
                <p:nvPr/>
              </p:nvCxnSpPr>
              <p:spPr>
                <a:xfrm>
                  <a:off x="4132898" y="3109913"/>
                  <a:ext cx="223075" cy="17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4986718" y="2924175"/>
                  <a:ext cx="374904" cy="3714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A</a:t>
                  </a:r>
                  <a:endParaRPr lang="en-US" dirty="0">
                    <a:solidFill>
                      <a:schemeClr val="tx1"/>
                    </a:solidFill>
                  </a:endParaRPr>
                </a:p>
              </p:txBody>
            </p:sp>
            <p:sp>
              <p:nvSpPr>
                <p:cNvPr id="21" name="Diamond 20"/>
                <p:cNvSpPr/>
                <p:nvPr/>
              </p:nvSpPr>
              <p:spPr>
                <a:xfrm>
                  <a:off x="5584698" y="2924175"/>
                  <a:ext cx="374904" cy="374904"/>
                </a:xfrm>
                <a:prstGeom prst="diamond">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a:t>
                  </a:r>
                  <a:endParaRPr lang="en-US" dirty="0">
                    <a:solidFill>
                      <a:schemeClr val="tx1"/>
                    </a:solidFill>
                  </a:endParaRPr>
                </a:p>
              </p:txBody>
            </p:sp>
            <p:cxnSp>
              <p:nvCxnSpPr>
                <p:cNvPr id="22" name="Straight Arrow Connector 21"/>
                <p:cNvCxnSpPr>
                  <a:stCxn id="17" idx="3"/>
                  <a:endCxn id="20" idx="1"/>
                </p:cNvCxnSpPr>
                <p:nvPr/>
              </p:nvCxnSpPr>
              <p:spPr>
                <a:xfrm flipV="1">
                  <a:off x="4730877" y="3109913"/>
                  <a:ext cx="255843" cy="17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20" idx="3"/>
                  <a:endCxn id="21" idx="1"/>
                </p:cNvCxnSpPr>
                <p:nvPr/>
              </p:nvCxnSpPr>
              <p:spPr>
                <a:xfrm>
                  <a:off x="5361622" y="3109913"/>
                  <a:ext cx="223076" cy="17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hape 23"/>
                <p:cNvCxnSpPr>
                  <a:stCxn id="9" idx="6"/>
                  <a:endCxn id="14" idx="0"/>
                </p:cNvCxnSpPr>
                <p:nvPr/>
              </p:nvCxnSpPr>
              <p:spPr>
                <a:xfrm>
                  <a:off x="3076575" y="2128838"/>
                  <a:ext cx="273177" cy="242887"/>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4" idx="2"/>
                  <a:endCxn id="15" idx="0"/>
                </p:cNvCxnSpPr>
                <p:nvPr/>
              </p:nvCxnSpPr>
              <p:spPr>
                <a:xfrm rot="5400000">
                  <a:off x="3260979" y="2835402"/>
                  <a:ext cx="17754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Flowchart: Extract 25"/>
                <p:cNvSpPr/>
                <p:nvPr/>
              </p:nvSpPr>
              <p:spPr>
                <a:xfrm>
                  <a:off x="5584698" y="2371725"/>
                  <a:ext cx="374904" cy="374904"/>
                </a:xfrm>
                <a:prstGeom prst="flowChartExtra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2880" rtlCol="0" anchor="ctr"/>
                <a:lstStyle/>
                <a:p>
                  <a:pPr algn="ctr"/>
                  <a:r>
                    <a:rPr lang="en-US" dirty="0" smtClean="0">
                      <a:solidFill>
                        <a:schemeClr val="tx1"/>
                      </a:solidFill>
                    </a:rPr>
                    <a:t>R</a:t>
                  </a:r>
                  <a:endParaRPr lang="en-US" dirty="0">
                    <a:solidFill>
                      <a:schemeClr val="tx1"/>
                    </a:solidFill>
                  </a:endParaRPr>
                </a:p>
              </p:txBody>
            </p:sp>
            <p:cxnSp>
              <p:nvCxnSpPr>
                <p:cNvPr id="27" name="Straight Arrow Connector 26"/>
                <p:cNvCxnSpPr>
                  <a:stCxn id="21" idx="0"/>
                  <a:endCxn id="26" idx="2"/>
                </p:cNvCxnSpPr>
                <p:nvPr/>
              </p:nvCxnSpPr>
              <p:spPr>
                <a:xfrm rot="5400000" flipH="1" flipV="1">
                  <a:off x="5683377" y="2835402"/>
                  <a:ext cx="17754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hape 27"/>
                <p:cNvCxnSpPr>
                  <a:stCxn id="26" idx="0"/>
                  <a:endCxn id="11" idx="1"/>
                </p:cNvCxnSpPr>
                <p:nvPr/>
              </p:nvCxnSpPr>
              <p:spPr>
                <a:xfrm rot="5400000" flipH="1" flipV="1">
                  <a:off x="5743385" y="2159318"/>
                  <a:ext cx="241173" cy="183642"/>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grpSp>
        </p:grpSp>
        <p:grpSp>
          <p:nvGrpSpPr>
            <p:cNvPr id="93" name="Group 92"/>
            <p:cNvGrpSpPr/>
            <p:nvPr/>
          </p:nvGrpSpPr>
          <p:grpSpPr>
            <a:xfrm>
              <a:off x="1266825" y="3105150"/>
              <a:ext cx="6502146" cy="1355979"/>
              <a:chOff x="1352550" y="1438275"/>
              <a:chExt cx="6502146" cy="1355979"/>
            </a:xfrm>
          </p:grpSpPr>
          <p:grpSp>
            <p:nvGrpSpPr>
              <p:cNvPr id="52" name="Group 49"/>
              <p:cNvGrpSpPr/>
              <p:nvPr/>
            </p:nvGrpSpPr>
            <p:grpSpPr>
              <a:xfrm>
                <a:off x="4600575" y="1438275"/>
                <a:ext cx="3254121" cy="1355979"/>
                <a:chOff x="2924175" y="4848225"/>
                <a:chExt cx="3254121" cy="1355979"/>
              </a:xfrm>
            </p:grpSpPr>
            <p:sp>
              <p:nvSpPr>
                <p:cNvPr id="74" name="Rectangle 73"/>
                <p:cNvSpPr/>
                <p:nvPr/>
              </p:nvSpPr>
              <p:spPr>
                <a:xfrm>
                  <a:off x="3944112" y="4848225"/>
                  <a:ext cx="749808" cy="3714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
              <p:nvSpPr>
                <p:cNvPr id="75" name="Diamond 74"/>
                <p:cNvSpPr/>
                <p:nvPr/>
              </p:nvSpPr>
              <p:spPr>
                <a:xfrm>
                  <a:off x="5803392" y="4848225"/>
                  <a:ext cx="374904" cy="374904"/>
                </a:xfrm>
                <a:prstGeom prst="diamond">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a:t>
                  </a:r>
                  <a:endParaRPr lang="en-US" dirty="0">
                    <a:solidFill>
                      <a:schemeClr val="tx1"/>
                    </a:solidFill>
                  </a:endParaRPr>
                </a:p>
              </p:txBody>
            </p:sp>
            <p:cxnSp>
              <p:nvCxnSpPr>
                <p:cNvPr id="76" name="Straight Arrow Connector 75"/>
                <p:cNvCxnSpPr>
                  <a:endCxn id="74" idx="1"/>
                </p:cNvCxnSpPr>
                <p:nvPr/>
              </p:nvCxnSpPr>
              <p:spPr>
                <a:xfrm>
                  <a:off x="2924175" y="5033963"/>
                  <a:ext cx="1019937"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74" idx="3"/>
                  <a:endCxn id="75" idx="1"/>
                </p:cNvCxnSpPr>
                <p:nvPr/>
              </p:nvCxnSpPr>
              <p:spPr>
                <a:xfrm>
                  <a:off x="4693920" y="5033963"/>
                  <a:ext cx="1109472" cy="17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8" name="Flowchart: Merge 77"/>
                <p:cNvSpPr/>
                <p:nvPr/>
              </p:nvSpPr>
              <p:spPr>
                <a:xfrm>
                  <a:off x="3009900" y="5276850"/>
                  <a:ext cx="374904" cy="374904"/>
                </a:xfrm>
                <a:prstGeom prst="flowChartMerg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2880" rIns="0" bIns="0" rtlCol="0" anchor="ctr"/>
                <a:lstStyle/>
                <a:p>
                  <a:pPr algn="ctr"/>
                  <a:r>
                    <a:rPr lang="en-US" dirty="0" smtClean="0">
                      <a:solidFill>
                        <a:schemeClr val="tx1"/>
                      </a:solidFill>
                    </a:rPr>
                    <a:t>P</a:t>
                  </a:r>
                  <a:endParaRPr lang="en-US" dirty="0">
                    <a:solidFill>
                      <a:schemeClr val="tx1"/>
                    </a:solidFill>
                  </a:endParaRPr>
                </a:p>
              </p:txBody>
            </p:sp>
            <p:sp>
              <p:nvSpPr>
                <p:cNvPr id="79" name="Oval 78"/>
                <p:cNvSpPr/>
                <p:nvPr/>
              </p:nvSpPr>
              <p:spPr>
                <a:xfrm>
                  <a:off x="3009900" y="5829300"/>
                  <a:ext cx="374904" cy="37147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a:t>
                  </a:r>
                  <a:endParaRPr lang="en-US" dirty="0">
                    <a:solidFill>
                      <a:schemeClr val="tx1"/>
                    </a:solidFill>
                  </a:endParaRPr>
                </a:p>
              </p:txBody>
            </p:sp>
            <p:sp>
              <p:nvSpPr>
                <p:cNvPr id="80" name="Rectangle 79"/>
                <p:cNvSpPr/>
                <p:nvPr/>
              </p:nvSpPr>
              <p:spPr>
                <a:xfrm>
                  <a:off x="3605594" y="5829300"/>
                  <a:ext cx="374904" cy="3714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
              <p:nvSpPr>
                <p:cNvPr id="81" name="Diamond 80"/>
                <p:cNvSpPr/>
                <p:nvPr/>
              </p:nvSpPr>
              <p:spPr>
                <a:xfrm>
                  <a:off x="4203574" y="5829300"/>
                  <a:ext cx="374904" cy="374904"/>
                </a:xfrm>
                <a:prstGeom prst="diamond">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a:t>
                  </a:r>
                  <a:endParaRPr lang="en-US" dirty="0">
                    <a:solidFill>
                      <a:schemeClr val="tx1"/>
                    </a:solidFill>
                  </a:endParaRPr>
                </a:p>
              </p:txBody>
            </p:sp>
            <p:cxnSp>
              <p:nvCxnSpPr>
                <p:cNvPr id="82" name="Straight Arrow Connector 81"/>
                <p:cNvCxnSpPr>
                  <a:stCxn id="79" idx="6"/>
                  <a:endCxn id="80" idx="1"/>
                </p:cNvCxnSpPr>
                <p:nvPr/>
              </p:nvCxnSpPr>
              <p:spPr>
                <a:xfrm>
                  <a:off x="3384804" y="6015038"/>
                  <a:ext cx="2207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80" idx="3"/>
                  <a:endCxn id="81" idx="1"/>
                </p:cNvCxnSpPr>
                <p:nvPr/>
              </p:nvCxnSpPr>
              <p:spPr>
                <a:xfrm>
                  <a:off x="3980498" y="6015038"/>
                  <a:ext cx="223075" cy="17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4" name="Rectangle 83"/>
                <p:cNvSpPr/>
                <p:nvPr/>
              </p:nvSpPr>
              <p:spPr>
                <a:xfrm>
                  <a:off x="4834318" y="5829300"/>
                  <a:ext cx="374904" cy="3714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A</a:t>
                  </a:r>
                  <a:endParaRPr lang="en-US" dirty="0">
                    <a:solidFill>
                      <a:schemeClr val="tx1"/>
                    </a:solidFill>
                  </a:endParaRPr>
                </a:p>
              </p:txBody>
            </p:sp>
            <p:sp>
              <p:nvSpPr>
                <p:cNvPr id="85" name="Diamond 84"/>
                <p:cNvSpPr/>
                <p:nvPr/>
              </p:nvSpPr>
              <p:spPr>
                <a:xfrm>
                  <a:off x="5432298" y="5829300"/>
                  <a:ext cx="374904" cy="374904"/>
                </a:xfrm>
                <a:prstGeom prst="diamond">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a:t>
                  </a:r>
                  <a:endParaRPr lang="en-US" dirty="0">
                    <a:solidFill>
                      <a:schemeClr val="tx1"/>
                    </a:solidFill>
                  </a:endParaRPr>
                </a:p>
              </p:txBody>
            </p:sp>
            <p:cxnSp>
              <p:nvCxnSpPr>
                <p:cNvPr id="86" name="Straight Arrow Connector 85"/>
                <p:cNvCxnSpPr>
                  <a:stCxn id="81" idx="3"/>
                  <a:endCxn id="84" idx="1"/>
                </p:cNvCxnSpPr>
                <p:nvPr/>
              </p:nvCxnSpPr>
              <p:spPr>
                <a:xfrm flipV="1">
                  <a:off x="4578477" y="6015038"/>
                  <a:ext cx="255843" cy="17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84" idx="3"/>
                  <a:endCxn id="85" idx="1"/>
                </p:cNvCxnSpPr>
                <p:nvPr/>
              </p:nvCxnSpPr>
              <p:spPr>
                <a:xfrm>
                  <a:off x="5209222" y="6015038"/>
                  <a:ext cx="223076" cy="17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8" name="Shape 87"/>
                <p:cNvCxnSpPr>
                  <a:endCxn id="78" idx="0"/>
                </p:cNvCxnSpPr>
                <p:nvPr/>
              </p:nvCxnSpPr>
              <p:spPr>
                <a:xfrm>
                  <a:off x="2924175" y="5033963"/>
                  <a:ext cx="273177" cy="242887"/>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stCxn id="78" idx="2"/>
                  <a:endCxn id="79" idx="0"/>
                </p:cNvCxnSpPr>
                <p:nvPr/>
              </p:nvCxnSpPr>
              <p:spPr>
                <a:xfrm rot="5400000">
                  <a:off x="3108579" y="5740527"/>
                  <a:ext cx="17754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0" name="Flowchart: Extract 89"/>
                <p:cNvSpPr/>
                <p:nvPr/>
              </p:nvSpPr>
              <p:spPr>
                <a:xfrm>
                  <a:off x="5432298" y="5276850"/>
                  <a:ext cx="374904" cy="374904"/>
                </a:xfrm>
                <a:prstGeom prst="flowChartExtra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2880" rtlCol="0" anchor="ctr"/>
                <a:lstStyle/>
                <a:p>
                  <a:pPr algn="ctr"/>
                  <a:r>
                    <a:rPr lang="en-US" dirty="0" smtClean="0">
                      <a:solidFill>
                        <a:schemeClr val="tx1"/>
                      </a:solidFill>
                    </a:rPr>
                    <a:t>R</a:t>
                  </a:r>
                  <a:endParaRPr lang="en-US" dirty="0">
                    <a:solidFill>
                      <a:schemeClr val="tx1"/>
                    </a:solidFill>
                  </a:endParaRPr>
                </a:p>
              </p:txBody>
            </p:sp>
            <p:cxnSp>
              <p:nvCxnSpPr>
                <p:cNvPr id="91" name="Straight Arrow Connector 90"/>
                <p:cNvCxnSpPr>
                  <a:stCxn id="85" idx="0"/>
                  <a:endCxn id="90" idx="2"/>
                </p:cNvCxnSpPr>
                <p:nvPr/>
              </p:nvCxnSpPr>
              <p:spPr>
                <a:xfrm rot="5400000" flipH="1" flipV="1">
                  <a:off x="5530977" y="5740527"/>
                  <a:ext cx="17754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2" name="Shape 91"/>
                <p:cNvCxnSpPr>
                  <a:stCxn id="90" idx="0"/>
                  <a:endCxn id="75" idx="1"/>
                </p:cNvCxnSpPr>
                <p:nvPr/>
              </p:nvCxnSpPr>
              <p:spPr>
                <a:xfrm rot="5400000" flipH="1" flipV="1">
                  <a:off x="5590985" y="5064443"/>
                  <a:ext cx="241173" cy="183642"/>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55" name="Rectangle 54"/>
              <p:cNvSpPr/>
              <p:nvPr/>
            </p:nvSpPr>
            <p:spPr>
              <a:xfrm>
                <a:off x="2372487" y="1438275"/>
                <a:ext cx="749808" cy="3714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
            <p:nvSpPr>
              <p:cNvPr id="56" name="Diamond 55"/>
              <p:cNvSpPr/>
              <p:nvPr/>
            </p:nvSpPr>
            <p:spPr>
              <a:xfrm>
                <a:off x="4231767" y="1438275"/>
                <a:ext cx="374904" cy="374904"/>
              </a:xfrm>
              <a:prstGeom prst="diamond">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a:t>
                </a:r>
                <a:endParaRPr lang="en-US" dirty="0">
                  <a:solidFill>
                    <a:schemeClr val="tx1"/>
                  </a:solidFill>
                </a:endParaRPr>
              </a:p>
            </p:txBody>
          </p:sp>
          <p:cxnSp>
            <p:nvCxnSpPr>
              <p:cNvPr id="57" name="Straight Arrow Connector 56"/>
              <p:cNvCxnSpPr>
                <a:endCxn id="55" idx="1"/>
              </p:cNvCxnSpPr>
              <p:nvPr/>
            </p:nvCxnSpPr>
            <p:spPr>
              <a:xfrm>
                <a:off x="1352550" y="1624013"/>
                <a:ext cx="1019937"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55" idx="3"/>
                <a:endCxn id="56" idx="1"/>
              </p:cNvCxnSpPr>
              <p:nvPr/>
            </p:nvCxnSpPr>
            <p:spPr>
              <a:xfrm>
                <a:off x="3122295" y="1624013"/>
                <a:ext cx="1109472" cy="17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9" name="Flowchart: Merge 58"/>
              <p:cNvSpPr/>
              <p:nvPr/>
            </p:nvSpPr>
            <p:spPr>
              <a:xfrm>
                <a:off x="1438275" y="1866900"/>
                <a:ext cx="374904" cy="374904"/>
              </a:xfrm>
              <a:prstGeom prst="flowChartMerg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2880" rIns="0" bIns="0" rtlCol="0" anchor="ctr"/>
              <a:lstStyle/>
              <a:p>
                <a:pPr algn="ctr"/>
                <a:r>
                  <a:rPr lang="en-US" dirty="0" smtClean="0">
                    <a:solidFill>
                      <a:schemeClr val="tx1"/>
                    </a:solidFill>
                  </a:rPr>
                  <a:t>P</a:t>
                </a:r>
                <a:endParaRPr lang="en-US" dirty="0">
                  <a:solidFill>
                    <a:schemeClr val="tx1"/>
                  </a:solidFill>
                </a:endParaRPr>
              </a:p>
            </p:txBody>
          </p:sp>
          <p:sp>
            <p:nvSpPr>
              <p:cNvPr id="60" name="Oval 59"/>
              <p:cNvSpPr/>
              <p:nvPr/>
            </p:nvSpPr>
            <p:spPr>
              <a:xfrm>
                <a:off x="1438275" y="2419350"/>
                <a:ext cx="374904" cy="37147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a:t>
                </a:r>
                <a:endParaRPr lang="en-US" dirty="0">
                  <a:solidFill>
                    <a:schemeClr val="tx1"/>
                  </a:solidFill>
                </a:endParaRPr>
              </a:p>
            </p:txBody>
          </p:sp>
          <p:sp>
            <p:nvSpPr>
              <p:cNvPr id="61" name="Rectangle 60"/>
              <p:cNvSpPr/>
              <p:nvPr/>
            </p:nvSpPr>
            <p:spPr>
              <a:xfrm>
                <a:off x="2033969" y="2419350"/>
                <a:ext cx="374904" cy="3714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
            <p:nvSpPr>
              <p:cNvPr id="62" name="Diamond 61"/>
              <p:cNvSpPr/>
              <p:nvPr/>
            </p:nvSpPr>
            <p:spPr>
              <a:xfrm>
                <a:off x="2631949" y="2419350"/>
                <a:ext cx="374904" cy="374904"/>
              </a:xfrm>
              <a:prstGeom prst="diamond">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a:t>
                </a:r>
                <a:endParaRPr lang="en-US" dirty="0">
                  <a:solidFill>
                    <a:schemeClr val="tx1"/>
                  </a:solidFill>
                </a:endParaRPr>
              </a:p>
            </p:txBody>
          </p:sp>
          <p:cxnSp>
            <p:nvCxnSpPr>
              <p:cNvPr id="63" name="Straight Arrow Connector 62"/>
              <p:cNvCxnSpPr>
                <a:stCxn id="60" idx="6"/>
                <a:endCxn id="61" idx="1"/>
              </p:cNvCxnSpPr>
              <p:nvPr/>
            </p:nvCxnSpPr>
            <p:spPr>
              <a:xfrm>
                <a:off x="1813179" y="2605088"/>
                <a:ext cx="2207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61" idx="3"/>
                <a:endCxn id="62" idx="1"/>
              </p:cNvCxnSpPr>
              <p:nvPr/>
            </p:nvCxnSpPr>
            <p:spPr>
              <a:xfrm>
                <a:off x="2408873" y="2605088"/>
                <a:ext cx="223075" cy="17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3262693" y="2419350"/>
                <a:ext cx="374904" cy="3714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A</a:t>
                </a:r>
                <a:endParaRPr lang="en-US" dirty="0">
                  <a:solidFill>
                    <a:schemeClr val="tx1"/>
                  </a:solidFill>
                </a:endParaRPr>
              </a:p>
            </p:txBody>
          </p:sp>
          <p:sp>
            <p:nvSpPr>
              <p:cNvPr id="66" name="Diamond 65"/>
              <p:cNvSpPr/>
              <p:nvPr/>
            </p:nvSpPr>
            <p:spPr>
              <a:xfrm>
                <a:off x="3860673" y="2419350"/>
                <a:ext cx="374904" cy="374904"/>
              </a:xfrm>
              <a:prstGeom prst="diamond">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a:t>
                </a:r>
                <a:endParaRPr lang="en-US" dirty="0">
                  <a:solidFill>
                    <a:schemeClr val="tx1"/>
                  </a:solidFill>
                </a:endParaRPr>
              </a:p>
            </p:txBody>
          </p:sp>
          <p:cxnSp>
            <p:nvCxnSpPr>
              <p:cNvPr id="67" name="Straight Arrow Connector 66"/>
              <p:cNvCxnSpPr>
                <a:stCxn id="62" idx="3"/>
                <a:endCxn id="65" idx="1"/>
              </p:cNvCxnSpPr>
              <p:nvPr/>
            </p:nvCxnSpPr>
            <p:spPr>
              <a:xfrm flipV="1">
                <a:off x="3006852" y="2605088"/>
                <a:ext cx="255843" cy="17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65" idx="3"/>
                <a:endCxn id="66" idx="1"/>
              </p:cNvCxnSpPr>
              <p:nvPr/>
            </p:nvCxnSpPr>
            <p:spPr>
              <a:xfrm>
                <a:off x="3637597" y="2605088"/>
                <a:ext cx="223076" cy="17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9" name="Shape 68"/>
              <p:cNvCxnSpPr>
                <a:endCxn id="59" idx="0"/>
              </p:cNvCxnSpPr>
              <p:nvPr/>
            </p:nvCxnSpPr>
            <p:spPr>
              <a:xfrm>
                <a:off x="1352550" y="1624013"/>
                <a:ext cx="273177" cy="242887"/>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59" idx="2"/>
                <a:endCxn id="60" idx="0"/>
              </p:cNvCxnSpPr>
              <p:nvPr/>
            </p:nvCxnSpPr>
            <p:spPr>
              <a:xfrm rot="5400000">
                <a:off x="1536954" y="2330577"/>
                <a:ext cx="17754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1" name="Flowchart: Extract 70"/>
              <p:cNvSpPr/>
              <p:nvPr/>
            </p:nvSpPr>
            <p:spPr>
              <a:xfrm>
                <a:off x="3860673" y="1866900"/>
                <a:ext cx="374904" cy="374904"/>
              </a:xfrm>
              <a:prstGeom prst="flowChartExtra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2880" rtlCol="0" anchor="ctr"/>
              <a:lstStyle/>
              <a:p>
                <a:pPr algn="ctr"/>
                <a:r>
                  <a:rPr lang="en-US" dirty="0" smtClean="0">
                    <a:solidFill>
                      <a:schemeClr val="tx1"/>
                    </a:solidFill>
                  </a:rPr>
                  <a:t>R</a:t>
                </a:r>
                <a:endParaRPr lang="en-US" dirty="0">
                  <a:solidFill>
                    <a:schemeClr val="tx1"/>
                  </a:solidFill>
                </a:endParaRPr>
              </a:p>
            </p:txBody>
          </p:sp>
          <p:cxnSp>
            <p:nvCxnSpPr>
              <p:cNvPr id="72" name="Straight Arrow Connector 71"/>
              <p:cNvCxnSpPr>
                <a:stCxn id="66" idx="0"/>
                <a:endCxn id="71" idx="2"/>
              </p:cNvCxnSpPr>
              <p:nvPr/>
            </p:nvCxnSpPr>
            <p:spPr>
              <a:xfrm rot="5400000" flipH="1" flipV="1">
                <a:off x="3959352" y="2330577"/>
                <a:ext cx="17754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3" name="Shape 72"/>
              <p:cNvCxnSpPr>
                <a:stCxn id="71" idx="0"/>
                <a:endCxn id="56" idx="1"/>
              </p:cNvCxnSpPr>
              <p:nvPr/>
            </p:nvCxnSpPr>
            <p:spPr>
              <a:xfrm rot="5400000" flipH="1" flipV="1">
                <a:off x="4019360" y="1654493"/>
                <a:ext cx="241173" cy="183642"/>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116" name="Group 115"/>
            <p:cNvGrpSpPr/>
            <p:nvPr/>
          </p:nvGrpSpPr>
          <p:grpSpPr>
            <a:xfrm>
              <a:off x="428624" y="2114550"/>
              <a:ext cx="7856642" cy="990600"/>
              <a:chOff x="2705100" y="1943100"/>
              <a:chExt cx="3616144" cy="990600"/>
            </a:xfrm>
          </p:grpSpPr>
          <p:sp>
            <p:nvSpPr>
              <p:cNvPr id="117" name="Oval 116"/>
              <p:cNvSpPr/>
              <p:nvPr/>
            </p:nvSpPr>
            <p:spPr>
              <a:xfrm>
                <a:off x="2705100" y="1943100"/>
                <a:ext cx="172556" cy="37147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a:t>
                </a:r>
                <a:endParaRPr lang="en-US" dirty="0">
                  <a:solidFill>
                    <a:schemeClr val="tx1"/>
                  </a:solidFill>
                </a:endParaRPr>
              </a:p>
            </p:txBody>
          </p:sp>
          <p:sp>
            <p:nvSpPr>
              <p:cNvPr id="118" name="Rectangle 117"/>
              <p:cNvSpPr/>
              <p:nvPr/>
            </p:nvSpPr>
            <p:spPr>
              <a:xfrm>
                <a:off x="4096512" y="1943100"/>
                <a:ext cx="749808" cy="3714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
            <p:nvSpPr>
              <p:cNvPr id="119" name="Diamond 118"/>
              <p:cNvSpPr/>
              <p:nvPr/>
            </p:nvSpPr>
            <p:spPr>
              <a:xfrm>
                <a:off x="6148688" y="1943100"/>
                <a:ext cx="172556" cy="374904"/>
              </a:xfrm>
              <a:prstGeom prst="diamond">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a:t>
                </a:r>
                <a:endParaRPr lang="en-US" dirty="0">
                  <a:solidFill>
                    <a:schemeClr val="tx1"/>
                  </a:solidFill>
                </a:endParaRPr>
              </a:p>
            </p:txBody>
          </p:sp>
          <p:cxnSp>
            <p:nvCxnSpPr>
              <p:cNvPr id="120" name="Straight Arrow Connector 119"/>
              <p:cNvCxnSpPr>
                <a:stCxn id="117" idx="6"/>
                <a:endCxn id="118" idx="1"/>
              </p:cNvCxnSpPr>
              <p:nvPr/>
            </p:nvCxnSpPr>
            <p:spPr>
              <a:xfrm>
                <a:off x="2877656" y="2128838"/>
                <a:ext cx="121885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a:stCxn id="118" idx="3"/>
                <a:endCxn id="119" idx="1"/>
              </p:cNvCxnSpPr>
              <p:nvPr/>
            </p:nvCxnSpPr>
            <p:spPr>
              <a:xfrm>
                <a:off x="4846319" y="2128838"/>
                <a:ext cx="1302369" cy="17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2" name="Flowchart: Merge 121"/>
              <p:cNvSpPr/>
              <p:nvPr/>
            </p:nvSpPr>
            <p:spPr>
              <a:xfrm>
                <a:off x="2916794" y="2371725"/>
                <a:ext cx="172556" cy="374904"/>
              </a:xfrm>
              <a:prstGeom prst="flowChartMerg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2880" rIns="0" bIns="0" rtlCol="0" anchor="ctr"/>
              <a:lstStyle/>
              <a:p>
                <a:pPr algn="ctr"/>
                <a:r>
                  <a:rPr lang="en-US" dirty="0" smtClean="0">
                    <a:solidFill>
                      <a:schemeClr val="tx1"/>
                    </a:solidFill>
                  </a:rPr>
                  <a:t>P</a:t>
                </a:r>
                <a:endParaRPr lang="en-US" dirty="0">
                  <a:solidFill>
                    <a:schemeClr val="tx1"/>
                  </a:solidFill>
                </a:endParaRPr>
              </a:p>
            </p:txBody>
          </p:sp>
          <p:cxnSp>
            <p:nvCxnSpPr>
              <p:cNvPr id="132" name="Shape 131"/>
              <p:cNvCxnSpPr>
                <a:stCxn id="117" idx="6"/>
                <a:endCxn id="122" idx="0"/>
              </p:cNvCxnSpPr>
              <p:nvPr/>
            </p:nvCxnSpPr>
            <p:spPr>
              <a:xfrm>
                <a:off x="2877656" y="2128838"/>
                <a:ext cx="125417" cy="242887"/>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a:stCxn id="122" idx="2"/>
                <a:endCxn id="9" idx="0"/>
              </p:cNvCxnSpPr>
              <p:nvPr/>
            </p:nvCxnSpPr>
            <p:spPr>
              <a:xfrm rot="5400000">
                <a:off x="2908512" y="2839139"/>
                <a:ext cx="187071" cy="20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4" name="Flowchart: Extract 133"/>
              <p:cNvSpPr/>
              <p:nvPr/>
            </p:nvSpPr>
            <p:spPr>
              <a:xfrm>
                <a:off x="5913500" y="2371725"/>
                <a:ext cx="172556" cy="374904"/>
              </a:xfrm>
              <a:prstGeom prst="flowChartExtra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2880" rtlCol="0" anchor="ctr"/>
              <a:lstStyle/>
              <a:p>
                <a:pPr algn="ctr"/>
                <a:r>
                  <a:rPr lang="en-US" dirty="0" smtClean="0">
                    <a:solidFill>
                      <a:schemeClr val="tx1"/>
                    </a:solidFill>
                  </a:rPr>
                  <a:t>R</a:t>
                </a:r>
                <a:endParaRPr lang="en-US" dirty="0">
                  <a:solidFill>
                    <a:schemeClr val="tx1"/>
                  </a:solidFill>
                </a:endParaRPr>
              </a:p>
            </p:txBody>
          </p:sp>
          <p:cxnSp>
            <p:nvCxnSpPr>
              <p:cNvPr id="135" name="Straight Arrow Connector 134"/>
              <p:cNvCxnSpPr>
                <a:stCxn id="75" idx="0"/>
                <a:endCxn id="134" idx="2"/>
              </p:cNvCxnSpPr>
              <p:nvPr/>
            </p:nvCxnSpPr>
            <p:spPr>
              <a:xfrm rot="5400000" flipH="1" flipV="1">
                <a:off x="5905020" y="2838943"/>
                <a:ext cx="187071" cy="24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6" name="Shape 135"/>
              <p:cNvCxnSpPr>
                <a:stCxn id="134" idx="0"/>
                <a:endCxn id="119" idx="1"/>
              </p:cNvCxnSpPr>
              <p:nvPr/>
            </p:nvCxnSpPr>
            <p:spPr>
              <a:xfrm rot="5400000" flipH="1" flipV="1">
                <a:off x="5953646" y="2176684"/>
                <a:ext cx="241173" cy="148911"/>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grpSp>
      </p:grpSp>
      <p:grpSp>
        <p:nvGrpSpPr>
          <p:cNvPr id="235" name="Group 234"/>
          <p:cNvGrpSpPr/>
          <p:nvPr/>
        </p:nvGrpSpPr>
        <p:grpSpPr>
          <a:xfrm>
            <a:off x="803529" y="428625"/>
            <a:ext cx="7481736" cy="2346579"/>
            <a:chOff x="1098804" y="-390525"/>
            <a:chExt cx="7481736" cy="2346579"/>
          </a:xfrm>
        </p:grpSpPr>
        <p:grpSp>
          <p:nvGrpSpPr>
            <p:cNvPr id="141" name="Group 49"/>
            <p:cNvGrpSpPr/>
            <p:nvPr/>
          </p:nvGrpSpPr>
          <p:grpSpPr>
            <a:xfrm>
              <a:off x="1181101" y="600075"/>
              <a:ext cx="6873621" cy="1355979"/>
              <a:chOff x="885825" y="3105150"/>
              <a:chExt cx="6873621" cy="1355979"/>
            </a:xfrm>
          </p:grpSpPr>
          <p:grpSp>
            <p:nvGrpSpPr>
              <p:cNvPr id="194" name="Group 49"/>
              <p:cNvGrpSpPr/>
              <p:nvPr/>
            </p:nvGrpSpPr>
            <p:grpSpPr>
              <a:xfrm>
                <a:off x="4505325" y="3105150"/>
                <a:ext cx="3254121" cy="1355979"/>
                <a:chOff x="2924175" y="4848225"/>
                <a:chExt cx="3254121" cy="1355979"/>
              </a:xfrm>
            </p:grpSpPr>
            <p:sp>
              <p:nvSpPr>
                <p:cNvPr id="216" name="Rectangle 215"/>
                <p:cNvSpPr/>
                <p:nvPr/>
              </p:nvSpPr>
              <p:spPr>
                <a:xfrm>
                  <a:off x="3944112" y="4848225"/>
                  <a:ext cx="749808" cy="3714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
              <p:nvSpPr>
                <p:cNvPr id="217" name="Diamond 216"/>
                <p:cNvSpPr/>
                <p:nvPr/>
              </p:nvSpPr>
              <p:spPr>
                <a:xfrm>
                  <a:off x="5803392" y="4848225"/>
                  <a:ext cx="374904" cy="374904"/>
                </a:xfrm>
                <a:prstGeom prst="diamond">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a:t>
                  </a:r>
                  <a:endParaRPr lang="en-US" dirty="0">
                    <a:solidFill>
                      <a:schemeClr val="tx1"/>
                    </a:solidFill>
                  </a:endParaRPr>
                </a:p>
              </p:txBody>
            </p:sp>
            <p:cxnSp>
              <p:nvCxnSpPr>
                <p:cNvPr id="218" name="Straight Arrow Connector 217"/>
                <p:cNvCxnSpPr>
                  <a:endCxn id="216" idx="1"/>
                </p:cNvCxnSpPr>
                <p:nvPr/>
              </p:nvCxnSpPr>
              <p:spPr>
                <a:xfrm>
                  <a:off x="2924175" y="5033963"/>
                  <a:ext cx="1019937"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9" name="Straight Arrow Connector 218"/>
                <p:cNvCxnSpPr>
                  <a:stCxn id="216" idx="3"/>
                  <a:endCxn id="217" idx="1"/>
                </p:cNvCxnSpPr>
                <p:nvPr/>
              </p:nvCxnSpPr>
              <p:spPr>
                <a:xfrm>
                  <a:off x="4693920" y="5033963"/>
                  <a:ext cx="1109472" cy="17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0" name="Flowchart: Merge 219"/>
                <p:cNvSpPr/>
                <p:nvPr/>
              </p:nvSpPr>
              <p:spPr>
                <a:xfrm>
                  <a:off x="3009900" y="5276850"/>
                  <a:ext cx="374904" cy="374904"/>
                </a:xfrm>
                <a:prstGeom prst="flowChartMerg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2880" rIns="0" bIns="0" rtlCol="0" anchor="ctr"/>
                <a:lstStyle/>
                <a:p>
                  <a:pPr algn="ctr"/>
                  <a:r>
                    <a:rPr lang="en-US" dirty="0" smtClean="0">
                      <a:solidFill>
                        <a:schemeClr val="tx1"/>
                      </a:solidFill>
                    </a:rPr>
                    <a:t>P</a:t>
                  </a:r>
                  <a:endParaRPr lang="en-US" dirty="0">
                    <a:solidFill>
                      <a:schemeClr val="tx1"/>
                    </a:solidFill>
                  </a:endParaRPr>
                </a:p>
              </p:txBody>
            </p:sp>
            <p:sp>
              <p:nvSpPr>
                <p:cNvPr id="221" name="Oval 220"/>
                <p:cNvSpPr/>
                <p:nvPr/>
              </p:nvSpPr>
              <p:spPr>
                <a:xfrm>
                  <a:off x="3009900" y="5829300"/>
                  <a:ext cx="374904" cy="37147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a:t>
                  </a:r>
                  <a:endParaRPr lang="en-US" dirty="0">
                    <a:solidFill>
                      <a:schemeClr val="tx1"/>
                    </a:solidFill>
                  </a:endParaRPr>
                </a:p>
              </p:txBody>
            </p:sp>
            <p:sp>
              <p:nvSpPr>
                <p:cNvPr id="222" name="Rectangle 221"/>
                <p:cNvSpPr/>
                <p:nvPr/>
              </p:nvSpPr>
              <p:spPr>
                <a:xfrm>
                  <a:off x="3605594" y="5829300"/>
                  <a:ext cx="374904" cy="3714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
              <p:nvSpPr>
                <p:cNvPr id="223" name="Diamond 222"/>
                <p:cNvSpPr/>
                <p:nvPr/>
              </p:nvSpPr>
              <p:spPr>
                <a:xfrm>
                  <a:off x="4203574" y="5829300"/>
                  <a:ext cx="374904" cy="374904"/>
                </a:xfrm>
                <a:prstGeom prst="diamond">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a:t>
                  </a:r>
                  <a:endParaRPr lang="en-US" dirty="0">
                    <a:solidFill>
                      <a:schemeClr val="tx1"/>
                    </a:solidFill>
                  </a:endParaRPr>
                </a:p>
              </p:txBody>
            </p:sp>
            <p:cxnSp>
              <p:nvCxnSpPr>
                <p:cNvPr id="224" name="Straight Arrow Connector 223"/>
                <p:cNvCxnSpPr>
                  <a:stCxn id="221" idx="6"/>
                  <a:endCxn id="222" idx="1"/>
                </p:cNvCxnSpPr>
                <p:nvPr/>
              </p:nvCxnSpPr>
              <p:spPr>
                <a:xfrm>
                  <a:off x="3384804" y="6015038"/>
                  <a:ext cx="2207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5" name="Straight Arrow Connector 224"/>
                <p:cNvCxnSpPr>
                  <a:stCxn id="222" idx="3"/>
                  <a:endCxn id="223" idx="1"/>
                </p:cNvCxnSpPr>
                <p:nvPr/>
              </p:nvCxnSpPr>
              <p:spPr>
                <a:xfrm>
                  <a:off x="3980498" y="6015038"/>
                  <a:ext cx="223075" cy="17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6" name="Rectangle 225"/>
                <p:cNvSpPr/>
                <p:nvPr/>
              </p:nvSpPr>
              <p:spPr>
                <a:xfrm>
                  <a:off x="4834318" y="5829300"/>
                  <a:ext cx="374904" cy="3714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A</a:t>
                  </a:r>
                  <a:endParaRPr lang="en-US" dirty="0">
                    <a:solidFill>
                      <a:schemeClr val="tx1"/>
                    </a:solidFill>
                  </a:endParaRPr>
                </a:p>
              </p:txBody>
            </p:sp>
            <p:sp>
              <p:nvSpPr>
                <p:cNvPr id="227" name="Diamond 226"/>
                <p:cNvSpPr/>
                <p:nvPr/>
              </p:nvSpPr>
              <p:spPr>
                <a:xfrm>
                  <a:off x="5432298" y="5829300"/>
                  <a:ext cx="374904" cy="374904"/>
                </a:xfrm>
                <a:prstGeom prst="diamond">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a:t>
                  </a:r>
                  <a:endParaRPr lang="en-US" dirty="0">
                    <a:solidFill>
                      <a:schemeClr val="tx1"/>
                    </a:solidFill>
                  </a:endParaRPr>
                </a:p>
              </p:txBody>
            </p:sp>
            <p:cxnSp>
              <p:nvCxnSpPr>
                <p:cNvPr id="228" name="Straight Arrow Connector 227"/>
                <p:cNvCxnSpPr>
                  <a:stCxn id="223" idx="3"/>
                  <a:endCxn id="226" idx="1"/>
                </p:cNvCxnSpPr>
                <p:nvPr/>
              </p:nvCxnSpPr>
              <p:spPr>
                <a:xfrm flipV="1">
                  <a:off x="4578477" y="6015038"/>
                  <a:ext cx="255843" cy="17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9" name="Straight Arrow Connector 228"/>
                <p:cNvCxnSpPr>
                  <a:stCxn id="226" idx="3"/>
                  <a:endCxn id="227" idx="1"/>
                </p:cNvCxnSpPr>
                <p:nvPr/>
              </p:nvCxnSpPr>
              <p:spPr>
                <a:xfrm>
                  <a:off x="5209222" y="6015038"/>
                  <a:ext cx="223076" cy="17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0" name="Shape 229"/>
                <p:cNvCxnSpPr>
                  <a:endCxn id="220" idx="0"/>
                </p:cNvCxnSpPr>
                <p:nvPr/>
              </p:nvCxnSpPr>
              <p:spPr>
                <a:xfrm>
                  <a:off x="2924175" y="5033963"/>
                  <a:ext cx="273177" cy="242887"/>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1" name="Straight Arrow Connector 230"/>
                <p:cNvCxnSpPr>
                  <a:stCxn id="220" idx="2"/>
                  <a:endCxn id="221" idx="0"/>
                </p:cNvCxnSpPr>
                <p:nvPr/>
              </p:nvCxnSpPr>
              <p:spPr>
                <a:xfrm rot="5400000">
                  <a:off x="3108579" y="5740527"/>
                  <a:ext cx="17754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2" name="Flowchart: Extract 231"/>
                <p:cNvSpPr/>
                <p:nvPr/>
              </p:nvSpPr>
              <p:spPr>
                <a:xfrm>
                  <a:off x="5432298" y="5276850"/>
                  <a:ext cx="374904" cy="374904"/>
                </a:xfrm>
                <a:prstGeom prst="flowChartExtra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2880" rtlCol="0" anchor="ctr"/>
                <a:lstStyle/>
                <a:p>
                  <a:pPr algn="ctr"/>
                  <a:r>
                    <a:rPr lang="en-US" dirty="0" smtClean="0">
                      <a:solidFill>
                        <a:schemeClr val="tx1"/>
                      </a:solidFill>
                    </a:rPr>
                    <a:t>R</a:t>
                  </a:r>
                  <a:endParaRPr lang="en-US" dirty="0">
                    <a:solidFill>
                      <a:schemeClr val="tx1"/>
                    </a:solidFill>
                  </a:endParaRPr>
                </a:p>
              </p:txBody>
            </p:sp>
            <p:cxnSp>
              <p:nvCxnSpPr>
                <p:cNvPr id="233" name="Straight Arrow Connector 232"/>
                <p:cNvCxnSpPr>
                  <a:stCxn id="227" idx="0"/>
                  <a:endCxn id="232" idx="2"/>
                </p:cNvCxnSpPr>
                <p:nvPr/>
              </p:nvCxnSpPr>
              <p:spPr>
                <a:xfrm rot="5400000" flipH="1" flipV="1">
                  <a:off x="5530977" y="5740527"/>
                  <a:ext cx="17754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4" name="Shape 233"/>
                <p:cNvCxnSpPr>
                  <a:stCxn id="232" idx="0"/>
                  <a:endCxn id="217" idx="1"/>
                </p:cNvCxnSpPr>
                <p:nvPr/>
              </p:nvCxnSpPr>
              <p:spPr>
                <a:xfrm rot="5400000" flipH="1" flipV="1">
                  <a:off x="5590985" y="5064443"/>
                  <a:ext cx="241173" cy="183642"/>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195" name="Group 7"/>
              <p:cNvGrpSpPr/>
              <p:nvPr/>
            </p:nvGrpSpPr>
            <p:grpSpPr>
              <a:xfrm>
                <a:off x="885825" y="3105150"/>
                <a:ext cx="3625596" cy="1355979"/>
                <a:chOff x="2705100" y="1943100"/>
                <a:chExt cx="3625596" cy="1355979"/>
              </a:xfrm>
            </p:grpSpPr>
            <p:sp>
              <p:nvSpPr>
                <p:cNvPr id="196" name="Oval 195"/>
                <p:cNvSpPr/>
                <p:nvPr/>
              </p:nvSpPr>
              <p:spPr>
                <a:xfrm>
                  <a:off x="2705100" y="1943100"/>
                  <a:ext cx="371475" cy="37147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a:t>
                  </a:r>
                  <a:endParaRPr lang="en-US" dirty="0">
                    <a:solidFill>
                      <a:schemeClr val="tx1"/>
                    </a:solidFill>
                  </a:endParaRPr>
                </a:p>
              </p:txBody>
            </p:sp>
            <p:sp>
              <p:nvSpPr>
                <p:cNvPr id="197" name="Rectangle 196"/>
                <p:cNvSpPr/>
                <p:nvPr/>
              </p:nvSpPr>
              <p:spPr>
                <a:xfrm>
                  <a:off x="4096512" y="1943100"/>
                  <a:ext cx="749808" cy="3714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
              <p:nvSpPr>
                <p:cNvPr id="198" name="Diamond 197"/>
                <p:cNvSpPr/>
                <p:nvPr/>
              </p:nvSpPr>
              <p:spPr>
                <a:xfrm>
                  <a:off x="5955792" y="1943100"/>
                  <a:ext cx="374904" cy="374904"/>
                </a:xfrm>
                <a:prstGeom prst="diamond">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a:t>
                  </a:r>
                  <a:endParaRPr lang="en-US" dirty="0">
                    <a:solidFill>
                      <a:schemeClr val="tx1"/>
                    </a:solidFill>
                  </a:endParaRPr>
                </a:p>
              </p:txBody>
            </p:sp>
            <p:cxnSp>
              <p:nvCxnSpPr>
                <p:cNvPr id="199" name="Straight Arrow Connector 198"/>
                <p:cNvCxnSpPr>
                  <a:stCxn id="196" idx="6"/>
                  <a:endCxn id="197" idx="1"/>
                </p:cNvCxnSpPr>
                <p:nvPr/>
              </p:nvCxnSpPr>
              <p:spPr>
                <a:xfrm>
                  <a:off x="3076575" y="2128838"/>
                  <a:ext cx="1019937"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0" name="Straight Arrow Connector 199"/>
                <p:cNvCxnSpPr>
                  <a:stCxn id="197" idx="3"/>
                  <a:endCxn id="198" idx="1"/>
                </p:cNvCxnSpPr>
                <p:nvPr/>
              </p:nvCxnSpPr>
              <p:spPr>
                <a:xfrm>
                  <a:off x="4846320" y="2128838"/>
                  <a:ext cx="1109472" cy="17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1" name="Flowchart: Merge 200"/>
                <p:cNvSpPr/>
                <p:nvPr/>
              </p:nvSpPr>
              <p:spPr>
                <a:xfrm>
                  <a:off x="3162300" y="2371725"/>
                  <a:ext cx="374904" cy="374904"/>
                </a:xfrm>
                <a:prstGeom prst="flowChartMerg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2880" rIns="0" bIns="0" rtlCol="0" anchor="ctr"/>
                <a:lstStyle/>
                <a:p>
                  <a:pPr algn="ctr"/>
                  <a:r>
                    <a:rPr lang="en-US" dirty="0" smtClean="0">
                      <a:solidFill>
                        <a:schemeClr val="tx1"/>
                      </a:solidFill>
                    </a:rPr>
                    <a:t>P</a:t>
                  </a:r>
                  <a:endParaRPr lang="en-US" dirty="0">
                    <a:solidFill>
                      <a:schemeClr val="tx1"/>
                    </a:solidFill>
                  </a:endParaRPr>
                </a:p>
              </p:txBody>
            </p:sp>
            <p:sp>
              <p:nvSpPr>
                <p:cNvPr id="202" name="Oval 201"/>
                <p:cNvSpPr/>
                <p:nvPr/>
              </p:nvSpPr>
              <p:spPr>
                <a:xfrm>
                  <a:off x="3162300" y="2924175"/>
                  <a:ext cx="374904" cy="37147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a:t>
                  </a:r>
                  <a:endParaRPr lang="en-US" dirty="0">
                    <a:solidFill>
                      <a:schemeClr val="tx1"/>
                    </a:solidFill>
                  </a:endParaRPr>
                </a:p>
              </p:txBody>
            </p:sp>
            <p:sp>
              <p:nvSpPr>
                <p:cNvPr id="203" name="Rectangle 202"/>
                <p:cNvSpPr/>
                <p:nvPr/>
              </p:nvSpPr>
              <p:spPr>
                <a:xfrm>
                  <a:off x="3757994" y="2924175"/>
                  <a:ext cx="374904" cy="3714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
              <p:nvSpPr>
                <p:cNvPr id="204" name="Diamond 16"/>
                <p:cNvSpPr/>
                <p:nvPr/>
              </p:nvSpPr>
              <p:spPr>
                <a:xfrm>
                  <a:off x="4355974" y="2924175"/>
                  <a:ext cx="374904" cy="374904"/>
                </a:xfrm>
                <a:prstGeom prst="diamond">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a:t>
                  </a:r>
                  <a:endParaRPr lang="en-US" dirty="0">
                    <a:solidFill>
                      <a:schemeClr val="tx1"/>
                    </a:solidFill>
                  </a:endParaRPr>
                </a:p>
              </p:txBody>
            </p:sp>
            <p:cxnSp>
              <p:nvCxnSpPr>
                <p:cNvPr id="205" name="Straight Arrow Connector 204"/>
                <p:cNvCxnSpPr>
                  <a:stCxn id="202" idx="6"/>
                  <a:endCxn id="203" idx="1"/>
                </p:cNvCxnSpPr>
                <p:nvPr/>
              </p:nvCxnSpPr>
              <p:spPr>
                <a:xfrm>
                  <a:off x="3537204" y="3109913"/>
                  <a:ext cx="2207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6" name="Straight Arrow Connector 205"/>
                <p:cNvCxnSpPr>
                  <a:stCxn id="203" idx="3"/>
                </p:cNvCxnSpPr>
                <p:nvPr/>
              </p:nvCxnSpPr>
              <p:spPr>
                <a:xfrm>
                  <a:off x="4132898" y="3109913"/>
                  <a:ext cx="223075" cy="17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7" name="Rectangle 206"/>
                <p:cNvSpPr/>
                <p:nvPr/>
              </p:nvSpPr>
              <p:spPr>
                <a:xfrm>
                  <a:off x="4986718" y="2924175"/>
                  <a:ext cx="374904" cy="3714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A</a:t>
                  </a:r>
                  <a:endParaRPr lang="en-US" dirty="0">
                    <a:solidFill>
                      <a:schemeClr val="tx1"/>
                    </a:solidFill>
                  </a:endParaRPr>
                </a:p>
              </p:txBody>
            </p:sp>
            <p:sp>
              <p:nvSpPr>
                <p:cNvPr id="208" name="Diamond 207"/>
                <p:cNvSpPr/>
                <p:nvPr/>
              </p:nvSpPr>
              <p:spPr>
                <a:xfrm>
                  <a:off x="5584698" y="2924175"/>
                  <a:ext cx="374904" cy="374904"/>
                </a:xfrm>
                <a:prstGeom prst="diamond">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a:t>
                  </a:r>
                  <a:endParaRPr lang="en-US" dirty="0">
                    <a:solidFill>
                      <a:schemeClr val="tx1"/>
                    </a:solidFill>
                  </a:endParaRPr>
                </a:p>
              </p:txBody>
            </p:sp>
            <p:cxnSp>
              <p:nvCxnSpPr>
                <p:cNvPr id="209" name="Straight Arrow Connector 208"/>
                <p:cNvCxnSpPr>
                  <a:endCxn id="207" idx="1"/>
                </p:cNvCxnSpPr>
                <p:nvPr/>
              </p:nvCxnSpPr>
              <p:spPr>
                <a:xfrm flipV="1">
                  <a:off x="4730877" y="3109913"/>
                  <a:ext cx="255843" cy="17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a:stCxn id="207" idx="3"/>
                  <a:endCxn id="208" idx="1"/>
                </p:cNvCxnSpPr>
                <p:nvPr/>
              </p:nvCxnSpPr>
              <p:spPr>
                <a:xfrm>
                  <a:off x="5361622" y="3109913"/>
                  <a:ext cx="223076" cy="17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1" name="Shape 210"/>
                <p:cNvCxnSpPr>
                  <a:stCxn id="196" idx="6"/>
                  <a:endCxn id="201" idx="0"/>
                </p:cNvCxnSpPr>
                <p:nvPr/>
              </p:nvCxnSpPr>
              <p:spPr>
                <a:xfrm>
                  <a:off x="3076575" y="2128838"/>
                  <a:ext cx="273177" cy="242887"/>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2" name="Straight Arrow Connector 211"/>
                <p:cNvCxnSpPr>
                  <a:stCxn id="201" idx="2"/>
                  <a:endCxn id="202" idx="0"/>
                </p:cNvCxnSpPr>
                <p:nvPr/>
              </p:nvCxnSpPr>
              <p:spPr>
                <a:xfrm rot="5400000">
                  <a:off x="3260979" y="2835402"/>
                  <a:ext cx="17754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3" name="Flowchart: Extract 212"/>
                <p:cNvSpPr/>
                <p:nvPr/>
              </p:nvSpPr>
              <p:spPr>
                <a:xfrm>
                  <a:off x="5584698" y="2371725"/>
                  <a:ext cx="374904" cy="374904"/>
                </a:xfrm>
                <a:prstGeom prst="flowChartExtra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2880" rtlCol="0" anchor="ctr"/>
                <a:lstStyle/>
                <a:p>
                  <a:pPr algn="ctr"/>
                  <a:r>
                    <a:rPr lang="en-US" dirty="0" smtClean="0">
                      <a:solidFill>
                        <a:schemeClr val="tx1"/>
                      </a:solidFill>
                    </a:rPr>
                    <a:t>R</a:t>
                  </a:r>
                  <a:endParaRPr lang="en-US" dirty="0">
                    <a:solidFill>
                      <a:schemeClr val="tx1"/>
                    </a:solidFill>
                  </a:endParaRPr>
                </a:p>
              </p:txBody>
            </p:sp>
            <p:cxnSp>
              <p:nvCxnSpPr>
                <p:cNvPr id="214" name="Straight Arrow Connector 213"/>
                <p:cNvCxnSpPr>
                  <a:stCxn id="208" idx="0"/>
                  <a:endCxn id="213" idx="2"/>
                </p:cNvCxnSpPr>
                <p:nvPr/>
              </p:nvCxnSpPr>
              <p:spPr>
                <a:xfrm rot="5400000" flipH="1" flipV="1">
                  <a:off x="5683377" y="2835402"/>
                  <a:ext cx="17754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5" name="Shape 214"/>
                <p:cNvCxnSpPr>
                  <a:stCxn id="213" idx="0"/>
                  <a:endCxn id="198" idx="1"/>
                </p:cNvCxnSpPr>
                <p:nvPr/>
              </p:nvCxnSpPr>
              <p:spPr>
                <a:xfrm rot="5400000" flipH="1" flipV="1">
                  <a:off x="5743385" y="2159318"/>
                  <a:ext cx="241173" cy="183642"/>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grpSp>
        </p:grpSp>
        <p:grpSp>
          <p:nvGrpSpPr>
            <p:cNvPr id="142" name="Group 92"/>
            <p:cNvGrpSpPr/>
            <p:nvPr/>
          </p:nvGrpSpPr>
          <p:grpSpPr>
            <a:xfrm>
              <a:off x="1562101" y="600075"/>
              <a:ext cx="6502146" cy="1355979"/>
              <a:chOff x="1352550" y="1438275"/>
              <a:chExt cx="6502146" cy="1355979"/>
            </a:xfrm>
          </p:grpSpPr>
          <p:grpSp>
            <p:nvGrpSpPr>
              <p:cNvPr id="155" name="Group 49"/>
              <p:cNvGrpSpPr/>
              <p:nvPr/>
            </p:nvGrpSpPr>
            <p:grpSpPr>
              <a:xfrm>
                <a:off x="4600575" y="1438275"/>
                <a:ext cx="3254121" cy="1355979"/>
                <a:chOff x="2924175" y="4848225"/>
                <a:chExt cx="3254121" cy="1355979"/>
              </a:xfrm>
            </p:grpSpPr>
            <p:sp>
              <p:nvSpPr>
                <p:cNvPr id="175" name="Rectangle 174"/>
                <p:cNvSpPr/>
                <p:nvPr/>
              </p:nvSpPr>
              <p:spPr>
                <a:xfrm>
                  <a:off x="3944112" y="4848225"/>
                  <a:ext cx="749808" cy="3714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
              <p:nvSpPr>
                <p:cNvPr id="176" name="Diamond 175"/>
                <p:cNvSpPr/>
                <p:nvPr/>
              </p:nvSpPr>
              <p:spPr>
                <a:xfrm>
                  <a:off x="5803392" y="4848225"/>
                  <a:ext cx="374904" cy="374904"/>
                </a:xfrm>
                <a:prstGeom prst="diamond">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a:t>
                  </a:r>
                  <a:endParaRPr lang="en-US" dirty="0">
                    <a:solidFill>
                      <a:schemeClr val="tx1"/>
                    </a:solidFill>
                  </a:endParaRPr>
                </a:p>
              </p:txBody>
            </p:sp>
            <p:cxnSp>
              <p:nvCxnSpPr>
                <p:cNvPr id="177" name="Straight Arrow Connector 176"/>
                <p:cNvCxnSpPr>
                  <a:endCxn id="175" idx="1"/>
                </p:cNvCxnSpPr>
                <p:nvPr/>
              </p:nvCxnSpPr>
              <p:spPr>
                <a:xfrm>
                  <a:off x="2924175" y="5033963"/>
                  <a:ext cx="1019937"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8" name="Straight Arrow Connector 177"/>
                <p:cNvCxnSpPr>
                  <a:stCxn id="175" idx="3"/>
                  <a:endCxn id="176" idx="1"/>
                </p:cNvCxnSpPr>
                <p:nvPr/>
              </p:nvCxnSpPr>
              <p:spPr>
                <a:xfrm>
                  <a:off x="4693920" y="5033963"/>
                  <a:ext cx="1109472" cy="17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9" name="Flowchart: Merge 178"/>
                <p:cNvSpPr/>
                <p:nvPr/>
              </p:nvSpPr>
              <p:spPr>
                <a:xfrm>
                  <a:off x="3009900" y="5276850"/>
                  <a:ext cx="374904" cy="374904"/>
                </a:xfrm>
                <a:prstGeom prst="flowChartMerg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2880" rIns="0" bIns="0" rtlCol="0" anchor="ctr"/>
                <a:lstStyle/>
                <a:p>
                  <a:pPr algn="ctr"/>
                  <a:r>
                    <a:rPr lang="en-US" dirty="0" smtClean="0">
                      <a:solidFill>
                        <a:schemeClr val="tx1"/>
                      </a:solidFill>
                    </a:rPr>
                    <a:t>P</a:t>
                  </a:r>
                  <a:endParaRPr lang="en-US" dirty="0">
                    <a:solidFill>
                      <a:schemeClr val="tx1"/>
                    </a:solidFill>
                  </a:endParaRPr>
                </a:p>
              </p:txBody>
            </p:sp>
            <p:sp>
              <p:nvSpPr>
                <p:cNvPr id="180" name="Oval 179"/>
                <p:cNvSpPr/>
                <p:nvPr/>
              </p:nvSpPr>
              <p:spPr>
                <a:xfrm>
                  <a:off x="3009900" y="5829300"/>
                  <a:ext cx="374904" cy="37147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a:t>
                  </a:r>
                  <a:endParaRPr lang="en-US" dirty="0">
                    <a:solidFill>
                      <a:schemeClr val="tx1"/>
                    </a:solidFill>
                  </a:endParaRPr>
                </a:p>
              </p:txBody>
            </p:sp>
            <p:sp>
              <p:nvSpPr>
                <p:cNvPr id="181" name="Rectangle 180"/>
                <p:cNvSpPr/>
                <p:nvPr/>
              </p:nvSpPr>
              <p:spPr>
                <a:xfrm>
                  <a:off x="3605594" y="5829300"/>
                  <a:ext cx="374904" cy="3714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
              <p:nvSpPr>
                <p:cNvPr id="182" name="Diamond 181"/>
                <p:cNvSpPr/>
                <p:nvPr/>
              </p:nvSpPr>
              <p:spPr>
                <a:xfrm>
                  <a:off x="4203574" y="5829300"/>
                  <a:ext cx="374904" cy="374904"/>
                </a:xfrm>
                <a:prstGeom prst="diamond">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a:t>
                  </a:r>
                  <a:endParaRPr lang="en-US" dirty="0">
                    <a:solidFill>
                      <a:schemeClr val="tx1"/>
                    </a:solidFill>
                  </a:endParaRPr>
                </a:p>
              </p:txBody>
            </p:sp>
            <p:cxnSp>
              <p:nvCxnSpPr>
                <p:cNvPr id="183" name="Straight Arrow Connector 182"/>
                <p:cNvCxnSpPr>
                  <a:stCxn id="180" idx="6"/>
                  <a:endCxn id="181" idx="1"/>
                </p:cNvCxnSpPr>
                <p:nvPr/>
              </p:nvCxnSpPr>
              <p:spPr>
                <a:xfrm>
                  <a:off x="3384804" y="6015038"/>
                  <a:ext cx="2207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4" name="Straight Arrow Connector 183"/>
                <p:cNvCxnSpPr>
                  <a:stCxn id="181" idx="3"/>
                  <a:endCxn id="182" idx="1"/>
                </p:cNvCxnSpPr>
                <p:nvPr/>
              </p:nvCxnSpPr>
              <p:spPr>
                <a:xfrm>
                  <a:off x="3980498" y="6015038"/>
                  <a:ext cx="223075" cy="17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5" name="Rectangle 184"/>
                <p:cNvSpPr/>
                <p:nvPr/>
              </p:nvSpPr>
              <p:spPr>
                <a:xfrm>
                  <a:off x="4834318" y="5829300"/>
                  <a:ext cx="374904" cy="3714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A</a:t>
                  </a:r>
                  <a:endParaRPr lang="en-US" dirty="0">
                    <a:solidFill>
                      <a:schemeClr val="tx1"/>
                    </a:solidFill>
                  </a:endParaRPr>
                </a:p>
              </p:txBody>
            </p:sp>
            <p:sp>
              <p:nvSpPr>
                <p:cNvPr id="186" name="Diamond 185"/>
                <p:cNvSpPr/>
                <p:nvPr/>
              </p:nvSpPr>
              <p:spPr>
                <a:xfrm>
                  <a:off x="5432298" y="5829300"/>
                  <a:ext cx="374904" cy="374904"/>
                </a:xfrm>
                <a:prstGeom prst="diamond">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a:t>
                  </a:r>
                  <a:endParaRPr lang="en-US" dirty="0">
                    <a:solidFill>
                      <a:schemeClr val="tx1"/>
                    </a:solidFill>
                  </a:endParaRPr>
                </a:p>
              </p:txBody>
            </p:sp>
            <p:cxnSp>
              <p:nvCxnSpPr>
                <p:cNvPr id="187" name="Straight Arrow Connector 186"/>
                <p:cNvCxnSpPr>
                  <a:stCxn id="182" idx="3"/>
                  <a:endCxn id="185" idx="1"/>
                </p:cNvCxnSpPr>
                <p:nvPr/>
              </p:nvCxnSpPr>
              <p:spPr>
                <a:xfrm flipV="1">
                  <a:off x="4578477" y="6015038"/>
                  <a:ext cx="255843" cy="17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8" name="Straight Arrow Connector 187"/>
                <p:cNvCxnSpPr>
                  <a:stCxn id="185" idx="3"/>
                  <a:endCxn id="186" idx="1"/>
                </p:cNvCxnSpPr>
                <p:nvPr/>
              </p:nvCxnSpPr>
              <p:spPr>
                <a:xfrm>
                  <a:off x="5209222" y="6015038"/>
                  <a:ext cx="223076" cy="17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9" name="Shape 188"/>
                <p:cNvCxnSpPr>
                  <a:endCxn id="179" idx="0"/>
                </p:cNvCxnSpPr>
                <p:nvPr/>
              </p:nvCxnSpPr>
              <p:spPr>
                <a:xfrm>
                  <a:off x="2924175" y="5033963"/>
                  <a:ext cx="273177" cy="242887"/>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0" name="Straight Arrow Connector 189"/>
                <p:cNvCxnSpPr>
                  <a:stCxn id="179" idx="2"/>
                  <a:endCxn id="180" idx="0"/>
                </p:cNvCxnSpPr>
                <p:nvPr/>
              </p:nvCxnSpPr>
              <p:spPr>
                <a:xfrm rot="5400000">
                  <a:off x="3108579" y="5740527"/>
                  <a:ext cx="17754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1" name="Flowchart: Extract 190"/>
                <p:cNvSpPr/>
                <p:nvPr/>
              </p:nvSpPr>
              <p:spPr>
                <a:xfrm>
                  <a:off x="5432298" y="5276850"/>
                  <a:ext cx="374904" cy="374904"/>
                </a:xfrm>
                <a:prstGeom prst="flowChartExtra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2880" rtlCol="0" anchor="ctr"/>
                <a:lstStyle/>
                <a:p>
                  <a:pPr algn="ctr"/>
                  <a:r>
                    <a:rPr lang="en-US" dirty="0" smtClean="0">
                      <a:solidFill>
                        <a:schemeClr val="tx1"/>
                      </a:solidFill>
                    </a:rPr>
                    <a:t>R</a:t>
                  </a:r>
                  <a:endParaRPr lang="en-US" dirty="0">
                    <a:solidFill>
                      <a:schemeClr val="tx1"/>
                    </a:solidFill>
                  </a:endParaRPr>
                </a:p>
              </p:txBody>
            </p:sp>
            <p:cxnSp>
              <p:nvCxnSpPr>
                <p:cNvPr id="192" name="Straight Arrow Connector 191"/>
                <p:cNvCxnSpPr>
                  <a:stCxn id="186" idx="0"/>
                  <a:endCxn id="191" idx="2"/>
                </p:cNvCxnSpPr>
                <p:nvPr/>
              </p:nvCxnSpPr>
              <p:spPr>
                <a:xfrm rot="5400000" flipH="1" flipV="1">
                  <a:off x="5530977" y="5740527"/>
                  <a:ext cx="17754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3" name="Shape 192"/>
                <p:cNvCxnSpPr>
                  <a:stCxn id="191" idx="0"/>
                  <a:endCxn id="176" idx="1"/>
                </p:cNvCxnSpPr>
                <p:nvPr/>
              </p:nvCxnSpPr>
              <p:spPr>
                <a:xfrm rot="5400000" flipH="1" flipV="1">
                  <a:off x="5590985" y="5064443"/>
                  <a:ext cx="241173" cy="183642"/>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156" name="Rectangle 155"/>
              <p:cNvSpPr/>
              <p:nvPr/>
            </p:nvSpPr>
            <p:spPr>
              <a:xfrm>
                <a:off x="2372487" y="1438275"/>
                <a:ext cx="749808" cy="3714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
            <p:nvSpPr>
              <p:cNvPr id="157" name="Diamond 156"/>
              <p:cNvSpPr/>
              <p:nvPr/>
            </p:nvSpPr>
            <p:spPr>
              <a:xfrm>
                <a:off x="4231767" y="1438275"/>
                <a:ext cx="374904" cy="374904"/>
              </a:xfrm>
              <a:prstGeom prst="diamond">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a:t>
                </a:r>
                <a:endParaRPr lang="en-US" dirty="0">
                  <a:solidFill>
                    <a:schemeClr val="tx1"/>
                  </a:solidFill>
                </a:endParaRPr>
              </a:p>
            </p:txBody>
          </p:sp>
          <p:cxnSp>
            <p:nvCxnSpPr>
              <p:cNvPr id="158" name="Straight Arrow Connector 157"/>
              <p:cNvCxnSpPr>
                <a:endCxn id="156" idx="1"/>
              </p:cNvCxnSpPr>
              <p:nvPr/>
            </p:nvCxnSpPr>
            <p:spPr>
              <a:xfrm>
                <a:off x="1352550" y="1624013"/>
                <a:ext cx="1019937"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a:stCxn id="156" idx="3"/>
                <a:endCxn id="157" idx="1"/>
              </p:cNvCxnSpPr>
              <p:nvPr/>
            </p:nvCxnSpPr>
            <p:spPr>
              <a:xfrm>
                <a:off x="3122295" y="1624013"/>
                <a:ext cx="1109472" cy="17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0" name="Flowchart: Merge 159"/>
              <p:cNvSpPr/>
              <p:nvPr/>
            </p:nvSpPr>
            <p:spPr>
              <a:xfrm>
                <a:off x="1438275" y="1866900"/>
                <a:ext cx="374904" cy="374904"/>
              </a:xfrm>
              <a:prstGeom prst="flowChartMerg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2880" rIns="0" bIns="0" rtlCol="0" anchor="ctr"/>
              <a:lstStyle/>
              <a:p>
                <a:pPr algn="ctr"/>
                <a:r>
                  <a:rPr lang="en-US" dirty="0" smtClean="0">
                    <a:solidFill>
                      <a:schemeClr val="tx1"/>
                    </a:solidFill>
                  </a:rPr>
                  <a:t>P</a:t>
                </a:r>
                <a:endParaRPr lang="en-US" dirty="0">
                  <a:solidFill>
                    <a:schemeClr val="tx1"/>
                  </a:solidFill>
                </a:endParaRPr>
              </a:p>
            </p:txBody>
          </p:sp>
          <p:sp>
            <p:nvSpPr>
              <p:cNvPr id="161" name="Oval 160"/>
              <p:cNvSpPr/>
              <p:nvPr/>
            </p:nvSpPr>
            <p:spPr>
              <a:xfrm>
                <a:off x="1438275" y="2419350"/>
                <a:ext cx="374904" cy="37147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a:t>
                </a:r>
                <a:endParaRPr lang="en-US" dirty="0">
                  <a:solidFill>
                    <a:schemeClr val="tx1"/>
                  </a:solidFill>
                </a:endParaRPr>
              </a:p>
            </p:txBody>
          </p:sp>
          <p:sp>
            <p:nvSpPr>
              <p:cNvPr id="162" name="Rectangle 161"/>
              <p:cNvSpPr/>
              <p:nvPr/>
            </p:nvSpPr>
            <p:spPr>
              <a:xfrm>
                <a:off x="2033969" y="2419350"/>
                <a:ext cx="374904" cy="3714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
            <p:nvSpPr>
              <p:cNvPr id="163" name="Diamond 162"/>
              <p:cNvSpPr/>
              <p:nvPr/>
            </p:nvSpPr>
            <p:spPr>
              <a:xfrm>
                <a:off x="2631949" y="2419350"/>
                <a:ext cx="374904" cy="374904"/>
              </a:xfrm>
              <a:prstGeom prst="diamond">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a:t>
                </a:r>
                <a:endParaRPr lang="en-US" dirty="0">
                  <a:solidFill>
                    <a:schemeClr val="tx1"/>
                  </a:solidFill>
                </a:endParaRPr>
              </a:p>
            </p:txBody>
          </p:sp>
          <p:cxnSp>
            <p:nvCxnSpPr>
              <p:cNvPr id="164" name="Straight Arrow Connector 163"/>
              <p:cNvCxnSpPr>
                <a:stCxn id="161" idx="6"/>
                <a:endCxn id="162" idx="1"/>
              </p:cNvCxnSpPr>
              <p:nvPr/>
            </p:nvCxnSpPr>
            <p:spPr>
              <a:xfrm>
                <a:off x="1813179" y="2605088"/>
                <a:ext cx="2207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a:stCxn id="162" idx="3"/>
                <a:endCxn id="163" idx="1"/>
              </p:cNvCxnSpPr>
              <p:nvPr/>
            </p:nvCxnSpPr>
            <p:spPr>
              <a:xfrm>
                <a:off x="2408873" y="2605088"/>
                <a:ext cx="223075" cy="17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6" name="Rectangle 165"/>
              <p:cNvSpPr/>
              <p:nvPr/>
            </p:nvSpPr>
            <p:spPr>
              <a:xfrm>
                <a:off x="3262693" y="2419350"/>
                <a:ext cx="374904" cy="3714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solidFill>
                      <a:schemeClr val="tx1"/>
                    </a:solidFill>
                  </a:rPr>
                  <a:t>A</a:t>
                </a:r>
                <a:endParaRPr lang="en-US" dirty="0">
                  <a:solidFill>
                    <a:schemeClr val="tx1"/>
                  </a:solidFill>
                </a:endParaRPr>
              </a:p>
            </p:txBody>
          </p:sp>
          <p:sp>
            <p:nvSpPr>
              <p:cNvPr id="167" name="Diamond 166"/>
              <p:cNvSpPr/>
              <p:nvPr/>
            </p:nvSpPr>
            <p:spPr>
              <a:xfrm>
                <a:off x="3860673" y="2419350"/>
                <a:ext cx="374904" cy="374904"/>
              </a:xfrm>
              <a:prstGeom prst="diamond">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a:t>
                </a:r>
                <a:endParaRPr lang="en-US" dirty="0">
                  <a:solidFill>
                    <a:schemeClr val="tx1"/>
                  </a:solidFill>
                </a:endParaRPr>
              </a:p>
            </p:txBody>
          </p:sp>
          <p:cxnSp>
            <p:nvCxnSpPr>
              <p:cNvPr id="168" name="Straight Arrow Connector 167"/>
              <p:cNvCxnSpPr>
                <a:stCxn id="163" idx="3"/>
                <a:endCxn id="166" idx="1"/>
              </p:cNvCxnSpPr>
              <p:nvPr/>
            </p:nvCxnSpPr>
            <p:spPr>
              <a:xfrm flipV="1">
                <a:off x="3006852" y="2605088"/>
                <a:ext cx="255843" cy="17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a:stCxn id="166" idx="3"/>
                <a:endCxn id="167" idx="1"/>
              </p:cNvCxnSpPr>
              <p:nvPr/>
            </p:nvCxnSpPr>
            <p:spPr>
              <a:xfrm>
                <a:off x="3637597" y="2605088"/>
                <a:ext cx="223076" cy="17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0" name="Shape 169"/>
              <p:cNvCxnSpPr>
                <a:endCxn id="160" idx="0"/>
              </p:cNvCxnSpPr>
              <p:nvPr/>
            </p:nvCxnSpPr>
            <p:spPr>
              <a:xfrm>
                <a:off x="1352550" y="1624013"/>
                <a:ext cx="273177" cy="242887"/>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1" name="Straight Arrow Connector 170"/>
              <p:cNvCxnSpPr>
                <a:stCxn id="160" idx="2"/>
                <a:endCxn id="161" idx="0"/>
              </p:cNvCxnSpPr>
              <p:nvPr/>
            </p:nvCxnSpPr>
            <p:spPr>
              <a:xfrm rot="5400000">
                <a:off x="1536954" y="2330577"/>
                <a:ext cx="17754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2" name="Flowchart: Extract 171"/>
              <p:cNvSpPr/>
              <p:nvPr/>
            </p:nvSpPr>
            <p:spPr>
              <a:xfrm>
                <a:off x="3860673" y="1866900"/>
                <a:ext cx="374904" cy="374904"/>
              </a:xfrm>
              <a:prstGeom prst="flowChartExtra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2880" rtlCol="0" anchor="ctr"/>
              <a:lstStyle/>
              <a:p>
                <a:pPr algn="ctr"/>
                <a:r>
                  <a:rPr lang="en-US" dirty="0" smtClean="0">
                    <a:solidFill>
                      <a:schemeClr val="tx1"/>
                    </a:solidFill>
                  </a:rPr>
                  <a:t>R</a:t>
                </a:r>
                <a:endParaRPr lang="en-US" dirty="0">
                  <a:solidFill>
                    <a:schemeClr val="tx1"/>
                  </a:solidFill>
                </a:endParaRPr>
              </a:p>
            </p:txBody>
          </p:sp>
          <p:cxnSp>
            <p:nvCxnSpPr>
              <p:cNvPr id="173" name="Straight Arrow Connector 172"/>
              <p:cNvCxnSpPr>
                <a:stCxn id="167" idx="0"/>
                <a:endCxn id="172" idx="2"/>
              </p:cNvCxnSpPr>
              <p:nvPr/>
            </p:nvCxnSpPr>
            <p:spPr>
              <a:xfrm rot="5400000" flipH="1" flipV="1">
                <a:off x="3959352" y="2330577"/>
                <a:ext cx="17754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4" name="Shape 173"/>
              <p:cNvCxnSpPr>
                <a:stCxn id="172" idx="0"/>
                <a:endCxn id="157" idx="1"/>
              </p:cNvCxnSpPr>
              <p:nvPr/>
            </p:nvCxnSpPr>
            <p:spPr>
              <a:xfrm rot="5400000" flipH="1" flipV="1">
                <a:off x="4019360" y="1654493"/>
                <a:ext cx="241173" cy="183642"/>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143" name="Group 115"/>
            <p:cNvGrpSpPr/>
            <p:nvPr/>
          </p:nvGrpSpPr>
          <p:grpSpPr>
            <a:xfrm>
              <a:off x="1098804" y="-390525"/>
              <a:ext cx="7481736" cy="990600"/>
              <a:chOff x="2877656" y="1943100"/>
              <a:chExt cx="3443588" cy="990600"/>
            </a:xfrm>
          </p:grpSpPr>
          <p:sp>
            <p:nvSpPr>
              <p:cNvPr id="145" name="Rectangle 144"/>
              <p:cNvSpPr/>
              <p:nvPr/>
            </p:nvSpPr>
            <p:spPr>
              <a:xfrm>
                <a:off x="4096512" y="1943100"/>
                <a:ext cx="749808" cy="3714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
            <p:nvSpPr>
              <p:cNvPr id="146" name="Diamond 145"/>
              <p:cNvSpPr/>
              <p:nvPr/>
            </p:nvSpPr>
            <p:spPr>
              <a:xfrm>
                <a:off x="6148688" y="1943100"/>
                <a:ext cx="172556" cy="374904"/>
              </a:xfrm>
              <a:prstGeom prst="diamond">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a:t>
                </a:r>
                <a:endParaRPr lang="en-US" dirty="0">
                  <a:solidFill>
                    <a:schemeClr val="tx1"/>
                  </a:solidFill>
                </a:endParaRPr>
              </a:p>
            </p:txBody>
          </p:sp>
          <p:cxnSp>
            <p:nvCxnSpPr>
              <p:cNvPr id="147" name="Straight Arrow Connector 146"/>
              <p:cNvCxnSpPr>
                <a:endCxn id="145" idx="1"/>
              </p:cNvCxnSpPr>
              <p:nvPr/>
            </p:nvCxnSpPr>
            <p:spPr>
              <a:xfrm>
                <a:off x="2877656" y="2128838"/>
                <a:ext cx="121885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a:stCxn id="145" idx="3"/>
                <a:endCxn id="146" idx="1"/>
              </p:cNvCxnSpPr>
              <p:nvPr/>
            </p:nvCxnSpPr>
            <p:spPr>
              <a:xfrm>
                <a:off x="4846319" y="2128838"/>
                <a:ext cx="1302369" cy="17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9" name="Flowchart: Merge 148"/>
              <p:cNvSpPr/>
              <p:nvPr/>
            </p:nvSpPr>
            <p:spPr>
              <a:xfrm>
                <a:off x="2916794" y="2371725"/>
                <a:ext cx="172556" cy="374904"/>
              </a:xfrm>
              <a:prstGeom prst="flowChartMerg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82880" rIns="0" bIns="0" rtlCol="0" anchor="ctr"/>
              <a:lstStyle/>
              <a:p>
                <a:pPr algn="ctr"/>
                <a:r>
                  <a:rPr lang="en-US" dirty="0" smtClean="0">
                    <a:solidFill>
                      <a:schemeClr val="tx1"/>
                    </a:solidFill>
                  </a:rPr>
                  <a:t>P</a:t>
                </a:r>
                <a:endParaRPr lang="en-US" dirty="0">
                  <a:solidFill>
                    <a:schemeClr val="tx1"/>
                  </a:solidFill>
                </a:endParaRPr>
              </a:p>
            </p:txBody>
          </p:sp>
          <p:cxnSp>
            <p:nvCxnSpPr>
              <p:cNvPr id="150" name="Shape 149"/>
              <p:cNvCxnSpPr>
                <a:endCxn id="149" idx="0"/>
              </p:cNvCxnSpPr>
              <p:nvPr/>
            </p:nvCxnSpPr>
            <p:spPr>
              <a:xfrm>
                <a:off x="2877656" y="2128838"/>
                <a:ext cx="125417" cy="242887"/>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a:stCxn id="149" idx="2"/>
                <a:endCxn id="196" idx="0"/>
              </p:cNvCxnSpPr>
              <p:nvPr/>
            </p:nvCxnSpPr>
            <p:spPr>
              <a:xfrm rot="5400000">
                <a:off x="2908512" y="2839139"/>
                <a:ext cx="187071" cy="20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2" name="Flowchart: Extract 151"/>
              <p:cNvSpPr/>
              <p:nvPr/>
            </p:nvSpPr>
            <p:spPr>
              <a:xfrm>
                <a:off x="5913500" y="2371725"/>
                <a:ext cx="172556" cy="374904"/>
              </a:xfrm>
              <a:prstGeom prst="flowChartExtra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2880" rtlCol="0" anchor="ctr"/>
              <a:lstStyle/>
              <a:p>
                <a:pPr algn="ctr"/>
                <a:r>
                  <a:rPr lang="en-US" dirty="0" smtClean="0">
                    <a:solidFill>
                      <a:schemeClr val="tx1"/>
                    </a:solidFill>
                  </a:rPr>
                  <a:t>R</a:t>
                </a:r>
                <a:endParaRPr lang="en-US" dirty="0">
                  <a:solidFill>
                    <a:schemeClr val="tx1"/>
                  </a:solidFill>
                </a:endParaRPr>
              </a:p>
            </p:txBody>
          </p:sp>
          <p:cxnSp>
            <p:nvCxnSpPr>
              <p:cNvPr id="153" name="Straight Arrow Connector 152"/>
              <p:cNvCxnSpPr>
                <a:stCxn id="176" idx="0"/>
                <a:endCxn id="152" idx="2"/>
              </p:cNvCxnSpPr>
              <p:nvPr/>
            </p:nvCxnSpPr>
            <p:spPr>
              <a:xfrm rot="5400000" flipH="1" flipV="1">
                <a:off x="5905020" y="2838943"/>
                <a:ext cx="187071" cy="24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4" name="Shape 153"/>
              <p:cNvCxnSpPr>
                <a:stCxn id="152" idx="0"/>
                <a:endCxn id="146" idx="1"/>
              </p:cNvCxnSpPr>
              <p:nvPr/>
            </p:nvCxnSpPr>
            <p:spPr>
              <a:xfrm rot="5400000" flipH="1" flipV="1">
                <a:off x="5953646" y="2176684"/>
                <a:ext cx="241173" cy="148911"/>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grpSp>
      </p:grpSp>
      <p:pic>
        <p:nvPicPr>
          <p:cNvPr id="238" name="Picture 237" descr="wave.png"/>
          <p:cNvPicPr>
            <a:picLocks noChangeAspect="1"/>
          </p:cNvPicPr>
          <p:nvPr/>
        </p:nvPicPr>
        <p:blipFill>
          <a:blip r:embed="rId2" cstate="print"/>
          <a:srcRect t="2647"/>
          <a:stretch>
            <a:fillRect/>
          </a:stretch>
        </p:blipFill>
        <p:spPr>
          <a:xfrm>
            <a:off x="0" y="5166158"/>
            <a:ext cx="9144000" cy="1679142"/>
          </a:xfrm>
          <a:prstGeom prst="rect">
            <a:avLst/>
          </a:prstGeom>
        </p:spPr>
      </p:pic>
      <p:sp>
        <p:nvSpPr>
          <p:cNvPr id="240" name="Title 1"/>
          <p:cNvSpPr txBox="1">
            <a:spLocks/>
          </p:cNvSpPr>
          <p:nvPr/>
        </p:nvSpPr>
        <p:spPr bwMode="auto">
          <a:xfrm>
            <a:off x="377856" y="5866841"/>
            <a:ext cx="6097975" cy="817888"/>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800" b="1" noProof="0" dirty="0" smtClean="0">
                <a:solidFill>
                  <a:schemeClr val="accent1">
                    <a:lumMod val="20000"/>
                    <a:lumOff val="80000"/>
                  </a:schemeClr>
                </a:solidFill>
                <a:latin typeface="+mj-lt"/>
                <a:ea typeface="+mj-ea"/>
                <a:cs typeface="+mj-cs"/>
              </a:rPr>
              <a:t>Level Threading</a:t>
            </a:r>
            <a:endParaRPr kumimoji="0" lang="en-US" sz="2800" b="1" i="0" u="none" strike="noStrike" kern="1200" cap="none" spc="0" normalizeH="0" baseline="0" noProof="0" dirty="0">
              <a:ln>
                <a:noFill/>
              </a:ln>
              <a:solidFill>
                <a:schemeClr val="accent1">
                  <a:lumMod val="20000"/>
                  <a:lumOff val="80000"/>
                </a:schemeClr>
              </a:solidFill>
              <a:effectLst/>
              <a:uLnTx/>
              <a:uFillTx/>
              <a:latin typeface="+mj-lt"/>
              <a:ea typeface="+mj-ea"/>
              <a:cs typeface="+mj-cs"/>
            </a:endParaRPr>
          </a:p>
        </p:txBody>
      </p:sp>
      <p:grpSp>
        <p:nvGrpSpPr>
          <p:cNvPr id="252" name="Group 251"/>
          <p:cNvGrpSpPr/>
          <p:nvPr/>
        </p:nvGrpSpPr>
        <p:grpSpPr>
          <a:xfrm>
            <a:off x="511303" y="2576522"/>
            <a:ext cx="8176476" cy="485777"/>
            <a:chOff x="511303" y="2576522"/>
            <a:chExt cx="8176476" cy="485777"/>
          </a:xfrm>
        </p:grpSpPr>
        <p:sp>
          <p:nvSpPr>
            <p:cNvPr id="241" name="Rectangle 240"/>
            <p:cNvSpPr/>
            <p:nvPr/>
          </p:nvSpPr>
          <p:spPr>
            <a:xfrm>
              <a:off x="3775435" y="2576524"/>
              <a:ext cx="1629078" cy="1857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A</a:t>
              </a:r>
              <a:endParaRPr lang="en-US" sz="900" dirty="0">
                <a:solidFill>
                  <a:schemeClr val="tx1"/>
                </a:solidFill>
              </a:endParaRPr>
            </a:p>
          </p:txBody>
        </p:sp>
        <p:sp>
          <p:nvSpPr>
            <p:cNvPr id="242" name="Diamond 241"/>
            <p:cNvSpPr/>
            <p:nvPr/>
          </p:nvSpPr>
          <p:spPr>
            <a:xfrm>
              <a:off x="8500326" y="2576523"/>
              <a:ext cx="187453" cy="187452"/>
            </a:xfrm>
            <a:prstGeom prst="diamond">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S</a:t>
              </a:r>
              <a:endParaRPr lang="en-US" sz="900" dirty="0">
                <a:solidFill>
                  <a:schemeClr val="tx1"/>
                </a:solidFill>
              </a:endParaRPr>
            </a:p>
          </p:txBody>
        </p:sp>
        <p:cxnSp>
          <p:nvCxnSpPr>
            <p:cNvPr id="243" name="Straight Arrow Connector 242"/>
            <p:cNvCxnSpPr>
              <a:stCxn id="249" idx="6"/>
              <a:endCxn id="241" idx="1"/>
            </p:cNvCxnSpPr>
            <p:nvPr/>
          </p:nvCxnSpPr>
          <p:spPr>
            <a:xfrm>
              <a:off x="697041" y="2669391"/>
              <a:ext cx="3078394" cy="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4" name="Straight Arrow Connector 243"/>
            <p:cNvCxnSpPr>
              <a:stCxn id="241" idx="3"/>
              <a:endCxn id="242" idx="1"/>
            </p:cNvCxnSpPr>
            <p:nvPr/>
          </p:nvCxnSpPr>
          <p:spPr>
            <a:xfrm>
              <a:off x="5404513" y="2669393"/>
              <a:ext cx="3095813" cy="8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5" name="Flowchart: Merge 244"/>
            <p:cNvSpPr/>
            <p:nvPr/>
          </p:nvSpPr>
          <p:spPr>
            <a:xfrm>
              <a:off x="741273" y="2790837"/>
              <a:ext cx="187453" cy="187452"/>
            </a:xfrm>
            <a:prstGeom prst="flowChartMerg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lstStyle/>
            <a:p>
              <a:pPr algn="ctr"/>
              <a:r>
                <a:rPr lang="en-US" sz="900" dirty="0" smtClean="0">
                  <a:solidFill>
                    <a:schemeClr val="tx1"/>
                  </a:solidFill>
                </a:rPr>
                <a:t>P</a:t>
              </a:r>
              <a:endParaRPr lang="en-US" sz="900" dirty="0">
                <a:solidFill>
                  <a:schemeClr val="tx1"/>
                </a:solidFill>
              </a:endParaRPr>
            </a:p>
          </p:txBody>
        </p:sp>
        <p:cxnSp>
          <p:nvCxnSpPr>
            <p:cNvPr id="246" name="Shape 245"/>
            <p:cNvCxnSpPr>
              <a:endCxn id="245" idx="0"/>
            </p:cNvCxnSpPr>
            <p:nvPr/>
          </p:nvCxnSpPr>
          <p:spPr>
            <a:xfrm>
              <a:off x="698756" y="2669393"/>
              <a:ext cx="136244" cy="121444"/>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247" name="Flowchart: Extract 246"/>
            <p:cNvSpPr/>
            <p:nvPr/>
          </p:nvSpPr>
          <p:spPr>
            <a:xfrm>
              <a:off x="8244835" y="2790836"/>
              <a:ext cx="187453" cy="187452"/>
            </a:xfrm>
            <a:prstGeom prst="flowChartExtra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ctr"/>
            <a:lstStyle/>
            <a:p>
              <a:pPr algn="ctr"/>
              <a:r>
                <a:rPr lang="en-US" sz="900" dirty="0" smtClean="0">
                  <a:solidFill>
                    <a:schemeClr val="tx1"/>
                  </a:solidFill>
                </a:rPr>
                <a:t>R</a:t>
              </a:r>
              <a:endParaRPr lang="en-US" sz="900" dirty="0">
                <a:solidFill>
                  <a:schemeClr val="tx1"/>
                </a:solidFill>
              </a:endParaRPr>
            </a:p>
          </p:txBody>
        </p:sp>
        <p:cxnSp>
          <p:nvCxnSpPr>
            <p:cNvPr id="248" name="Shape 247"/>
            <p:cNvCxnSpPr>
              <a:stCxn id="247" idx="0"/>
              <a:endCxn id="242" idx="1"/>
            </p:cNvCxnSpPr>
            <p:nvPr/>
          </p:nvCxnSpPr>
          <p:spPr>
            <a:xfrm rot="5400000" flipH="1" flipV="1">
              <a:off x="8359150" y="2649660"/>
              <a:ext cx="120587" cy="16176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249" name="Oval 248"/>
            <p:cNvSpPr/>
            <p:nvPr/>
          </p:nvSpPr>
          <p:spPr>
            <a:xfrm>
              <a:off x="511303" y="2576522"/>
              <a:ext cx="185738" cy="18573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O</a:t>
              </a:r>
              <a:endParaRPr lang="en-US" sz="900" dirty="0">
                <a:solidFill>
                  <a:schemeClr val="tx1"/>
                </a:solidFill>
              </a:endParaRPr>
            </a:p>
          </p:txBody>
        </p:sp>
        <p:cxnSp>
          <p:nvCxnSpPr>
            <p:cNvPr id="250" name="Straight Arrow Connector 249"/>
            <p:cNvCxnSpPr>
              <a:stCxn id="245" idx="2"/>
            </p:cNvCxnSpPr>
            <p:nvPr/>
          </p:nvCxnSpPr>
          <p:spPr>
            <a:xfrm rot="5400000">
              <a:off x="791882" y="3019179"/>
              <a:ext cx="84008" cy="22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1" name="Straight Arrow Connector 250"/>
            <p:cNvCxnSpPr>
              <a:endCxn id="247" idx="2"/>
            </p:cNvCxnSpPr>
            <p:nvPr/>
          </p:nvCxnSpPr>
          <p:spPr>
            <a:xfrm rot="16200000" flipV="1">
              <a:off x="8300477" y="3016374"/>
              <a:ext cx="84011" cy="78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1.11111E-6 -4.81481E-6 L -0.1809 0.29676 " pathEditMode="relative" rAng="0" ptsTypes="AA">
                                      <p:cBhvr>
                                        <p:cTn id="6" dur="2000" fill="hold"/>
                                        <p:tgtEl>
                                          <p:spTgt spid="139"/>
                                        </p:tgtEl>
                                        <p:attrNameLst>
                                          <p:attrName>ppt_x</p:attrName>
                                          <p:attrName>ppt_y</p:attrName>
                                        </p:attrNameLst>
                                      </p:cBhvr>
                                      <p:rCtr x="-90" y="148"/>
                                    </p:animMotion>
                                  </p:childTnLst>
                                </p:cTn>
                              </p:par>
                              <p:par>
                                <p:cTn id="7" presetID="0" presetClass="path" presetSubtype="0" accel="50000" decel="50000" fill="hold" nodeType="withEffect">
                                  <p:stCondLst>
                                    <p:cond delay="0"/>
                                  </p:stCondLst>
                                  <p:childTnLst>
                                    <p:animMotion origin="layout" path="M 5E-6 -4.81481E-6 L 0.22101 0.29885 " pathEditMode="relative" rAng="0" ptsTypes="AA">
                                      <p:cBhvr>
                                        <p:cTn id="8" dur="2000" fill="hold"/>
                                        <p:tgtEl>
                                          <p:spTgt spid="235"/>
                                        </p:tgtEl>
                                        <p:attrNameLst>
                                          <p:attrName>ppt_x</p:attrName>
                                          <p:attrName>ppt_y</p:attrName>
                                        </p:attrNameLst>
                                      </p:cBhvr>
                                      <p:rCtr x="110" y="149"/>
                                    </p:animMotion>
                                  </p:childTnLst>
                                </p:cTn>
                              </p:par>
                              <p:par>
                                <p:cTn id="9" presetID="6" presetClass="emph" presetSubtype="0" fill="hold" nodeType="withEffect">
                                  <p:stCondLst>
                                    <p:cond delay="0"/>
                                  </p:stCondLst>
                                  <p:childTnLst>
                                    <p:animScale>
                                      <p:cBhvr>
                                        <p:cTn id="10" dur="1000" fill="hold"/>
                                        <p:tgtEl>
                                          <p:spTgt spid="235"/>
                                        </p:tgtEl>
                                      </p:cBhvr>
                                      <p:by x="50000" y="50000"/>
                                    </p:animScale>
                                  </p:childTnLst>
                                </p:cTn>
                              </p:par>
                              <p:par>
                                <p:cTn id="11" presetID="6" presetClass="emph" presetSubtype="0" fill="hold" nodeType="withEffect">
                                  <p:stCondLst>
                                    <p:cond delay="0"/>
                                  </p:stCondLst>
                                  <p:childTnLst>
                                    <p:animScale>
                                      <p:cBhvr>
                                        <p:cTn id="12" dur="1000" fill="hold"/>
                                        <p:tgtEl>
                                          <p:spTgt spid="139"/>
                                        </p:tgtEl>
                                      </p:cBhvr>
                                      <p:by x="50000" y="50000"/>
                                    </p:animScale>
                                  </p:childTnLst>
                                </p:cTn>
                              </p:par>
                            </p:childTnLst>
                          </p:cTn>
                        </p:par>
                        <p:par>
                          <p:cTn id="13" fill="hold">
                            <p:stCondLst>
                              <p:cond delay="2000"/>
                            </p:stCondLst>
                            <p:childTnLst>
                              <p:par>
                                <p:cTn id="14" presetID="1" presetClass="entr" presetSubtype="0" fill="hold" nodeType="afterEffect">
                                  <p:stCondLst>
                                    <p:cond delay="0"/>
                                  </p:stCondLst>
                                  <p:childTnLst>
                                    <p:set>
                                      <p:cBhvr>
                                        <p:cTn id="15" dur="1" fill="hold">
                                          <p:stCondLst>
                                            <p:cond delay="0"/>
                                          </p:stCondLst>
                                        </p:cTn>
                                        <p:tgtEl>
                                          <p:spTgt spid="2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7" name="Picture 106" descr="wave.png"/>
          <p:cNvPicPr>
            <a:picLocks noChangeAspect="1"/>
          </p:cNvPicPr>
          <p:nvPr/>
        </p:nvPicPr>
        <p:blipFill>
          <a:blip r:embed="rId2" cstate="print"/>
          <a:srcRect t="2647"/>
          <a:stretch>
            <a:fillRect/>
          </a:stretch>
        </p:blipFill>
        <p:spPr>
          <a:xfrm>
            <a:off x="0" y="5166158"/>
            <a:ext cx="9144000" cy="1679142"/>
          </a:xfrm>
          <a:prstGeom prst="rect">
            <a:avLst/>
          </a:prstGeom>
        </p:spPr>
      </p:pic>
      <p:sp>
        <p:nvSpPr>
          <p:cNvPr id="108" name="Title 1"/>
          <p:cNvSpPr txBox="1">
            <a:spLocks/>
          </p:cNvSpPr>
          <p:nvPr/>
        </p:nvSpPr>
        <p:spPr bwMode="auto">
          <a:xfrm>
            <a:off x="377856" y="5866841"/>
            <a:ext cx="6097975" cy="817888"/>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800" b="1" noProof="0" dirty="0" smtClean="0">
                <a:solidFill>
                  <a:schemeClr val="accent1">
                    <a:lumMod val="20000"/>
                    <a:lumOff val="80000"/>
                  </a:schemeClr>
                </a:solidFill>
                <a:latin typeface="+mj-lt"/>
                <a:ea typeface="+mj-ea"/>
                <a:cs typeface="+mj-cs"/>
              </a:rPr>
              <a:t>Level Threading</a:t>
            </a:r>
            <a:endParaRPr kumimoji="0" lang="en-US" sz="2800" b="1" i="0" u="none" strike="noStrike" kern="1200" cap="none" spc="0" normalizeH="0" baseline="0" noProof="0" dirty="0">
              <a:ln>
                <a:noFill/>
              </a:ln>
              <a:solidFill>
                <a:schemeClr val="accent1">
                  <a:lumMod val="20000"/>
                  <a:lumOff val="80000"/>
                </a:schemeClr>
              </a:solidFill>
              <a:effectLst/>
              <a:uLnTx/>
              <a:uFillTx/>
              <a:latin typeface="+mj-lt"/>
              <a:ea typeface="+mj-ea"/>
              <a:cs typeface="+mj-cs"/>
            </a:endParaRPr>
          </a:p>
        </p:txBody>
      </p:sp>
      <p:sp>
        <p:nvSpPr>
          <p:cNvPr id="110" name="Rectangle 109"/>
          <p:cNvSpPr/>
          <p:nvPr/>
        </p:nvSpPr>
        <p:spPr>
          <a:xfrm>
            <a:off x="3288222" y="3600460"/>
            <a:ext cx="374904" cy="1857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A</a:t>
            </a:r>
            <a:endParaRPr lang="en-US" sz="900" dirty="0">
              <a:solidFill>
                <a:schemeClr val="tx1"/>
              </a:solidFill>
            </a:endParaRPr>
          </a:p>
        </p:txBody>
      </p:sp>
      <p:sp>
        <p:nvSpPr>
          <p:cNvPr id="111" name="Diamond 110"/>
          <p:cNvSpPr/>
          <p:nvPr/>
        </p:nvSpPr>
        <p:spPr>
          <a:xfrm>
            <a:off x="4217862" y="3600460"/>
            <a:ext cx="187452" cy="187452"/>
          </a:xfrm>
          <a:prstGeom prst="diamond">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S</a:t>
            </a:r>
            <a:endParaRPr lang="en-US" sz="900" dirty="0">
              <a:solidFill>
                <a:schemeClr val="tx1"/>
              </a:solidFill>
            </a:endParaRPr>
          </a:p>
        </p:txBody>
      </p:sp>
      <p:cxnSp>
        <p:nvCxnSpPr>
          <p:cNvPr id="112" name="Straight Arrow Connector 111"/>
          <p:cNvCxnSpPr>
            <a:endCxn id="110" idx="1"/>
          </p:cNvCxnSpPr>
          <p:nvPr/>
        </p:nvCxnSpPr>
        <p:spPr>
          <a:xfrm>
            <a:off x="2778253" y="3693329"/>
            <a:ext cx="509969"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a:stCxn id="110" idx="3"/>
            <a:endCxn id="111" idx="1"/>
          </p:cNvCxnSpPr>
          <p:nvPr/>
        </p:nvCxnSpPr>
        <p:spPr>
          <a:xfrm>
            <a:off x="3663126" y="3693329"/>
            <a:ext cx="554736" cy="8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4" name="Flowchart: Merge 113"/>
          <p:cNvSpPr/>
          <p:nvPr/>
        </p:nvSpPr>
        <p:spPr>
          <a:xfrm>
            <a:off x="2821116" y="3814773"/>
            <a:ext cx="187452" cy="187452"/>
          </a:xfrm>
          <a:prstGeom prst="flowChartMerg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lstStyle/>
          <a:p>
            <a:pPr algn="ctr"/>
            <a:r>
              <a:rPr lang="en-US" sz="900" dirty="0" smtClean="0">
                <a:solidFill>
                  <a:schemeClr val="tx1"/>
                </a:solidFill>
              </a:rPr>
              <a:t>P</a:t>
            </a:r>
            <a:endParaRPr lang="en-US" sz="900" dirty="0">
              <a:solidFill>
                <a:schemeClr val="tx1"/>
              </a:solidFill>
            </a:endParaRPr>
          </a:p>
        </p:txBody>
      </p:sp>
      <p:sp>
        <p:nvSpPr>
          <p:cNvPr id="115" name="Oval 114"/>
          <p:cNvSpPr/>
          <p:nvPr/>
        </p:nvSpPr>
        <p:spPr>
          <a:xfrm>
            <a:off x="2821116" y="4090998"/>
            <a:ext cx="187452" cy="18573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O</a:t>
            </a:r>
            <a:endParaRPr lang="en-US" sz="900" dirty="0">
              <a:solidFill>
                <a:schemeClr val="tx1"/>
              </a:solidFill>
            </a:endParaRPr>
          </a:p>
        </p:txBody>
      </p:sp>
      <p:sp>
        <p:nvSpPr>
          <p:cNvPr id="116" name="Rectangle 115"/>
          <p:cNvSpPr/>
          <p:nvPr/>
        </p:nvSpPr>
        <p:spPr>
          <a:xfrm>
            <a:off x="3118963" y="4090998"/>
            <a:ext cx="187452" cy="1857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A</a:t>
            </a:r>
            <a:endParaRPr lang="en-US" sz="900" dirty="0">
              <a:solidFill>
                <a:schemeClr val="tx1"/>
              </a:solidFill>
            </a:endParaRPr>
          </a:p>
        </p:txBody>
      </p:sp>
      <p:sp>
        <p:nvSpPr>
          <p:cNvPr id="117" name="Diamond 116"/>
          <p:cNvSpPr/>
          <p:nvPr/>
        </p:nvSpPr>
        <p:spPr>
          <a:xfrm>
            <a:off x="3417953" y="4090998"/>
            <a:ext cx="187452" cy="187452"/>
          </a:xfrm>
          <a:prstGeom prst="diamond">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S</a:t>
            </a:r>
            <a:endParaRPr lang="en-US" sz="900" dirty="0">
              <a:solidFill>
                <a:schemeClr val="tx1"/>
              </a:solidFill>
            </a:endParaRPr>
          </a:p>
        </p:txBody>
      </p:sp>
      <p:cxnSp>
        <p:nvCxnSpPr>
          <p:cNvPr id="118" name="Straight Arrow Connector 117"/>
          <p:cNvCxnSpPr>
            <a:stCxn id="115" idx="6"/>
            <a:endCxn id="116" idx="1"/>
          </p:cNvCxnSpPr>
          <p:nvPr/>
        </p:nvCxnSpPr>
        <p:spPr>
          <a:xfrm>
            <a:off x="3008568" y="4183867"/>
            <a:ext cx="110395"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a:stCxn id="116" idx="3"/>
            <a:endCxn id="117" idx="1"/>
          </p:cNvCxnSpPr>
          <p:nvPr/>
        </p:nvCxnSpPr>
        <p:spPr>
          <a:xfrm>
            <a:off x="3306415" y="4183867"/>
            <a:ext cx="111538" cy="8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0" name="Rectangle 119"/>
          <p:cNvSpPr/>
          <p:nvPr/>
        </p:nvSpPr>
        <p:spPr>
          <a:xfrm>
            <a:off x="3733325" y="4090998"/>
            <a:ext cx="187452" cy="1857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smtClean="0">
                <a:solidFill>
                  <a:schemeClr val="tx1"/>
                </a:solidFill>
              </a:rPr>
              <a:t>A</a:t>
            </a:r>
            <a:endParaRPr lang="en-US" sz="900" dirty="0">
              <a:solidFill>
                <a:schemeClr val="tx1"/>
              </a:solidFill>
            </a:endParaRPr>
          </a:p>
        </p:txBody>
      </p:sp>
      <p:sp>
        <p:nvSpPr>
          <p:cNvPr id="121" name="Diamond 120"/>
          <p:cNvSpPr/>
          <p:nvPr/>
        </p:nvSpPr>
        <p:spPr>
          <a:xfrm>
            <a:off x="4032315" y="4090998"/>
            <a:ext cx="187452" cy="187452"/>
          </a:xfrm>
          <a:prstGeom prst="diamond">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S</a:t>
            </a:r>
            <a:endParaRPr lang="en-US" sz="900" dirty="0">
              <a:solidFill>
                <a:schemeClr val="tx1"/>
              </a:solidFill>
            </a:endParaRPr>
          </a:p>
        </p:txBody>
      </p:sp>
      <p:cxnSp>
        <p:nvCxnSpPr>
          <p:cNvPr id="122" name="Straight Arrow Connector 121"/>
          <p:cNvCxnSpPr>
            <a:stCxn id="117" idx="3"/>
            <a:endCxn id="120" idx="1"/>
          </p:cNvCxnSpPr>
          <p:nvPr/>
        </p:nvCxnSpPr>
        <p:spPr>
          <a:xfrm flipV="1">
            <a:off x="3605404" y="4183867"/>
            <a:ext cx="127922" cy="8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a:stCxn id="120" idx="3"/>
            <a:endCxn id="121" idx="1"/>
          </p:cNvCxnSpPr>
          <p:nvPr/>
        </p:nvCxnSpPr>
        <p:spPr>
          <a:xfrm>
            <a:off x="3920777" y="4183867"/>
            <a:ext cx="111538" cy="8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4" name="Shape 123"/>
          <p:cNvCxnSpPr>
            <a:endCxn id="114" idx="0"/>
          </p:cNvCxnSpPr>
          <p:nvPr/>
        </p:nvCxnSpPr>
        <p:spPr>
          <a:xfrm>
            <a:off x="2778253" y="3693329"/>
            <a:ext cx="136589" cy="121444"/>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a:stCxn id="114" idx="2"/>
            <a:endCxn id="115" idx="0"/>
          </p:cNvCxnSpPr>
          <p:nvPr/>
        </p:nvCxnSpPr>
        <p:spPr>
          <a:xfrm rot="5400000">
            <a:off x="2870455" y="4046611"/>
            <a:ext cx="88773"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6" name="Flowchart: Extract 125"/>
          <p:cNvSpPr/>
          <p:nvPr/>
        </p:nvSpPr>
        <p:spPr>
          <a:xfrm>
            <a:off x="4032315" y="3814773"/>
            <a:ext cx="187452" cy="187452"/>
          </a:xfrm>
          <a:prstGeom prst="flowChartExtra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ctr"/>
          <a:lstStyle/>
          <a:p>
            <a:pPr algn="ctr"/>
            <a:r>
              <a:rPr lang="en-US" sz="900" dirty="0" smtClean="0">
                <a:solidFill>
                  <a:schemeClr val="tx1"/>
                </a:solidFill>
              </a:rPr>
              <a:t>R</a:t>
            </a:r>
            <a:endParaRPr lang="en-US" sz="900" dirty="0">
              <a:solidFill>
                <a:schemeClr val="tx1"/>
              </a:solidFill>
            </a:endParaRPr>
          </a:p>
        </p:txBody>
      </p:sp>
      <p:cxnSp>
        <p:nvCxnSpPr>
          <p:cNvPr id="127" name="Straight Arrow Connector 126"/>
          <p:cNvCxnSpPr>
            <a:stCxn id="121" idx="0"/>
            <a:endCxn id="126" idx="2"/>
          </p:cNvCxnSpPr>
          <p:nvPr/>
        </p:nvCxnSpPr>
        <p:spPr>
          <a:xfrm rot="5400000" flipH="1" flipV="1">
            <a:off x="4081654" y="4046611"/>
            <a:ext cx="88773"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8" name="Shape 127"/>
          <p:cNvCxnSpPr>
            <a:stCxn id="126" idx="0"/>
            <a:endCxn id="111" idx="1"/>
          </p:cNvCxnSpPr>
          <p:nvPr/>
        </p:nvCxnSpPr>
        <p:spPr>
          <a:xfrm rot="5400000" flipH="1" flipV="1">
            <a:off x="4111658" y="3708569"/>
            <a:ext cx="120587" cy="91821"/>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29" name="Oval 128"/>
          <p:cNvSpPr/>
          <p:nvPr/>
        </p:nvSpPr>
        <p:spPr>
          <a:xfrm>
            <a:off x="968503" y="3600460"/>
            <a:ext cx="185738" cy="18573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O</a:t>
            </a:r>
            <a:endParaRPr lang="en-US" sz="900" dirty="0">
              <a:solidFill>
                <a:schemeClr val="tx1"/>
              </a:solidFill>
            </a:endParaRPr>
          </a:p>
        </p:txBody>
      </p:sp>
      <p:sp>
        <p:nvSpPr>
          <p:cNvPr id="130" name="Rectangle 129"/>
          <p:cNvSpPr/>
          <p:nvPr/>
        </p:nvSpPr>
        <p:spPr>
          <a:xfrm>
            <a:off x="1664209" y="3600460"/>
            <a:ext cx="374904" cy="1857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A</a:t>
            </a:r>
            <a:endParaRPr lang="en-US" sz="900" dirty="0">
              <a:solidFill>
                <a:schemeClr val="tx1"/>
              </a:solidFill>
            </a:endParaRPr>
          </a:p>
        </p:txBody>
      </p:sp>
      <p:sp>
        <p:nvSpPr>
          <p:cNvPr id="131" name="Diamond 130"/>
          <p:cNvSpPr/>
          <p:nvPr/>
        </p:nvSpPr>
        <p:spPr>
          <a:xfrm>
            <a:off x="2593849" y="3600460"/>
            <a:ext cx="187452" cy="187452"/>
          </a:xfrm>
          <a:prstGeom prst="diamond">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S</a:t>
            </a:r>
            <a:endParaRPr lang="en-US" sz="900" dirty="0">
              <a:solidFill>
                <a:schemeClr val="tx1"/>
              </a:solidFill>
            </a:endParaRPr>
          </a:p>
        </p:txBody>
      </p:sp>
      <p:cxnSp>
        <p:nvCxnSpPr>
          <p:cNvPr id="132" name="Straight Arrow Connector 131"/>
          <p:cNvCxnSpPr>
            <a:stCxn id="129" idx="6"/>
            <a:endCxn id="130" idx="1"/>
          </p:cNvCxnSpPr>
          <p:nvPr/>
        </p:nvCxnSpPr>
        <p:spPr>
          <a:xfrm>
            <a:off x="1154241" y="3693329"/>
            <a:ext cx="509969"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a:stCxn id="130" idx="3"/>
            <a:endCxn id="131" idx="1"/>
          </p:cNvCxnSpPr>
          <p:nvPr/>
        </p:nvCxnSpPr>
        <p:spPr>
          <a:xfrm>
            <a:off x="2039113" y="3693329"/>
            <a:ext cx="554736" cy="8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4" name="Flowchart: Merge 133"/>
          <p:cNvSpPr/>
          <p:nvPr/>
        </p:nvSpPr>
        <p:spPr>
          <a:xfrm>
            <a:off x="1197103" y="3814773"/>
            <a:ext cx="187452" cy="187452"/>
          </a:xfrm>
          <a:prstGeom prst="flowChartMerg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lstStyle/>
          <a:p>
            <a:pPr algn="ctr"/>
            <a:r>
              <a:rPr lang="en-US" sz="900" dirty="0" smtClean="0">
                <a:solidFill>
                  <a:schemeClr val="tx1"/>
                </a:solidFill>
              </a:rPr>
              <a:t>P</a:t>
            </a:r>
            <a:endParaRPr lang="en-US" sz="900" dirty="0">
              <a:solidFill>
                <a:schemeClr val="tx1"/>
              </a:solidFill>
            </a:endParaRPr>
          </a:p>
        </p:txBody>
      </p:sp>
      <p:sp>
        <p:nvSpPr>
          <p:cNvPr id="135" name="Oval 134"/>
          <p:cNvSpPr/>
          <p:nvPr/>
        </p:nvSpPr>
        <p:spPr>
          <a:xfrm>
            <a:off x="1197103" y="4090998"/>
            <a:ext cx="187452" cy="18573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O</a:t>
            </a:r>
            <a:endParaRPr lang="en-US" sz="900" dirty="0">
              <a:solidFill>
                <a:schemeClr val="tx1"/>
              </a:solidFill>
            </a:endParaRPr>
          </a:p>
        </p:txBody>
      </p:sp>
      <p:sp>
        <p:nvSpPr>
          <p:cNvPr id="136" name="Rectangle 135"/>
          <p:cNvSpPr/>
          <p:nvPr/>
        </p:nvSpPr>
        <p:spPr>
          <a:xfrm>
            <a:off x="1494950" y="4090998"/>
            <a:ext cx="187452" cy="1857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A</a:t>
            </a:r>
            <a:endParaRPr lang="en-US" sz="900" dirty="0">
              <a:solidFill>
                <a:schemeClr val="tx1"/>
              </a:solidFill>
            </a:endParaRPr>
          </a:p>
        </p:txBody>
      </p:sp>
      <p:sp>
        <p:nvSpPr>
          <p:cNvPr id="137" name="Diamond 16"/>
          <p:cNvSpPr/>
          <p:nvPr/>
        </p:nvSpPr>
        <p:spPr>
          <a:xfrm>
            <a:off x="1793940" y="4090998"/>
            <a:ext cx="187452" cy="187452"/>
          </a:xfrm>
          <a:prstGeom prst="diamond">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S</a:t>
            </a:r>
            <a:endParaRPr lang="en-US" sz="900" dirty="0">
              <a:solidFill>
                <a:schemeClr val="tx1"/>
              </a:solidFill>
            </a:endParaRPr>
          </a:p>
        </p:txBody>
      </p:sp>
      <p:cxnSp>
        <p:nvCxnSpPr>
          <p:cNvPr id="138" name="Straight Arrow Connector 137"/>
          <p:cNvCxnSpPr>
            <a:stCxn id="135" idx="6"/>
            <a:endCxn id="136" idx="1"/>
          </p:cNvCxnSpPr>
          <p:nvPr/>
        </p:nvCxnSpPr>
        <p:spPr>
          <a:xfrm>
            <a:off x="1384555" y="4183867"/>
            <a:ext cx="110395"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a:stCxn id="136" idx="3"/>
          </p:cNvCxnSpPr>
          <p:nvPr/>
        </p:nvCxnSpPr>
        <p:spPr>
          <a:xfrm>
            <a:off x="1682402" y="4183867"/>
            <a:ext cx="111538" cy="8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0" name="Rectangle 139"/>
          <p:cNvSpPr/>
          <p:nvPr/>
        </p:nvSpPr>
        <p:spPr>
          <a:xfrm>
            <a:off x="2109312" y="4090998"/>
            <a:ext cx="187452" cy="1857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smtClean="0">
                <a:solidFill>
                  <a:schemeClr val="tx1"/>
                </a:solidFill>
              </a:rPr>
              <a:t>A</a:t>
            </a:r>
            <a:endParaRPr lang="en-US" sz="900" dirty="0">
              <a:solidFill>
                <a:schemeClr val="tx1"/>
              </a:solidFill>
            </a:endParaRPr>
          </a:p>
        </p:txBody>
      </p:sp>
      <p:sp>
        <p:nvSpPr>
          <p:cNvPr id="141" name="Diamond 140"/>
          <p:cNvSpPr/>
          <p:nvPr/>
        </p:nvSpPr>
        <p:spPr>
          <a:xfrm>
            <a:off x="2408302" y="4090998"/>
            <a:ext cx="187452" cy="187452"/>
          </a:xfrm>
          <a:prstGeom prst="diamond">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S</a:t>
            </a:r>
            <a:endParaRPr lang="en-US" sz="900" dirty="0">
              <a:solidFill>
                <a:schemeClr val="tx1"/>
              </a:solidFill>
            </a:endParaRPr>
          </a:p>
        </p:txBody>
      </p:sp>
      <p:cxnSp>
        <p:nvCxnSpPr>
          <p:cNvPr id="142" name="Straight Arrow Connector 141"/>
          <p:cNvCxnSpPr>
            <a:endCxn id="140" idx="1"/>
          </p:cNvCxnSpPr>
          <p:nvPr/>
        </p:nvCxnSpPr>
        <p:spPr>
          <a:xfrm flipV="1">
            <a:off x="1981392" y="4183867"/>
            <a:ext cx="127922" cy="8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a:stCxn id="140" idx="3"/>
            <a:endCxn id="141" idx="1"/>
          </p:cNvCxnSpPr>
          <p:nvPr/>
        </p:nvCxnSpPr>
        <p:spPr>
          <a:xfrm>
            <a:off x="2296764" y="4183867"/>
            <a:ext cx="111538" cy="8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4" name="Shape 143"/>
          <p:cNvCxnSpPr>
            <a:stCxn id="129" idx="6"/>
            <a:endCxn id="134" idx="0"/>
          </p:cNvCxnSpPr>
          <p:nvPr/>
        </p:nvCxnSpPr>
        <p:spPr>
          <a:xfrm>
            <a:off x="1154241" y="3693329"/>
            <a:ext cx="136589" cy="121444"/>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a:stCxn id="134" idx="2"/>
            <a:endCxn id="135" idx="0"/>
          </p:cNvCxnSpPr>
          <p:nvPr/>
        </p:nvCxnSpPr>
        <p:spPr>
          <a:xfrm rot="5400000">
            <a:off x="1246442" y="4046611"/>
            <a:ext cx="88773"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6" name="Flowchart: Extract 145"/>
          <p:cNvSpPr/>
          <p:nvPr/>
        </p:nvSpPr>
        <p:spPr>
          <a:xfrm>
            <a:off x="2408302" y="3814773"/>
            <a:ext cx="187452" cy="187452"/>
          </a:xfrm>
          <a:prstGeom prst="flowChartExtra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ctr"/>
          <a:lstStyle/>
          <a:p>
            <a:pPr algn="ctr"/>
            <a:r>
              <a:rPr lang="en-US" sz="900" dirty="0" smtClean="0">
                <a:solidFill>
                  <a:schemeClr val="tx1"/>
                </a:solidFill>
              </a:rPr>
              <a:t>R</a:t>
            </a:r>
            <a:endParaRPr lang="en-US" sz="900" dirty="0">
              <a:solidFill>
                <a:schemeClr val="tx1"/>
              </a:solidFill>
            </a:endParaRPr>
          </a:p>
        </p:txBody>
      </p:sp>
      <p:cxnSp>
        <p:nvCxnSpPr>
          <p:cNvPr id="147" name="Straight Arrow Connector 146"/>
          <p:cNvCxnSpPr>
            <a:stCxn id="141" idx="0"/>
            <a:endCxn id="146" idx="2"/>
          </p:cNvCxnSpPr>
          <p:nvPr/>
        </p:nvCxnSpPr>
        <p:spPr>
          <a:xfrm rot="5400000" flipH="1" flipV="1">
            <a:off x="2457641" y="4046611"/>
            <a:ext cx="88773"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8" name="Shape 147"/>
          <p:cNvCxnSpPr>
            <a:stCxn id="146" idx="0"/>
            <a:endCxn id="131" idx="1"/>
          </p:cNvCxnSpPr>
          <p:nvPr/>
        </p:nvCxnSpPr>
        <p:spPr>
          <a:xfrm rot="5400000" flipH="1" flipV="1">
            <a:off x="2487645" y="3708569"/>
            <a:ext cx="120587" cy="91821"/>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70" name="Rectangle 169"/>
          <p:cNvSpPr/>
          <p:nvPr/>
        </p:nvSpPr>
        <p:spPr>
          <a:xfrm>
            <a:off x="7055360" y="3590935"/>
            <a:ext cx="374904" cy="1857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A</a:t>
            </a:r>
            <a:endParaRPr lang="en-US" sz="900" dirty="0">
              <a:solidFill>
                <a:schemeClr val="tx1"/>
              </a:solidFill>
            </a:endParaRPr>
          </a:p>
        </p:txBody>
      </p:sp>
      <p:sp>
        <p:nvSpPr>
          <p:cNvPr id="171" name="Diamond 170"/>
          <p:cNvSpPr/>
          <p:nvPr/>
        </p:nvSpPr>
        <p:spPr>
          <a:xfrm>
            <a:off x="7985000" y="3590935"/>
            <a:ext cx="187452" cy="187452"/>
          </a:xfrm>
          <a:prstGeom prst="diamond">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S</a:t>
            </a:r>
            <a:endParaRPr lang="en-US" sz="900" dirty="0">
              <a:solidFill>
                <a:schemeClr val="tx1"/>
              </a:solidFill>
            </a:endParaRPr>
          </a:p>
        </p:txBody>
      </p:sp>
      <p:cxnSp>
        <p:nvCxnSpPr>
          <p:cNvPr id="172" name="Straight Arrow Connector 171"/>
          <p:cNvCxnSpPr>
            <a:endCxn id="170" idx="1"/>
          </p:cNvCxnSpPr>
          <p:nvPr/>
        </p:nvCxnSpPr>
        <p:spPr>
          <a:xfrm>
            <a:off x="6545391" y="3683804"/>
            <a:ext cx="509969"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3" name="Straight Arrow Connector 172"/>
          <p:cNvCxnSpPr>
            <a:stCxn id="170" idx="3"/>
            <a:endCxn id="171" idx="1"/>
          </p:cNvCxnSpPr>
          <p:nvPr/>
        </p:nvCxnSpPr>
        <p:spPr>
          <a:xfrm>
            <a:off x="7430264" y="3683804"/>
            <a:ext cx="554736" cy="8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4" name="Flowchart: Merge 173"/>
          <p:cNvSpPr/>
          <p:nvPr/>
        </p:nvSpPr>
        <p:spPr>
          <a:xfrm>
            <a:off x="6588254" y="3805248"/>
            <a:ext cx="187452" cy="187452"/>
          </a:xfrm>
          <a:prstGeom prst="flowChartMerg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lstStyle/>
          <a:p>
            <a:pPr algn="ctr"/>
            <a:r>
              <a:rPr lang="en-US" sz="900" dirty="0" smtClean="0">
                <a:solidFill>
                  <a:schemeClr val="tx1"/>
                </a:solidFill>
              </a:rPr>
              <a:t>P</a:t>
            </a:r>
            <a:endParaRPr lang="en-US" sz="900" dirty="0">
              <a:solidFill>
                <a:schemeClr val="tx1"/>
              </a:solidFill>
            </a:endParaRPr>
          </a:p>
        </p:txBody>
      </p:sp>
      <p:sp>
        <p:nvSpPr>
          <p:cNvPr id="175" name="Oval 174"/>
          <p:cNvSpPr/>
          <p:nvPr/>
        </p:nvSpPr>
        <p:spPr>
          <a:xfrm>
            <a:off x="6588254" y="4081473"/>
            <a:ext cx="187452" cy="18573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O</a:t>
            </a:r>
            <a:endParaRPr lang="en-US" sz="900" dirty="0">
              <a:solidFill>
                <a:schemeClr val="tx1"/>
              </a:solidFill>
            </a:endParaRPr>
          </a:p>
        </p:txBody>
      </p:sp>
      <p:sp>
        <p:nvSpPr>
          <p:cNvPr id="176" name="Rectangle 175"/>
          <p:cNvSpPr/>
          <p:nvPr/>
        </p:nvSpPr>
        <p:spPr>
          <a:xfrm>
            <a:off x="6886101" y="4081473"/>
            <a:ext cx="187452" cy="1857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A</a:t>
            </a:r>
            <a:endParaRPr lang="en-US" sz="900" dirty="0">
              <a:solidFill>
                <a:schemeClr val="tx1"/>
              </a:solidFill>
            </a:endParaRPr>
          </a:p>
        </p:txBody>
      </p:sp>
      <p:sp>
        <p:nvSpPr>
          <p:cNvPr id="177" name="Diamond 176"/>
          <p:cNvSpPr/>
          <p:nvPr/>
        </p:nvSpPr>
        <p:spPr>
          <a:xfrm>
            <a:off x="7185091" y="4081473"/>
            <a:ext cx="187452" cy="187452"/>
          </a:xfrm>
          <a:prstGeom prst="diamond">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S</a:t>
            </a:r>
            <a:endParaRPr lang="en-US" sz="900" dirty="0">
              <a:solidFill>
                <a:schemeClr val="tx1"/>
              </a:solidFill>
            </a:endParaRPr>
          </a:p>
        </p:txBody>
      </p:sp>
      <p:cxnSp>
        <p:nvCxnSpPr>
          <p:cNvPr id="178" name="Straight Arrow Connector 177"/>
          <p:cNvCxnSpPr>
            <a:stCxn id="175" idx="6"/>
            <a:endCxn id="176" idx="1"/>
          </p:cNvCxnSpPr>
          <p:nvPr/>
        </p:nvCxnSpPr>
        <p:spPr>
          <a:xfrm>
            <a:off x="6775706" y="4174342"/>
            <a:ext cx="110395"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9" name="Straight Arrow Connector 178"/>
          <p:cNvCxnSpPr>
            <a:stCxn id="176" idx="3"/>
            <a:endCxn id="177" idx="1"/>
          </p:cNvCxnSpPr>
          <p:nvPr/>
        </p:nvCxnSpPr>
        <p:spPr>
          <a:xfrm>
            <a:off x="7073553" y="4174342"/>
            <a:ext cx="111538" cy="8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0" name="Rectangle 179"/>
          <p:cNvSpPr/>
          <p:nvPr/>
        </p:nvSpPr>
        <p:spPr>
          <a:xfrm>
            <a:off x="7500463" y="4081473"/>
            <a:ext cx="187452" cy="1857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smtClean="0">
                <a:solidFill>
                  <a:schemeClr val="tx1"/>
                </a:solidFill>
              </a:rPr>
              <a:t>A</a:t>
            </a:r>
            <a:endParaRPr lang="en-US" sz="900" dirty="0">
              <a:solidFill>
                <a:schemeClr val="tx1"/>
              </a:solidFill>
            </a:endParaRPr>
          </a:p>
        </p:txBody>
      </p:sp>
      <p:sp>
        <p:nvSpPr>
          <p:cNvPr id="181" name="Diamond 180"/>
          <p:cNvSpPr/>
          <p:nvPr/>
        </p:nvSpPr>
        <p:spPr>
          <a:xfrm>
            <a:off x="7799453" y="4081473"/>
            <a:ext cx="187452" cy="187452"/>
          </a:xfrm>
          <a:prstGeom prst="diamond">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S</a:t>
            </a:r>
            <a:endParaRPr lang="en-US" sz="900" dirty="0">
              <a:solidFill>
                <a:schemeClr val="tx1"/>
              </a:solidFill>
            </a:endParaRPr>
          </a:p>
        </p:txBody>
      </p:sp>
      <p:cxnSp>
        <p:nvCxnSpPr>
          <p:cNvPr id="182" name="Straight Arrow Connector 181"/>
          <p:cNvCxnSpPr>
            <a:stCxn id="177" idx="3"/>
            <a:endCxn id="180" idx="1"/>
          </p:cNvCxnSpPr>
          <p:nvPr/>
        </p:nvCxnSpPr>
        <p:spPr>
          <a:xfrm flipV="1">
            <a:off x="7372542" y="4174342"/>
            <a:ext cx="127922" cy="8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3" name="Straight Arrow Connector 182"/>
          <p:cNvCxnSpPr>
            <a:stCxn id="180" idx="3"/>
            <a:endCxn id="181" idx="1"/>
          </p:cNvCxnSpPr>
          <p:nvPr/>
        </p:nvCxnSpPr>
        <p:spPr>
          <a:xfrm>
            <a:off x="7687915" y="4174342"/>
            <a:ext cx="111538" cy="8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4" name="Shape 183"/>
          <p:cNvCxnSpPr>
            <a:endCxn id="174" idx="0"/>
          </p:cNvCxnSpPr>
          <p:nvPr/>
        </p:nvCxnSpPr>
        <p:spPr>
          <a:xfrm>
            <a:off x="6545391" y="3683804"/>
            <a:ext cx="136589" cy="121444"/>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5" name="Straight Arrow Connector 184"/>
          <p:cNvCxnSpPr>
            <a:stCxn id="174" idx="2"/>
            <a:endCxn id="175" idx="0"/>
          </p:cNvCxnSpPr>
          <p:nvPr/>
        </p:nvCxnSpPr>
        <p:spPr>
          <a:xfrm rot="5400000">
            <a:off x="6637593" y="4037086"/>
            <a:ext cx="88773"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6" name="Flowchart: Extract 185"/>
          <p:cNvSpPr/>
          <p:nvPr/>
        </p:nvSpPr>
        <p:spPr>
          <a:xfrm>
            <a:off x="7799453" y="3805248"/>
            <a:ext cx="187452" cy="187452"/>
          </a:xfrm>
          <a:prstGeom prst="flowChartExtra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ctr"/>
          <a:lstStyle/>
          <a:p>
            <a:pPr algn="ctr"/>
            <a:r>
              <a:rPr lang="en-US" sz="900" dirty="0" smtClean="0">
                <a:solidFill>
                  <a:schemeClr val="tx1"/>
                </a:solidFill>
              </a:rPr>
              <a:t>R</a:t>
            </a:r>
            <a:endParaRPr lang="en-US" sz="900" dirty="0">
              <a:solidFill>
                <a:schemeClr val="tx1"/>
              </a:solidFill>
            </a:endParaRPr>
          </a:p>
        </p:txBody>
      </p:sp>
      <p:cxnSp>
        <p:nvCxnSpPr>
          <p:cNvPr id="187" name="Straight Arrow Connector 186"/>
          <p:cNvCxnSpPr>
            <a:stCxn id="181" idx="0"/>
            <a:endCxn id="186" idx="2"/>
          </p:cNvCxnSpPr>
          <p:nvPr/>
        </p:nvCxnSpPr>
        <p:spPr>
          <a:xfrm rot="5400000" flipH="1" flipV="1">
            <a:off x="7848792" y="4037086"/>
            <a:ext cx="88773"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8" name="Shape 187"/>
          <p:cNvCxnSpPr>
            <a:stCxn id="186" idx="0"/>
            <a:endCxn id="171" idx="1"/>
          </p:cNvCxnSpPr>
          <p:nvPr/>
        </p:nvCxnSpPr>
        <p:spPr>
          <a:xfrm rot="5400000" flipH="1" flipV="1">
            <a:off x="7878796" y="3699044"/>
            <a:ext cx="120587" cy="91821"/>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51" name="Rectangle 150"/>
          <p:cNvSpPr/>
          <p:nvPr/>
        </p:nvSpPr>
        <p:spPr>
          <a:xfrm>
            <a:off x="5431347" y="3590935"/>
            <a:ext cx="374904" cy="1857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A</a:t>
            </a:r>
            <a:endParaRPr lang="en-US" sz="900" dirty="0">
              <a:solidFill>
                <a:schemeClr val="tx1"/>
              </a:solidFill>
            </a:endParaRPr>
          </a:p>
        </p:txBody>
      </p:sp>
      <p:sp>
        <p:nvSpPr>
          <p:cNvPr id="152" name="Diamond 151"/>
          <p:cNvSpPr/>
          <p:nvPr/>
        </p:nvSpPr>
        <p:spPr>
          <a:xfrm>
            <a:off x="6360987" y="3590935"/>
            <a:ext cx="187452" cy="187452"/>
          </a:xfrm>
          <a:prstGeom prst="diamond">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S</a:t>
            </a:r>
            <a:endParaRPr lang="en-US" sz="900" dirty="0">
              <a:solidFill>
                <a:schemeClr val="tx1"/>
              </a:solidFill>
            </a:endParaRPr>
          </a:p>
        </p:txBody>
      </p:sp>
      <p:cxnSp>
        <p:nvCxnSpPr>
          <p:cNvPr id="153" name="Straight Arrow Connector 152"/>
          <p:cNvCxnSpPr>
            <a:endCxn id="151" idx="1"/>
          </p:cNvCxnSpPr>
          <p:nvPr/>
        </p:nvCxnSpPr>
        <p:spPr>
          <a:xfrm>
            <a:off x="4921378" y="3683804"/>
            <a:ext cx="509969"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a:stCxn id="151" idx="3"/>
            <a:endCxn id="152" idx="1"/>
          </p:cNvCxnSpPr>
          <p:nvPr/>
        </p:nvCxnSpPr>
        <p:spPr>
          <a:xfrm>
            <a:off x="5806251" y="3683804"/>
            <a:ext cx="554736" cy="8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5" name="Flowchart: Merge 154"/>
          <p:cNvSpPr/>
          <p:nvPr/>
        </p:nvSpPr>
        <p:spPr>
          <a:xfrm>
            <a:off x="4964241" y="3805248"/>
            <a:ext cx="187452" cy="187452"/>
          </a:xfrm>
          <a:prstGeom prst="flowChartMerg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lstStyle/>
          <a:p>
            <a:pPr algn="ctr"/>
            <a:r>
              <a:rPr lang="en-US" sz="900" dirty="0" smtClean="0">
                <a:solidFill>
                  <a:schemeClr val="tx1"/>
                </a:solidFill>
              </a:rPr>
              <a:t>P</a:t>
            </a:r>
            <a:endParaRPr lang="en-US" sz="900" dirty="0">
              <a:solidFill>
                <a:schemeClr val="tx1"/>
              </a:solidFill>
            </a:endParaRPr>
          </a:p>
        </p:txBody>
      </p:sp>
      <p:sp>
        <p:nvSpPr>
          <p:cNvPr id="156" name="Oval 155"/>
          <p:cNvSpPr/>
          <p:nvPr/>
        </p:nvSpPr>
        <p:spPr>
          <a:xfrm>
            <a:off x="4964241" y="4081473"/>
            <a:ext cx="187452" cy="18573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O</a:t>
            </a:r>
            <a:endParaRPr lang="en-US" sz="900" dirty="0">
              <a:solidFill>
                <a:schemeClr val="tx1"/>
              </a:solidFill>
            </a:endParaRPr>
          </a:p>
        </p:txBody>
      </p:sp>
      <p:sp>
        <p:nvSpPr>
          <p:cNvPr id="157" name="Rectangle 156"/>
          <p:cNvSpPr/>
          <p:nvPr/>
        </p:nvSpPr>
        <p:spPr>
          <a:xfrm>
            <a:off x="5262088" y="4081473"/>
            <a:ext cx="187452" cy="1857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A</a:t>
            </a:r>
            <a:endParaRPr lang="en-US" sz="900" dirty="0">
              <a:solidFill>
                <a:schemeClr val="tx1"/>
              </a:solidFill>
            </a:endParaRPr>
          </a:p>
        </p:txBody>
      </p:sp>
      <p:sp>
        <p:nvSpPr>
          <p:cNvPr id="158" name="Diamond 157"/>
          <p:cNvSpPr/>
          <p:nvPr/>
        </p:nvSpPr>
        <p:spPr>
          <a:xfrm>
            <a:off x="5561078" y="4081473"/>
            <a:ext cx="187452" cy="187452"/>
          </a:xfrm>
          <a:prstGeom prst="diamond">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S</a:t>
            </a:r>
            <a:endParaRPr lang="en-US" sz="900" dirty="0">
              <a:solidFill>
                <a:schemeClr val="tx1"/>
              </a:solidFill>
            </a:endParaRPr>
          </a:p>
        </p:txBody>
      </p:sp>
      <p:cxnSp>
        <p:nvCxnSpPr>
          <p:cNvPr id="159" name="Straight Arrow Connector 158"/>
          <p:cNvCxnSpPr>
            <a:stCxn id="156" idx="6"/>
            <a:endCxn id="157" idx="1"/>
          </p:cNvCxnSpPr>
          <p:nvPr/>
        </p:nvCxnSpPr>
        <p:spPr>
          <a:xfrm>
            <a:off x="5151693" y="4174342"/>
            <a:ext cx="110395"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0" name="Straight Arrow Connector 159"/>
          <p:cNvCxnSpPr>
            <a:stCxn id="157" idx="3"/>
            <a:endCxn id="158" idx="1"/>
          </p:cNvCxnSpPr>
          <p:nvPr/>
        </p:nvCxnSpPr>
        <p:spPr>
          <a:xfrm>
            <a:off x="5449540" y="4174342"/>
            <a:ext cx="111538" cy="8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1" name="Rectangle 160"/>
          <p:cNvSpPr/>
          <p:nvPr/>
        </p:nvSpPr>
        <p:spPr>
          <a:xfrm>
            <a:off x="5876450" y="4081473"/>
            <a:ext cx="187452" cy="1857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A</a:t>
            </a:r>
            <a:endParaRPr lang="en-US" sz="900" dirty="0">
              <a:solidFill>
                <a:schemeClr val="tx1"/>
              </a:solidFill>
            </a:endParaRPr>
          </a:p>
        </p:txBody>
      </p:sp>
      <p:sp>
        <p:nvSpPr>
          <p:cNvPr id="162" name="Diamond 161"/>
          <p:cNvSpPr/>
          <p:nvPr/>
        </p:nvSpPr>
        <p:spPr>
          <a:xfrm>
            <a:off x="6175440" y="4081473"/>
            <a:ext cx="187452" cy="187452"/>
          </a:xfrm>
          <a:prstGeom prst="diamond">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S</a:t>
            </a:r>
            <a:endParaRPr lang="en-US" sz="900" dirty="0">
              <a:solidFill>
                <a:schemeClr val="tx1"/>
              </a:solidFill>
            </a:endParaRPr>
          </a:p>
        </p:txBody>
      </p:sp>
      <p:cxnSp>
        <p:nvCxnSpPr>
          <p:cNvPr id="163" name="Straight Arrow Connector 162"/>
          <p:cNvCxnSpPr>
            <a:stCxn id="158" idx="3"/>
            <a:endCxn id="161" idx="1"/>
          </p:cNvCxnSpPr>
          <p:nvPr/>
        </p:nvCxnSpPr>
        <p:spPr>
          <a:xfrm flipV="1">
            <a:off x="5748529" y="4174342"/>
            <a:ext cx="127922" cy="8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4" name="Straight Arrow Connector 42"/>
          <p:cNvCxnSpPr>
            <a:stCxn id="161" idx="3"/>
            <a:endCxn id="162" idx="1"/>
          </p:cNvCxnSpPr>
          <p:nvPr/>
        </p:nvCxnSpPr>
        <p:spPr>
          <a:xfrm>
            <a:off x="6063902" y="4174342"/>
            <a:ext cx="111538" cy="8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5" name="Shape 164"/>
          <p:cNvCxnSpPr>
            <a:endCxn id="155" idx="0"/>
          </p:cNvCxnSpPr>
          <p:nvPr/>
        </p:nvCxnSpPr>
        <p:spPr>
          <a:xfrm>
            <a:off x="4921378" y="3683804"/>
            <a:ext cx="136589" cy="121444"/>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6" name="Straight Arrow Connector 165"/>
          <p:cNvCxnSpPr>
            <a:stCxn id="155" idx="2"/>
            <a:endCxn id="156" idx="0"/>
          </p:cNvCxnSpPr>
          <p:nvPr/>
        </p:nvCxnSpPr>
        <p:spPr>
          <a:xfrm rot="5400000">
            <a:off x="5013580" y="4037086"/>
            <a:ext cx="88773"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7" name="Flowchart: Extract 166"/>
          <p:cNvSpPr/>
          <p:nvPr/>
        </p:nvSpPr>
        <p:spPr>
          <a:xfrm>
            <a:off x="6170677" y="3805248"/>
            <a:ext cx="187452" cy="187452"/>
          </a:xfrm>
          <a:prstGeom prst="flowChartExtra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ctr"/>
          <a:lstStyle/>
          <a:p>
            <a:pPr algn="ctr"/>
            <a:r>
              <a:rPr lang="en-US" sz="900" dirty="0" smtClean="0">
                <a:solidFill>
                  <a:schemeClr val="tx1"/>
                </a:solidFill>
              </a:rPr>
              <a:t>R</a:t>
            </a:r>
            <a:endParaRPr lang="en-US" sz="900" dirty="0">
              <a:solidFill>
                <a:schemeClr val="tx1"/>
              </a:solidFill>
            </a:endParaRPr>
          </a:p>
        </p:txBody>
      </p:sp>
      <p:cxnSp>
        <p:nvCxnSpPr>
          <p:cNvPr id="168" name="Straight Arrow Connector 167"/>
          <p:cNvCxnSpPr>
            <a:stCxn id="162" idx="0"/>
            <a:endCxn id="167" idx="2"/>
          </p:cNvCxnSpPr>
          <p:nvPr/>
        </p:nvCxnSpPr>
        <p:spPr>
          <a:xfrm rot="16200000" flipV="1">
            <a:off x="6222399" y="4034705"/>
            <a:ext cx="88773" cy="47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9" name="Shape 168"/>
          <p:cNvCxnSpPr>
            <a:stCxn id="167" idx="0"/>
            <a:endCxn id="152" idx="1"/>
          </p:cNvCxnSpPr>
          <p:nvPr/>
        </p:nvCxnSpPr>
        <p:spPr>
          <a:xfrm rot="5400000" flipH="1" flipV="1">
            <a:off x="6252402" y="3696663"/>
            <a:ext cx="120587" cy="96584"/>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89" name="Rectangle 188"/>
          <p:cNvSpPr/>
          <p:nvPr/>
        </p:nvSpPr>
        <p:spPr>
          <a:xfrm>
            <a:off x="2251436" y="3057537"/>
            <a:ext cx="814539" cy="1857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A</a:t>
            </a:r>
            <a:endParaRPr lang="en-US" sz="900" dirty="0">
              <a:solidFill>
                <a:schemeClr val="tx1"/>
              </a:solidFill>
            </a:endParaRPr>
          </a:p>
        </p:txBody>
      </p:sp>
      <p:sp>
        <p:nvSpPr>
          <p:cNvPr id="190" name="Diamond 189"/>
          <p:cNvSpPr/>
          <p:nvPr/>
        </p:nvSpPr>
        <p:spPr>
          <a:xfrm>
            <a:off x="4480775" y="3057537"/>
            <a:ext cx="187453" cy="187452"/>
          </a:xfrm>
          <a:prstGeom prst="diamond">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S</a:t>
            </a:r>
            <a:endParaRPr lang="en-US" sz="900" dirty="0">
              <a:solidFill>
                <a:schemeClr val="tx1"/>
              </a:solidFill>
            </a:endParaRPr>
          </a:p>
        </p:txBody>
      </p:sp>
      <p:cxnSp>
        <p:nvCxnSpPr>
          <p:cNvPr id="191" name="Straight Arrow Connector 190"/>
          <p:cNvCxnSpPr>
            <a:endCxn id="189" idx="1"/>
          </p:cNvCxnSpPr>
          <p:nvPr/>
        </p:nvCxnSpPr>
        <p:spPr>
          <a:xfrm>
            <a:off x="927356" y="3150406"/>
            <a:ext cx="1324080"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2" name="Straight Arrow Connector 191"/>
          <p:cNvCxnSpPr>
            <a:stCxn id="189" idx="3"/>
            <a:endCxn id="190" idx="1"/>
          </p:cNvCxnSpPr>
          <p:nvPr/>
        </p:nvCxnSpPr>
        <p:spPr>
          <a:xfrm>
            <a:off x="3065973" y="3150406"/>
            <a:ext cx="1414802" cy="8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3" name="Flowchart: Merge 192"/>
          <p:cNvSpPr/>
          <p:nvPr/>
        </p:nvSpPr>
        <p:spPr>
          <a:xfrm>
            <a:off x="969873" y="3271850"/>
            <a:ext cx="187453" cy="187452"/>
          </a:xfrm>
          <a:prstGeom prst="flowChartMerg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lstStyle/>
          <a:p>
            <a:pPr algn="ctr"/>
            <a:r>
              <a:rPr lang="en-US" sz="900" dirty="0" smtClean="0">
                <a:solidFill>
                  <a:schemeClr val="tx1"/>
                </a:solidFill>
              </a:rPr>
              <a:t>P</a:t>
            </a:r>
            <a:endParaRPr lang="en-US" sz="900" dirty="0">
              <a:solidFill>
                <a:schemeClr val="tx1"/>
              </a:solidFill>
            </a:endParaRPr>
          </a:p>
        </p:txBody>
      </p:sp>
      <p:cxnSp>
        <p:nvCxnSpPr>
          <p:cNvPr id="194" name="Shape 193"/>
          <p:cNvCxnSpPr>
            <a:endCxn id="193" idx="0"/>
          </p:cNvCxnSpPr>
          <p:nvPr/>
        </p:nvCxnSpPr>
        <p:spPr>
          <a:xfrm>
            <a:off x="927356" y="3150406"/>
            <a:ext cx="136244" cy="121444"/>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a:stCxn id="193" idx="2"/>
            <a:endCxn id="129" idx="0"/>
          </p:cNvCxnSpPr>
          <p:nvPr/>
        </p:nvCxnSpPr>
        <p:spPr>
          <a:xfrm rot="5400000">
            <a:off x="991907" y="3528767"/>
            <a:ext cx="141158" cy="22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6" name="Flowchart: Extract 195"/>
          <p:cNvSpPr/>
          <p:nvPr/>
        </p:nvSpPr>
        <p:spPr>
          <a:xfrm>
            <a:off x="4225284" y="3271850"/>
            <a:ext cx="187453" cy="187452"/>
          </a:xfrm>
          <a:prstGeom prst="flowChartExtra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ctr"/>
          <a:lstStyle/>
          <a:p>
            <a:pPr algn="ctr"/>
            <a:r>
              <a:rPr lang="en-US" sz="900" dirty="0" smtClean="0">
                <a:solidFill>
                  <a:schemeClr val="tx1"/>
                </a:solidFill>
              </a:rPr>
              <a:t>R</a:t>
            </a:r>
            <a:endParaRPr lang="en-US" sz="900" dirty="0">
              <a:solidFill>
                <a:schemeClr val="tx1"/>
              </a:solidFill>
            </a:endParaRPr>
          </a:p>
        </p:txBody>
      </p:sp>
      <p:cxnSp>
        <p:nvCxnSpPr>
          <p:cNvPr id="197" name="Straight Arrow Connector 196"/>
          <p:cNvCxnSpPr>
            <a:endCxn id="196" idx="2"/>
          </p:cNvCxnSpPr>
          <p:nvPr/>
        </p:nvCxnSpPr>
        <p:spPr>
          <a:xfrm rot="5400000" flipH="1" flipV="1">
            <a:off x="4244720" y="3526170"/>
            <a:ext cx="141158" cy="74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8" name="Shape 197"/>
          <p:cNvCxnSpPr>
            <a:stCxn id="196" idx="0"/>
            <a:endCxn id="190" idx="1"/>
          </p:cNvCxnSpPr>
          <p:nvPr/>
        </p:nvCxnSpPr>
        <p:spPr>
          <a:xfrm rot="5400000" flipH="1" flipV="1">
            <a:off x="4339599" y="3130674"/>
            <a:ext cx="120587" cy="16176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99" name="Oval 198"/>
          <p:cNvSpPr/>
          <p:nvPr/>
        </p:nvSpPr>
        <p:spPr>
          <a:xfrm>
            <a:off x="4740403" y="3590935"/>
            <a:ext cx="185738" cy="18573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O</a:t>
            </a:r>
            <a:endParaRPr lang="en-US" sz="900" dirty="0">
              <a:solidFill>
                <a:schemeClr val="tx1"/>
              </a:solidFill>
            </a:endParaRPr>
          </a:p>
        </p:txBody>
      </p:sp>
      <p:sp>
        <p:nvSpPr>
          <p:cNvPr id="200" name="Oval 199"/>
          <p:cNvSpPr/>
          <p:nvPr/>
        </p:nvSpPr>
        <p:spPr>
          <a:xfrm>
            <a:off x="739903" y="3057535"/>
            <a:ext cx="185738" cy="18573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O</a:t>
            </a:r>
            <a:endParaRPr lang="en-US" sz="900" dirty="0">
              <a:solidFill>
                <a:schemeClr val="tx1"/>
              </a:solidFill>
            </a:endParaRPr>
          </a:p>
        </p:txBody>
      </p:sp>
      <p:sp>
        <p:nvSpPr>
          <p:cNvPr id="201" name="Flowchart: Merge 200"/>
          <p:cNvSpPr/>
          <p:nvPr/>
        </p:nvSpPr>
        <p:spPr>
          <a:xfrm>
            <a:off x="4732248" y="3262325"/>
            <a:ext cx="187453" cy="187452"/>
          </a:xfrm>
          <a:prstGeom prst="flowChartMerg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lstStyle/>
          <a:p>
            <a:pPr algn="ctr"/>
            <a:r>
              <a:rPr lang="en-US" sz="900" dirty="0" smtClean="0">
                <a:solidFill>
                  <a:schemeClr val="tx1"/>
                </a:solidFill>
              </a:rPr>
              <a:t>P</a:t>
            </a:r>
            <a:endParaRPr lang="en-US" sz="900" dirty="0">
              <a:solidFill>
                <a:schemeClr val="tx1"/>
              </a:solidFill>
            </a:endParaRPr>
          </a:p>
        </p:txBody>
      </p:sp>
      <p:cxnSp>
        <p:nvCxnSpPr>
          <p:cNvPr id="202" name="Shape 201"/>
          <p:cNvCxnSpPr>
            <a:stCxn id="190" idx="3"/>
            <a:endCxn id="201" idx="0"/>
          </p:cNvCxnSpPr>
          <p:nvPr/>
        </p:nvCxnSpPr>
        <p:spPr>
          <a:xfrm>
            <a:off x="4668228" y="3151263"/>
            <a:ext cx="157747" cy="111062"/>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3" name="Straight Arrow Connector 202"/>
          <p:cNvCxnSpPr>
            <a:stCxn id="201" idx="2"/>
            <a:endCxn id="199" idx="0"/>
          </p:cNvCxnSpPr>
          <p:nvPr/>
        </p:nvCxnSpPr>
        <p:spPr>
          <a:xfrm rot="16200000" flipH="1">
            <a:off x="4759044" y="3516707"/>
            <a:ext cx="141158" cy="72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4" name="Rectangle 203"/>
          <p:cNvSpPr/>
          <p:nvPr/>
        </p:nvSpPr>
        <p:spPr>
          <a:xfrm>
            <a:off x="6023336" y="3057537"/>
            <a:ext cx="814539" cy="1857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A</a:t>
            </a:r>
            <a:endParaRPr lang="en-US" sz="900" dirty="0">
              <a:solidFill>
                <a:schemeClr val="tx1"/>
              </a:solidFill>
            </a:endParaRPr>
          </a:p>
        </p:txBody>
      </p:sp>
      <p:sp>
        <p:nvSpPr>
          <p:cNvPr id="205" name="Diamond 204"/>
          <p:cNvSpPr/>
          <p:nvPr/>
        </p:nvSpPr>
        <p:spPr>
          <a:xfrm>
            <a:off x="8252675" y="3057537"/>
            <a:ext cx="187453" cy="187452"/>
          </a:xfrm>
          <a:prstGeom prst="diamond">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S</a:t>
            </a:r>
            <a:endParaRPr lang="en-US" sz="900" dirty="0">
              <a:solidFill>
                <a:schemeClr val="tx1"/>
              </a:solidFill>
            </a:endParaRPr>
          </a:p>
        </p:txBody>
      </p:sp>
      <p:cxnSp>
        <p:nvCxnSpPr>
          <p:cNvPr id="206" name="Straight Arrow Connector 205"/>
          <p:cNvCxnSpPr>
            <a:endCxn id="204" idx="1"/>
          </p:cNvCxnSpPr>
          <p:nvPr/>
        </p:nvCxnSpPr>
        <p:spPr>
          <a:xfrm>
            <a:off x="4699256" y="3150406"/>
            <a:ext cx="1324080"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7" name="Straight Arrow Connector 206"/>
          <p:cNvCxnSpPr>
            <a:stCxn id="204" idx="3"/>
            <a:endCxn id="205" idx="1"/>
          </p:cNvCxnSpPr>
          <p:nvPr/>
        </p:nvCxnSpPr>
        <p:spPr>
          <a:xfrm>
            <a:off x="6837873" y="3150406"/>
            <a:ext cx="1414802" cy="8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8" name="Flowchart: Extract 207"/>
          <p:cNvSpPr/>
          <p:nvPr/>
        </p:nvSpPr>
        <p:spPr>
          <a:xfrm>
            <a:off x="7978134" y="3281375"/>
            <a:ext cx="187453" cy="187452"/>
          </a:xfrm>
          <a:prstGeom prst="flowChartExtra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ctr"/>
          <a:lstStyle/>
          <a:p>
            <a:pPr algn="ctr"/>
            <a:r>
              <a:rPr lang="en-US" sz="900" dirty="0" smtClean="0">
                <a:solidFill>
                  <a:schemeClr val="tx1"/>
                </a:solidFill>
              </a:rPr>
              <a:t>R</a:t>
            </a:r>
            <a:endParaRPr lang="en-US" sz="900" dirty="0">
              <a:solidFill>
                <a:schemeClr val="tx1"/>
              </a:solidFill>
            </a:endParaRPr>
          </a:p>
        </p:txBody>
      </p:sp>
      <p:cxnSp>
        <p:nvCxnSpPr>
          <p:cNvPr id="209" name="Shape 208"/>
          <p:cNvCxnSpPr>
            <a:stCxn id="208" idx="0"/>
            <a:endCxn id="205" idx="1"/>
          </p:cNvCxnSpPr>
          <p:nvPr/>
        </p:nvCxnSpPr>
        <p:spPr>
          <a:xfrm rot="5400000" flipH="1" flipV="1">
            <a:off x="8097212" y="3125912"/>
            <a:ext cx="130112" cy="180814"/>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a:endCxn id="208" idx="2"/>
          </p:cNvCxnSpPr>
          <p:nvPr/>
        </p:nvCxnSpPr>
        <p:spPr>
          <a:xfrm rot="16200000" flipV="1">
            <a:off x="8014240" y="3526448"/>
            <a:ext cx="122108" cy="68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1" name="Rectangle 210"/>
          <p:cNvSpPr/>
          <p:nvPr/>
        </p:nvSpPr>
        <p:spPr>
          <a:xfrm>
            <a:off x="3775435" y="2571762"/>
            <a:ext cx="1629078" cy="1857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A</a:t>
            </a:r>
            <a:endParaRPr lang="en-US" sz="900" dirty="0">
              <a:solidFill>
                <a:schemeClr val="tx1"/>
              </a:solidFill>
            </a:endParaRPr>
          </a:p>
        </p:txBody>
      </p:sp>
      <p:sp>
        <p:nvSpPr>
          <p:cNvPr id="212" name="Diamond 211"/>
          <p:cNvSpPr/>
          <p:nvPr/>
        </p:nvSpPr>
        <p:spPr>
          <a:xfrm>
            <a:off x="8500326" y="2571761"/>
            <a:ext cx="187453" cy="187452"/>
          </a:xfrm>
          <a:prstGeom prst="diamond">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S</a:t>
            </a:r>
            <a:endParaRPr lang="en-US" sz="900" dirty="0">
              <a:solidFill>
                <a:schemeClr val="tx1"/>
              </a:solidFill>
            </a:endParaRPr>
          </a:p>
        </p:txBody>
      </p:sp>
      <p:cxnSp>
        <p:nvCxnSpPr>
          <p:cNvPr id="213" name="Straight Arrow Connector 212"/>
          <p:cNvCxnSpPr>
            <a:stCxn id="219" idx="6"/>
            <a:endCxn id="211" idx="1"/>
          </p:cNvCxnSpPr>
          <p:nvPr/>
        </p:nvCxnSpPr>
        <p:spPr>
          <a:xfrm>
            <a:off x="697041" y="2664629"/>
            <a:ext cx="3078394" cy="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4" name="Straight Arrow Connector 213"/>
          <p:cNvCxnSpPr>
            <a:stCxn id="211" idx="3"/>
            <a:endCxn id="212" idx="1"/>
          </p:cNvCxnSpPr>
          <p:nvPr/>
        </p:nvCxnSpPr>
        <p:spPr>
          <a:xfrm>
            <a:off x="5404513" y="2664631"/>
            <a:ext cx="3095813" cy="8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5" name="Flowchart: Merge 214"/>
          <p:cNvSpPr/>
          <p:nvPr/>
        </p:nvSpPr>
        <p:spPr>
          <a:xfrm>
            <a:off x="741273" y="2786075"/>
            <a:ext cx="187453" cy="187452"/>
          </a:xfrm>
          <a:prstGeom prst="flowChartMerg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lstStyle/>
          <a:p>
            <a:pPr algn="ctr"/>
            <a:r>
              <a:rPr lang="en-US" sz="900" dirty="0" smtClean="0">
                <a:solidFill>
                  <a:schemeClr val="tx1"/>
                </a:solidFill>
              </a:rPr>
              <a:t>P</a:t>
            </a:r>
            <a:endParaRPr lang="en-US" sz="900" dirty="0">
              <a:solidFill>
                <a:schemeClr val="tx1"/>
              </a:solidFill>
            </a:endParaRPr>
          </a:p>
        </p:txBody>
      </p:sp>
      <p:cxnSp>
        <p:nvCxnSpPr>
          <p:cNvPr id="216" name="Shape 215"/>
          <p:cNvCxnSpPr>
            <a:endCxn id="215" idx="0"/>
          </p:cNvCxnSpPr>
          <p:nvPr/>
        </p:nvCxnSpPr>
        <p:spPr>
          <a:xfrm>
            <a:off x="698756" y="2664631"/>
            <a:ext cx="136244" cy="121444"/>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217" name="Flowchart: Extract 216"/>
          <p:cNvSpPr/>
          <p:nvPr/>
        </p:nvSpPr>
        <p:spPr>
          <a:xfrm>
            <a:off x="8244835" y="2786074"/>
            <a:ext cx="187453" cy="187452"/>
          </a:xfrm>
          <a:prstGeom prst="flowChartExtra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ctr"/>
          <a:lstStyle/>
          <a:p>
            <a:pPr algn="ctr"/>
            <a:r>
              <a:rPr lang="en-US" sz="900" dirty="0" smtClean="0">
                <a:solidFill>
                  <a:schemeClr val="tx1"/>
                </a:solidFill>
              </a:rPr>
              <a:t>R</a:t>
            </a:r>
            <a:endParaRPr lang="en-US" sz="900" dirty="0">
              <a:solidFill>
                <a:schemeClr val="tx1"/>
              </a:solidFill>
            </a:endParaRPr>
          </a:p>
        </p:txBody>
      </p:sp>
      <p:cxnSp>
        <p:nvCxnSpPr>
          <p:cNvPr id="218" name="Shape 217"/>
          <p:cNvCxnSpPr>
            <a:stCxn id="217" idx="0"/>
            <a:endCxn id="212" idx="1"/>
          </p:cNvCxnSpPr>
          <p:nvPr/>
        </p:nvCxnSpPr>
        <p:spPr>
          <a:xfrm rot="5400000" flipH="1" flipV="1">
            <a:off x="8359150" y="2644898"/>
            <a:ext cx="120587" cy="16176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219" name="Oval 218"/>
          <p:cNvSpPr/>
          <p:nvPr/>
        </p:nvSpPr>
        <p:spPr>
          <a:xfrm>
            <a:off x="511303" y="2571760"/>
            <a:ext cx="185738" cy="18573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O</a:t>
            </a:r>
            <a:endParaRPr lang="en-US" sz="900" dirty="0">
              <a:solidFill>
                <a:schemeClr val="tx1"/>
              </a:solidFill>
            </a:endParaRPr>
          </a:p>
        </p:txBody>
      </p:sp>
      <p:cxnSp>
        <p:nvCxnSpPr>
          <p:cNvPr id="220" name="Straight Arrow Connector 219"/>
          <p:cNvCxnSpPr>
            <a:stCxn id="215" idx="2"/>
            <a:endCxn id="200" idx="0"/>
          </p:cNvCxnSpPr>
          <p:nvPr/>
        </p:nvCxnSpPr>
        <p:spPr>
          <a:xfrm rot="5400000">
            <a:off x="791882" y="3014417"/>
            <a:ext cx="84008" cy="22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1" name="Straight Arrow Connector 220"/>
          <p:cNvCxnSpPr>
            <a:stCxn id="205" idx="0"/>
            <a:endCxn id="217" idx="2"/>
          </p:cNvCxnSpPr>
          <p:nvPr/>
        </p:nvCxnSpPr>
        <p:spPr>
          <a:xfrm rot="16200000" flipV="1">
            <a:off x="8300477" y="3011612"/>
            <a:ext cx="84011" cy="78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2" name="TextBox 221"/>
          <p:cNvSpPr txBox="1"/>
          <p:nvPr/>
        </p:nvSpPr>
        <p:spPr>
          <a:xfrm>
            <a:off x="3672321" y="2028824"/>
            <a:ext cx="1834798" cy="369332"/>
          </a:xfrm>
          <a:prstGeom prst="rect">
            <a:avLst/>
          </a:prstGeom>
          <a:noFill/>
        </p:spPr>
        <p:txBody>
          <a:bodyPr wrap="none" rtlCol="0">
            <a:spAutoFit/>
          </a:bodyPr>
          <a:lstStyle/>
          <a:p>
            <a:r>
              <a:rPr lang="en-US" dirty="0" smtClean="0"/>
              <a:t>Level 0 Threads</a:t>
            </a:r>
            <a:endParaRPr lang="en-US" dirty="0"/>
          </a:p>
        </p:txBody>
      </p:sp>
      <p:sp>
        <p:nvSpPr>
          <p:cNvPr id="223" name="TextBox 222"/>
          <p:cNvSpPr txBox="1"/>
          <p:nvPr/>
        </p:nvSpPr>
        <p:spPr>
          <a:xfrm>
            <a:off x="3667554" y="2752729"/>
            <a:ext cx="1834798" cy="369332"/>
          </a:xfrm>
          <a:prstGeom prst="rect">
            <a:avLst/>
          </a:prstGeom>
          <a:noFill/>
        </p:spPr>
        <p:txBody>
          <a:bodyPr wrap="none" rtlCol="0">
            <a:spAutoFit/>
          </a:bodyPr>
          <a:lstStyle/>
          <a:p>
            <a:r>
              <a:rPr lang="en-US" dirty="0" smtClean="0"/>
              <a:t>Level 1 Threads</a:t>
            </a:r>
            <a:endParaRPr lang="en-US" dirty="0"/>
          </a:p>
        </p:txBody>
      </p:sp>
      <p:sp>
        <p:nvSpPr>
          <p:cNvPr id="224" name="TextBox 223"/>
          <p:cNvSpPr txBox="1"/>
          <p:nvPr/>
        </p:nvSpPr>
        <p:spPr>
          <a:xfrm>
            <a:off x="1748264" y="3219453"/>
            <a:ext cx="1834798" cy="369332"/>
          </a:xfrm>
          <a:prstGeom prst="rect">
            <a:avLst/>
          </a:prstGeom>
          <a:noFill/>
        </p:spPr>
        <p:txBody>
          <a:bodyPr wrap="none" rtlCol="0">
            <a:spAutoFit/>
          </a:bodyPr>
          <a:lstStyle/>
          <a:p>
            <a:r>
              <a:rPr lang="en-US" dirty="0" smtClean="0"/>
              <a:t>Level 2 Threads</a:t>
            </a:r>
            <a:endParaRPr lang="en-US" dirty="0"/>
          </a:p>
        </p:txBody>
      </p:sp>
      <p:sp>
        <p:nvSpPr>
          <p:cNvPr id="225" name="TextBox 224"/>
          <p:cNvSpPr txBox="1"/>
          <p:nvPr/>
        </p:nvSpPr>
        <p:spPr>
          <a:xfrm>
            <a:off x="5529692" y="3257555"/>
            <a:ext cx="1834798" cy="369332"/>
          </a:xfrm>
          <a:prstGeom prst="rect">
            <a:avLst/>
          </a:prstGeom>
          <a:noFill/>
        </p:spPr>
        <p:txBody>
          <a:bodyPr wrap="none" rtlCol="0">
            <a:spAutoFit/>
          </a:bodyPr>
          <a:lstStyle/>
          <a:p>
            <a:r>
              <a:rPr lang="en-US" dirty="0" smtClean="0"/>
              <a:t>Level 2 Threads</a:t>
            </a:r>
            <a:endParaRPr lang="en-US" dirty="0"/>
          </a:p>
        </p:txBody>
      </p:sp>
      <p:sp>
        <p:nvSpPr>
          <p:cNvPr id="226" name="TextBox 225"/>
          <p:cNvSpPr txBox="1"/>
          <p:nvPr/>
        </p:nvSpPr>
        <p:spPr>
          <a:xfrm>
            <a:off x="3700890" y="4429130"/>
            <a:ext cx="1783502" cy="369332"/>
          </a:xfrm>
          <a:prstGeom prst="rect">
            <a:avLst/>
          </a:prstGeom>
          <a:noFill/>
        </p:spPr>
        <p:txBody>
          <a:bodyPr wrap="none" rtlCol="0">
            <a:spAutoFit/>
          </a:bodyPr>
          <a:lstStyle/>
          <a:p>
            <a:r>
              <a:rPr lang="en-US" dirty="0" smtClean="0"/>
              <a:t>Control Thread</a:t>
            </a:r>
            <a:endParaRPr lang="en-US" dirty="0"/>
          </a:p>
        </p:txBody>
      </p:sp>
      <p:cxnSp>
        <p:nvCxnSpPr>
          <p:cNvPr id="228" name="Straight Arrow Connector 227"/>
          <p:cNvCxnSpPr>
            <a:stCxn id="225" idx="3"/>
          </p:cNvCxnSpPr>
          <p:nvPr/>
        </p:nvCxnSpPr>
        <p:spPr>
          <a:xfrm>
            <a:off x="7364490" y="3442221"/>
            <a:ext cx="193598" cy="129654"/>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0" name="Straight Arrow Connector 229"/>
          <p:cNvCxnSpPr>
            <a:stCxn id="225" idx="1"/>
          </p:cNvCxnSpPr>
          <p:nvPr/>
        </p:nvCxnSpPr>
        <p:spPr>
          <a:xfrm rot="10800000" flipV="1">
            <a:off x="5314950" y="3442220"/>
            <a:ext cx="214742" cy="115367"/>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2" name="Straight Arrow Connector 231"/>
          <p:cNvCxnSpPr>
            <a:stCxn id="224" idx="3"/>
          </p:cNvCxnSpPr>
          <p:nvPr/>
        </p:nvCxnSpPr>
        <p:spPr>
          <a:xfrm>
            <a:off x="3583062" y="3404119"/>
            <a:ext cx="145976" cy="167756"/>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4" name="Straight Arrow Connector 233"/>
          <p:cNvCxnSpPr>
            <a:stCxn id="224" idx="1"/>
          </p:cNvCxnSpPr>
          <p:nvPr/>
        </p:nvCxnSpPr>
        <p:spPr>
          <a:xfrm rot="10800000" flipV="1">
            <a:off x="1614488" y="3404118"/>
            <a:ext cx="133776" cy="153469"/>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8" name="Straight Arrow Connector 237"/>
          <p:cNvCxnSpPr>
            <a:stCxn id="223" idx="3"/>
          </p:cNvCxnSpPr>
          <p:nvPr/>
        </p:nvCxnSpPr>
        <p:spPr>
          <a:xfrm>
            <a:off x="5502352" y="2937395"/>
            <a:ext cx="398386" cy="12013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0" name="Straight Arrow Connector 239"/>
          <p:cNvCxnSpPr>
            <a:stCxn id="223" idx="1"/>
          </p:cNvCxnSpPr>
          <p:nvPr/>
        </p:nvCxnSpPr>
        <p:spPr>
          <a:xfrm rot="10800000" flipV="1">
            <a:off x="3171826" y="2937395"/>
            <a:ext cx="495729" cy="134418"/>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2" name="Straight Arrow Connector 241"/>
          <p:cNvCxnSpPr>
            <a:stCxn id="222" idx="2"/>
            <a:endCxn id="211" idx="0"/>
          </p:cNvCxnSpPr>
          <p:nvPr/>
        </p:nvCxnSpPr>
        <p:spPr>
          <a:xfrm rot="16200000" flipH="1">
            <a:off x="4503044" y="2484832"/>
            <a:ext cx="173606" cy="254"/>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9" name="Straight Arrow Connector 248"/>
          <p:cNvCxnSpPr>
            <a:stCxn id="226" idx="0"/>
            <a:endCxn id="121" idx="2"/>
          </p:cNvCxnSpPr>
          <p:nvPr/>
        </p:nvCxnSpPr>
        <p:spPr>
          <a:xfrm rot="16200000" flipV="1">
            <a:off x="4284001" y="4120490"/>
            <a:ext cx="150680" cy="466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1" name="Straight Arrow Connector 250"/>
          <p:cNvCxnSpPr>
            <a:stCxn id="226" idx="0"/>
            <a:endCxn id="156" idx="3"/>
          </p:cNvCxnSpPr>
          <p:nvPr/>
        </p:nvCxnSpPr>
        <p:spPr>
          <a:xfrm rot="5400000" flipH="1" flipV="1">
            <a:off x="4697607" y="4135044"/>
            <a:ext cx="189120" cy="39905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3" name="Straight Arrow Connector 252"/>
          <p:cNvCxnSpPr>
            <a:stCxn id="226" idx="0"/>
            <a:endCxn id="190" idx="2"/>
          </p:cNvCxnSpPr>
          <p:nvPr/>
        </p:nvCxnSpPr>
        <p:spPr>
          <a:xfrm rot="16200000" flipV="1">
            <a:off x="3991502" y="3827990"/>
            <a:ext cx="1184141" cy="1813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5" name="Straight Arrow Connector 254"/>
          <p:cNvCxnSpPr/>
          <p:nvPr/>
        </p:nvCxnSpPr>
        <p:spPr>
          <a:xfrm>
            <a:off x="692278" y="2674154"/>
            <a:ext cx="3078394" cy="2"/>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256" name="Straight Arrow Connector 255"/>
          <p:cNvCxnSpPr/>
          <p:nvPr/>
        </p:nvCxnSpPr>
        <p:spPr>
          <a:xfrm>
            <a:off x="5399750" y="2674156"/>
            <a:ext cx="3095813" cy="856"/>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257" name="Straight Arrow Connector 256"/>
          <p:cNvCxnSpPr/>
          <p:nvPr/>
        </p:nvCxnSpPr>
        <p:spPr>
          <a:xfrm>
            <a:off x="936876" y="3159926"/>
            <a:ext cx="1324080" cy="794"/>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258" name="Straight Arrow Connector 257"/>
          <p:cNvCxnSpPr/>
          <p:nvPr/>
        </p:nvCxnSpPr>
        <p:spPr>
          <a:xfrm>
            <a:off x="3075493" y="3159926"/>
            <a:ext cx="1414802" cy="857"/>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259" name="Straight Arrow Connector 258"/>
          <p:cNvCxnSpPr/>
          <p:nvPr/>
        </p:nvCxnSpPr>
        <p:spPr>
          <a:xfrm>
            <a:off x="4708776" y="3159926"/>
            <a:ext cx="1324080" cy="794"/>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260" name="Straight Arrow Connector 259"/>
          <p:cNvCxnSpPr/>
          <p:nvPr/>
        </p:nvCxnSpPr>
        <p:spPr>
          <a:xfrm>
            <a:off x="6847393" y="3159926"/>
            <a:ext cx="1414802" cy="857"/>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261" name="Straight Arrow Connector 260"/>
          <p:cNvCxnSpPr/>
          <p:nvPr/>
        </p:nvCxnSpPr>
        <p:spPr>
          <a:xfrm>
            <a:off x="2787773" y="3702849"/>
            <a:ext cx="509969" cy="794"/>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262" name="Straight Arrow Connector 261"/>
          <p:cNvCxnSpPr/>
          <p:nvPr/>
        </p:nvCxnSpPr>
        <p:spPr>
          <a:xfrm>
            <a:off x="3672646" y="3702849"/>
            <a:ext cx="554736" cy="857"/>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263" name="Straight Arrow Connector 262"/>
          <p:cNvCxnSpPr/>
          <p:nvPr/>
        </p:nvCxnSpPr>
        <p:spPr>
          <a:xfrm>
            <a:off x="1163761" y="3702849"/>
            <a:ext cx="509969" cy="794"/>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264" name="Straight Arrow Connector 263"/>
          <p:cNvCxnSpPr/>
          <p:nvPr/>
        </p:nvCxnSpPr>
        <p:spPr>
          <a:xfrm>
            <a:off x="2048633" y="3702849"/>
            <a:ext cx="554736" cy="857"/>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265" name="Straight Arrow Connector 264"/>
          <p:cNvCxnSpPr/>
          <p:nvPr/>
        </p:nvCxnSpPr>
        <p:spPr>
          <a:xfrm>
            <a:off x="6554911" y="3693324"/>
            <a:ext cx="509969" cy="794"/>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266" name="Straight Arrow Connector 265"/>
          <p:cNvCxnSpPr/>
          <p:nvPr/>
        </p:nvCxnSpPr>
        <p:spPr>
          <a:xfrm>
            <a:off x="7439784" y="3693324"/>
            <a:ext cx="554736" cy="857"/>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267" name="Straight Arrow Connector 266"/>
          <p:cNvCxnSpPr/>
          <p:nvPr/>
        </p:nvCxnSpPr>
        <p:spPr>
          <a:xfrm>
            <a:off x="4930898" y="3693324"/>
            <a:ext cx="509969" cy="794"/>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cxnSp>
        <p:nvCxnSpPr>
          <p:cNvPr id="268" name="Straight Arrow Connector 267"/>
          <p:cNvCxnSpPr/>
          <p:nvPr/>
        </p:nvCxnSpPr>
        <p:spPr>
          <a:xfrm>
            <a:off x="5815771" y="3693324"/>
            <a:ext cx="554736" cy="857"/>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2000"/>
                                        <p:tgtEl>
                                          <p:spTgt spid="256"/>
                                        </p:tgtEl>
                                      </p:cBhvr>
                                    </p:animEffect>
                                    <p:set>
                                      <p:cBhvr>
                                        <p:cTn id="17" dur="1" fill="hold">
                                          <p:stCondLst>
                                            <p:cond delay="1999"/>
                                          </p:stCondLst>
                                        </p:cTn>
                                        <p:tgtEl>
                                          <p:spTgt spid="256"/>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2000"/>
                                        <p:tgtEl>
                                          <p:spTgt spid="255"/>
                                        </p:tgtEl>
                                      </p:cBhvr>
                                    </p:animEffect>
                                    <p:set>
                                      <p:cBhvr>
                                        <p:cTn id="20" dur="1" fill="hold">
                                          <p:stCondLst>
                                            <p:cond delay="1999"/>
                                          </p:stCondLst>
                                        </p:cTn>
                                        <p:tgtEl>
                                          <p:spTgt spid="255"/>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22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6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2000"/>
                                        <p:tgtEl>
                                          <p:spTgt spid="257"/>
                                        </p:tgtEl>
                                      </p:cBhvr>
                                    </p:animEffect>
                                    <p:set>
                                      <p:cBhvr>
                                        <p:cTn id="39" dur="1" fill="hold">
                                          <p:stCondLst>
                                            <p:cond delay="1999"/>
                                          </p:stCondLst>
                                        </p:cTn>
                                        <p:tgtEl>
                                          <p:spTgt spid="257"/>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2000"/>
                                        <p:tgtEl>
                                          <p:spTgt spid="258"/>
                                        </p:tgtEl>
                                      </p:cBhvr>
                                    </p:animEffect>
                                    <p:set>
                                      <p:cBhvr>
                                        <p:cTn id="42" dur="1" fill="hold">
                                          <p:stCondLst>
                                            <p:cond delay="1999"/>
                                          </p:stCondLst>
                                        </p:cTn>
                                        <p:tgtEl>
                                          <p:spTgt spid="258"/>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2000"/>
                                        <p:tgtEl>
                                          <p:spTgt spid="259"/>
                                        </p:tgtEl>
                                      </p:cBhvr>
                                    </p:animEffect>
                                    <p:set>
                                      <p:cBhvr>
                                        <p:cTn id="45" dur="1" fill="hold">
                                          <p:stCondLst>
                                            <p:cond delay="1999"/>
                                          </p:stCondLst>
                                        </p:cTn>
                                        <p:tgtEl>
                                          <p:spTgt spid="259"/>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2000"/>
                                        <p:tgtEl>
                                          <p:spTgt spid="260"/>
                                        </p:tgtEl>
                                      </p:cBhvr>
                                    </p:animEffect>
                                    <p:set>
                                      <p:cBhvr>
                                        <p:cTn id="48" dur="1" fill="hold">
                                          <p:stCondLst>
                                            <p:cond delay="1999"/>
                                          </p:stCondLst>
                                        </p:cTn>
                                        <p:tgtEl>
                                          <p:spTgt spid="260"/>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22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3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3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3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25"/>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28"/>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61"/>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62"/>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63"/>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64"/>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265"/>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66"/>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267"/>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268"/>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nodeType="clickEffect">
                                  <p:stCondLst>
                                    <p:cond delay="0"/>
                                  </p:stCondLst>
                                  <p:childTnLst>
                                    <p:animEffect transition="out" filter="fade">
                                      <p:cBhvr>
                                        <p:cTn id="80" dur="2000"/>
                                        <p:tgtEl>
                                          <p:spTgt spid="261"/>
                                        </p:tgtEl>
                                      </p:cBhvr>
                                    </p:animEffect>
                                    <p:set>
                                      <p:cBhvr>
                                        <p:cTn id="81" dur="1" fill="hold">
                                          <p:stCondLst>
                                            <p:cond delay="1999"/>
                                          </p:stCondLst>
                                        </p:cTn>
                                        <p:tgtEl>
                                          <p:spTgt spid="261"/>
                                        </p:tgtEl>
                                        <p:attrNameLst>
                                          <p:attrName>style.visibility</p:attrName>
                                        </p:attrNameLst>
                                      </p:cBhvr>
                                      <p:to>
                                        <p:strVal val="hidden"/>
                                      </p:to>
                                    </p:set>
                                  </p:childTnLst>
                                </p:cTn>
                              </p:par>
                              <p:par>
                                <p:cTn id="82" presetID="10" presetClass="exit" presetSubtype="0" fill="hold" nodeType="withEffect">
                                  <p:stCondLst>
                                    <p:cond delay="0"/>
                                  </p:stCondLst>
                                  <p:childTnLst>
                                    <p:animEffect transition="out" filter="fade">
                                      <p:cBhvr>
                                        <p:cTn id="83" dur="2000"/>
                                        <p:tgtEl>
                                          <p:spTgt spid="262"/>
                                        </p:tgtEl>
                                      </p:cBhvr>
                                    </p:animEffect>
                                    <p:set>
                                      <p:cBhvr>
                                        <p:cTn id="84" dur="1" fill="hold">
                                          <p:stCondLst>
                                            <p:cond delay="1999"/>
                                          </p:stCondLst>
                                        </p:cTn>
                                        <p:tgtEl>
                                          <p:spTgt spid="262"/>
                                        </p:tgtEl>
                                        <p:attrNameLst>
                                          <p:attrName>style.visibility</p:attrName>
                                        </p:attrNameLst>
                                      </p:cBhvr>
                                      <p:to>
                                        <p:strVal val="hidden"/>
                                      </p:to>
                                    </p:set>
                                  </p:childTnLst>
                                </p:cTn>
                              </p:par>
                              <p:par>
                                <p:cTn id="85" presetID="10" presetClass="exit" presetSubtype="0" fill="hold" nodeType="withEffect">
                                  <p:stCondLst>
                                    <p:cond delay="0"/>
                                  </p:stCondLst>
                                  <p:childTnLst>
                                    <p:animEffect transition="out" filter="fade">
                                      <p:cBhvr>
                                        <p:cTn id="86" dur="2000"/>
                                        <p:tgtEl>
                                          <p:spTgt spid="263"/>
                                        </p:tgtEl>
                                      </p:cBhvr>
                                    </p:animEffect>
                                    <p:set>
                                      <p:cBhvr>
                                        <p:cTn id="87" dur="1" fill="hold">
                                          <p:stCondLst>
                                            <p:cond delay="1999"/>
                                          </p:stCondLst>
                                        </p:cTn>
                                        <p:tgtEl>
                                          <p:spTgt spid="263"/>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2000"/>
                                        <p:tgtEl>
                                          <p:spTgt spid="264"/>
                                        </p:tgtEl>
                                      </p:cBhvr>
                                    </p:animEffect>
                                    <p:set>
                                      <p:cBhvr>
                                        <p:cTn id="90" dur="1" fill="hold">
                                          <p:stCondLst>
                                            <p:cond delay="1999"/>
                                          </p:stCondLst>
                                        </p:cTn>
                                        <p:tgtEl>
                                          <p:spTgt spid="264"/>
                                        </p:tgtEl>
                                        <p:attrNameLst>
                                          <p:attrName>style.visibility</p:attrName>
                                        </p:attrNameLst>
                                      </p:cBhvr>
                                      <p:to>
                                        <p:strVal val="hidden"/>
                                      </p:to>
                                    </p:set>
                                  </p:childTnLst>
                                </p:cTn>
                              </p:par>
                              <p:par>
                                <p:cTn id="91" presetID="10" presetClass="exit" presetSubtype="0" fill="hold" nodeType="withEffect">
                                  <p:stCondLst>
                                    <p:cond delay="0"/>
                                  </p:stCondLst>
                                  <p:childTnLst>
                                    <p:animEffect transition="out" filter="fade">
                                      <p:cBhvr>
                                        <p:cTn id="92" dur="2000"/>
                                        <p:tgtEl>
                                          <p:spTgt spid="265"/>
                                        </p:tgtEl>
                                      </p:cBhvr>
                                    </p:animEffect>
                                    <p:set>
                                      <p:cBhvr>
                                        <p:cTn id="93" dur="1" fill="hold">
                                          <p:stCondLst>
                                            <p:cond delay="1999"/>
                                          </p:stCondLst>
                                        </p:cTn>
                                        <p:tgtEl>
                                          <p:spTgt spid="265"/>
                                        </p:tgtEl>
                                        <p:attrNameLst>
                                          <p:attrName>style.visibility</p:attrName>
                                        </p:attrNameLst>
                                      </p:cBhvr>
                                      <p:to>
                                        <p:strVal val="hidden"/>
                                      </p:to>
                                    </p:set>
                                  </p:childTnLst>
                                </p:cTn>
                              </p:par>
                              <p:par>
                                <p:cTn id="94" presetID="10" presetClass="exit" presetSubtype="0" fill="hold" nodeType="withEffect">
                                  <p:stCondLst>
                                    <p:cond delay="0"/>
                                  </p:stCondLst>
                                  <p:childTnLst>
                                    <p:animEffect transition="out" filter="fade">
                                      <p:cBhvr>
                                        <p:cTn id="95" dur="2000"/>
                                        <p:tgtEl>
                                          <p:spTgt spid="266"/>
                                        </p:tgtEl>
                                      </p:cBhvr>
                                    </p:animEffect>
                                    <p:set>
                                      <p:cBhvr>
                                        <p:cTn id="96" dur="1" fill="hold">
                                          <p:stCondLst>
                                            <p:cond delay="1999"/>
                                          </p:stCondLst>
                                        </p:cTn>
                                        <p:tgtEl>
                                          <p:spTgt spid="266"/>
                                        </p:tgtEl>
                                        <p:attrNameLst>
                                          <p:attrName>style.visibility</p:attrName>
                                        </p:attrNameLst>
                                      </p:cBhvr>
                                      <p:to>
                                        <p:strVal val="hidden"/>
                                      </p:to>
                                    </p:set>
                                  </p:childTnLst>
                                </p:cTn>
                              </p:par>
                              <p:par>
                                <p:cTn id="97" presetID="10" presetClass="exit" presetSubtype="0" fill="hold" nodeType="withEffect">
                                  <p:stCondLst>
                                    <p:cond delay="0"/>
                                  </p:stCondLst>
                                  <p:childTnLst>
                                    <p:animEffect transition="out" filter="fade">
                                      <p:cBhvr>
                                        <p:cTn id="98" dur="2000"/>
                                        <p:tgtEl>
                                          <p:spTgt spid="267"/>
                                        </p:tgtEl>
                                      </p:cBhvr>
                                    </p:animEffect>
                                    <p:set>
                                      <p:cBhvr>
                                        <p:cTn id="99" dur="1" fill="hold">
                                          <p:stCondLst>
                                            <p:cond delay="1999"/>
                                          </p:stCondLst>
                                        </p:cTn>
                                        <p:tgtEl>
                                          <p:spTgt spid="267"/>
                                        </p:tgtEl>
                                        <p:attrNameLst>
                                          <p:attrName>style.visibility</p:attrName>
                                        </p:attrNameLst>
                                      </p:cBhvr>
                                      <p:to>
                                        <p:strVal val="hidden"/>
                                      </p:to>
                                    </p:set>
                                  </p:childTnLst>
                                </p:cTn>
                              </p:par>
                              <p:par>
                                <p:cTn id="100" presetID="10" presetClass="exit" presetSubtype="0" fill="hold" nodeType="withEffect">
                                  <p:stCondLst>
                                    <p:cond delay="0"/>
                                  </p:stCondLst>
                                  <p:childTnLst>
                                    <p:animEffect transition="out" filter="fade">
                                      <p:cBhvr>
                                        <p:cTn id="101" dur="2000"/>
                                        <p:tgtEl>
                                          <p:spTgt spid="268"/>
                                        </p:tgtEl>
                                      </p:cBhvr>
                                    </p:animEffect>
                                    <p:set>
                                      <p:cBhvr>
                                        <p:cTn id="102" dur="1" fill="hold">
                                          <p:stCondLst>
                                            <p:cond delay="1999"/>
                                          </p:stCondLst>
                                        </p:cTn>
                                        <p:tgtEl>
                                          <p:spTgt spid="268"/>
                                        </p:tgtEl>
                                        <p:attrNameLst>
                                          <p:attrName>style.visibility</p:attrName>
                                        </p:attrNameLst>
                                      </p:cBhvr>
                                      <p:to>
                                        <p:strVal val="hidden"/>
                                      </p:to>
                                    </p:set>
                                  </p:childTnLst>
                                </p:cTn>
                              </p:par>
                              <p:par>
                                <p:cTn id="103" presetID="1" presetClass="entr" presetSubtype="0" fill="hold" nodeType="withEffect">
                                  <p:stCondLst>
                                    <p:cond delay="0"/>
                                  </p:stCondLst>
                                  <p:childTnLst>
                                    <p:set>
                                      <p:cBhvr>
                                        <p:cTn id="104" dur="1" fill="hold">
                                          <p:stCondLst>
                                            <p:cond delay="0"/>
                                          </p:stCondLst>
                                        </p:cTn>
                                        <p:tgtEl>
                                          <p:spTgt spid="253"/>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249"/>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251"/>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2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 grpId="0"/>
      <p:bldP spid="223" grpId="0"/>
      <p:bldP spid="224" grpId="0"/>
      <p:bldP spid="225" grpId="0"/>
      <p:bldP spid="226" grpId="0"/>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1" name="Picture 230" descr="wave.png"/>
          <p:cNvPicPr>
            <a:picLocks noChangeAspect="1"/>
          </p:cNvPicPr>
          <p:nvPr/>
        </p:nvPicPr>
        <p:blipFill>
          <a:blip r:embed="rId2" cstate="print"/>
          <a:srcRect t="2647"/>
          <a:stretch>
            <a:fillRect/>
          </a:stretch>
        </p:blipFill>
        <p:spPr>
          <a:xfrm>
            <a:off x="0" y="5166158"/>
            <a:ext cx="9144000" cy="1679142"/>
          </a:xfrm>
          <a:prstGeom prst="rect">
            <a:avLst/>
          </a:prstGeom>
        </p:spPr>
      </p:pic>
      <p:sp>
        <p:nvSpPr>
          <p:cNvPr id="257" name="Rounded Rectangle 256"/>
          <p:cNvSpPr/>
          <p:nvPr/>
        </p:nvSpPr>
        <p:spPr>
          <a:xfrm>
            <a:off x="220980" y="3089910"/>
            <a:ext cx="8675370" cy="220599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1" name="Rounded Rectangle 250"/>
          <p:cNvSpPr/>
          <p:nvPr/>
        </p:nvSpPr>
        <p:spPr>
          <a:xfrm>
            <a:off x="228600" y="148590"/>
            <a:ext cx="8675370" cy="220599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4" name="Group 253"/>
          <p:cNvGrpSpPr/>
          <p:nvPr/>
        </p:nvGrpSpPr>
        <p:grpSpPr>
          <a:xfrm>
            <a:off x="511303" y="2568902"/>
            <a:ext cx="8176476" cy="1706690"/>
            <a:chOff x="511303" y="2568902"/>
            <a:chExt cx="8176476" cy="1706690"/>
          </a:xfrm>
        </p:grpSpPr>
        <p:grpSp>
          <p:nvGrpSpPr>
            <p:cNvPr id="3" name="Group 49"/>
            <p:cNvGrpSpPr/>
            <p:nvPr/>
          </p:nvGrpSpPr>
          <p:grpSpPr>
            <a:xfrm>
              <a:off x="2778253" y="3597602"/>
              <a:ext cx="1627061" cy="677990"/>
              <a:chOff x="2924175" y="4848225"/>
              <a:chExt cx="3254121" cy="1355979"/>
            </a:xfrm>
          </p:grpSpPr>
          <p:sp>
            <p:nvSpPr>
              <p:cNvPr id="90" name="Rectangle 89"/>
              <p:cNvSpPr/>
              <p:nvPr/>
            </p:nvSpPr>
            <p:spPr>
              <a:xfrm>
                <a:off x="3944112" y="4848225"/>
                <a:ext cx="749808" cy="3714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A</a:t>
                </a:r>
                <a:endParaRPr lang="en-US" sz="900" dirty="0">
                  <a:solidFill>
                    <a:schemeClr val="tx1"/>
                  </a:solidFill>
                </a:endParaRPr>
              </a:p>
            </p:txBody>
          </p:sp>
          <p:sp>
            <p:nvSpPr>
              <p:cNvPr id="91" name="Diamond 90"/>
              <p:cNvSpPr/>
              <p:nvPr/>
            </p:nvSpPr>
            <p:spPr>
              <a:xfrm>
                <a:off x="5803392" y="4848225"/>
                <a:ext cx="374904" cy="374904"/>
              </a:xfrm>
              <a:prstGeom prst="diamond">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S</a:t>
                </a:r>
                <a:endParaRPr lang="en-US" sz="900" dirty="0">
                  <a:solidFill>
                    <a:schemeClr val="tx1"/>
                  </a:solidFill>
                </a:endParaRPr>
              </a:p>
            </p:txBody>
          </p:sp>
          <p:cxnSp>
            <p:nvCxnSpPr>
              <p:cNvPr id="92" name="Straight Arrow Connector 91"/>
              <p:cNvCxnSpPr>
                <a:endCxn id="90" idx="1"/>
              </p:cNvCxnSpPr>
              <p:nvPr/>
            </p:nvCxnSpPr>
            <p:spPr>
              <a:xfrm>
                <a:off x="2924175" y="5033963"/>
                <a:ext cx="1019937"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a:stCxn id="90" idx="3"/>
                <a:endCxn id="91" idx="1"/>
              </p:cNvCxnSpPr>
              <p:nvPr/>
            </p:nvCxnSpPr>
            <p:spPr>
              <a:xfrm>
                <a:off x="4693920" y="5033963"/>
                <a:ext cx="1109472" cy="17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4" name="Flowchart: Merge 93"/>
              <p:cNvSpPr/>
              <p:nvPr/>
            </p:nvSpPr>
            <p:spPr>
              <a:xfrm>
                <a:off x="3009900" y="5276850"/>
                <a:ext cx="374904" cy="374904"/>
              </a:xfrm>
              <a:prstGeom prst="flowChartMerg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lstStyle/>
              <a:p>
                <a:pPr algn="ctr"/>
                <a:r>
                  <a:rPr lang="en-US" sz="900" dirty="0" smtClean="0">
                    <a:solidFill>
                      <a:schemeClr val="tx1"/>
                    </a:solidFill>
                  </a:rPr>
                  <a:t>P</a:t>
                </a:r>
                <a:endParaRPr lang="en-US" sz="900" dirty="0">
                  <a:solidFill>
                    <a:schemeClr val="tx1"/>
                  </a:solidFill>
                </a:endParaRPr>
              </a:p>
            </p:txBody>
          </p:sp>
          <p:sp>
            <p:nvSpPr>
              <p:cNvPr id="95" name="Oval 94"/>
              <p:cNvSpPr/>
              <p:nvPr/>
            </p:nvSpPr>
            <p:spPr>
              <a:xfrm>
                <a:off x="3009900" y="5829300"/>
                <a:ext cx="374904" cy="37147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O</a:t>
                </a:r>
                <a:endParaRPr lang="en-US" sz="900" dirty="0">
                  <a:solidFill>
                    <a:schemeClr val="tx1"/>
                  </a:solidFill>
                </a:endParaRPr>
              </a:p>
            </p:txBody>
          </p:sp>
          <p:sp>
            <p:nvSpPr>
              <p:cNvPr id="96" name="Rectangle 95"/>
              <p:cNvSpPr/>
              <p:nvPr/>
            </p:nvSpPr>
            <p:spPr>
              <a:xfrm>
                <a:off x="3605594" y="5829300"/>
                <a:ext cx="374904" cy="3714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A</a:t>
                </a:r>
                <a:endParaRPr lang="en-US" sz="900" dirty="0">
                  <a:solidFill>
                    <a:schemeClr val="tx1"/>
                  </a:solidFill>
                </a:endParaRPr>
              </a:p>
            </p:txBody>
          </p:sp>
          <p:sp>
            <p:nvSpPr>
              <p:cNvPr id="97" name="Diamond 96"/>
              <p:cNvSpPr/>
              <p:nvPr/>
            </p:nvSpPr>
            <p:spPr>
              <a:xfrm>
                <a:off x="4203574" y="5829300"/>
                <a:ext cx="374904" cy="374904"/>
              </a:xfrm>
              <a:prstGeom prst="diamond">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S</a:t>
                </a:r>
                <a:endParaRPr lang="en-US" sz="900" dirty="0">
                  <a:solidFill>
                    <a:schemeClr val="tx1"/>
                  </a:solidFill>
                </a:endParaRPr>
              </a:p>
            </p:txBody>
          </p:sp>
          <p:cxnSp>
            <p:nvCxnSpPr>
              <p:cNvPr id="98" name="Straight Arrow Connector 97"/>
              <p:cNvCxnSpPr>
                <a:stCxn id="95" idx="6"/>
                <a:endCxn id="96" idx="1"/>
              </p:cNvCxnSpPr>
              <p:nvPr/>
            </p:nvCxnSpPr>
            <p:spPr>
              <a:xfrm>
                <a:off x="3384804" y="6015038"/>
                <a:ext cx="2207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a:stCxn id="96" idx="3"/>
                <a:endCxn id="97" idx="1"/>
              </p:cNvCxnSpPr>
              <p:nvPr/>
            </p:nvCxnSpPr>
            <p:spPr>
              <a:xfrm>
                <a:off x="3980498" y="6015038"/>
                <a:ext cx="223075" cy="17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0" name="Rectangle 99"/>
              <p:cNvSpPr/>
              <p:nvPr/>
            </p:nvSpPr>
            <p:spPr>
              <a:xfrm>
                <a:off x="4834318" y="5829300"/>
                <a:ext cx="374904" cy="3714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smtClean="0">
                    <a:solidFill>
                      <a:schemeClr val="tx1"/>
                    </a:solidFill>
                  </a:rPr>
                  <a:t>A</a:t>
                </a:r>
                <a:endParaRPr lang="en-US" sz="900" dirty="0">
                  <a:solidFill>
                    <a:schemeClr val="tx1"/>
                  </a:solidFill>
                </a:endParaRPr>
              </a:p>
            </p:txBody>
          </p:sp>
          <p:sp>
            <p:nvSpPr>
              <p:cNvPr id="101" name="Diamond 100"/>
              <p:cNvSpPr/>
              <p:nvPr/>
            </p:nvSpPr>
            <p:spPr>
              <a:xfrm>
                <a:off x="5432298" y="5829300"/>
                <a:ext cx="374904" cy="374904"/>
              </a:xfrm>
              <a:prstGeom prst="diamond">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S</a:t>
                </a:r>
                <a:endParaRPr lang="en-US" sz="900" dirty="0">
                  <a:solidFill>
                    <a:schemeClr val="tx1"/>
                  </a:solidFill>
                </a:endParaRPr>
              </a:p>
            </p:txBody>
          </p:sp>
          <p:cxnSp>
            <p:nvCxnSpPr>
              <p:cNvPr id="102" name="Straight Arrow Connector 101"/>
              <p:cNvCxnSpPr>
                <a:stCxn id="97" idx="3"/>
                <a:endCxn id="100" idx="1"/>
              </p:cNvCxnSpPr>
              <p:nvPr/>
            </p:nvCxnSpPr>
            <p:spPr>
              <a:xfrm flipV="1">
                <a:off x="4578477" y="6015038"/>
                <a:ext cx="255843" cy="17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a:stCxn id="100" idx="3"/>
                <a:endCxn id="101" idx="1"/>
              </p:cNvCxnSpPr>
              <p:nvPr/>
            </p:nvCxnSpPr>
            <p:spPr>
              <a:xfrm>
                <a:off x="5209222" y="6015038"/>
                <a:ext cx="223076" cy="17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4" name="Shape 103"/>
              <p:cNvCxnSpPr>
                <a:endCxn id="94" idx="0"/>
              </p:cNvCxnSpPr>
              <p:nvPr/>
            </p:nvCxnSpPr>
            <p:spPr>
              <a:xfrm>
                <a:off x="2924175" y="5033963"/>
                <a:ext cx="273177" cy="242887"/>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a:stCxn id="94" idx="2"/>
                <a:endCxn id="95" idx="0"/>
              </p:cNvCxnSpPr>
              <p:nvPr/>
            </p:nvCxnSpPr>
            <p:spPr>
              <a:xfrm rot="5400000">
                <a:off x="3108579" y="5740527"/>
                <a:ext cx="17754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6" name="Flowchart: Extract 105"/>
              <p:cNvSpPr/>
              <p:nvPr/>
            </p:nvSpPr>
            <p:spPr>
              <a:xfrm>
                <a:off x="5432298" y="5276850"/>
                <a:ext cx="374904" cy="374904"/>
              </a:xfrm>
              <a:prstGeom prst="flowChartExtra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ctr"/>
              <a:lstStyle/>
              <a:p>
                <a:pPr algn="ctr"/>
                <a:r>
                  <a:rPr lang="en-US" sz="900" dirty="0" smtClean="0">
                    <a:solidFill>
                      <a:schemeClr val="tx1"/>
                    </a:solidFill>
                  </a:rPr>
                  <a:t>R</a:t>
                </a:r>
                <a:endParaRPr lang="en-US" sz="900" dirty="0">
                  <a:solidFill>
                    <a:schemeClr val="tx1"/>
                  </a:solidFill>
                </a:endParaRPr>
              </a:p>
            </p:txBody>
          </p:sp>
          <p:cxnSp>
            <p:nvCxnSpPr>
              <p:cNvPr id="107" name="Straight Arrow Connector 106"/>
              <p:cNvCxnSpPr>
                <a:stCxn id="101" idx="0"/>
                <a:endCxn id="106" idx="2"/>
              </p:cNvCxnSpPr>
              <p:nvPr/>
            </p:nvCxnSpPr>
            <p:spPr>
              <a:xfrm rot="5400000" flipH="1" flipV="1">
                <a:off x="5530977" y="5740527"/>
                <a:ext cx="17754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8" name="Shape 107"/>
              <p:cNvCxnSpPr>
                <a:stCxn id="106" idx="0"/>
                <a:endCxn id="91" idx="1"/>
              </p:cNvCxnSpPr>
              <p:nvPr/>
            </p:nvCxnSpPr>
            <p:spPr>
              <a:xfrm rot="5400000" flipH="1" flipV="1">
                <a:off x="5590985" y="5064443"/>
                <a:ext cx="241173" cy="183642"/>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70" name="Oval 69"/>
            <p:cNvSpPr/>
            <p:nvPr/>
          </p:nvSpPr>
          <p:spPr>
            <a:xfrm>
              <a:off x="968503" y="3597602"/>
              <a:ext cx="185738" cy="18573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O</a:t>
              </a:r>
              <a:endParaRPr lang="en-US" sz="900" dirty="0">
                <a:solidFill>
                  <a:schemeClr val="tx1"/>
                </a:solidFill>
              </a:endParaRPr>
            </a:p>
          </p:txBody>
        </p:sp>
        <p:sp>
          <p:nvSpPr>
            <p:cNvPr id="71" name="Rectangle 70"/>
            <p:cNvSpPr/>
            <p:nvPr/>
          </p:nvSpPr>
          <p:spPr>
            <a:xfrm>
              <a:off x="1664209" y="3597602"/>
              <a:ext cx="374904" cy="1857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A</a:t>
              </a:r>
              <a:endParaRPr lang="en-US" sz="900" dirty="0">
                <a:solidFill>
                  <a:schemeClr val="tx1"/>
                </a:solidFill>
              </a:endParaRPr>
            </a:p>
          </p:txBody>
        </p:sp>
        <p:sp>
          <p:nvSpPr>
            <p:cNvPr id="72" name="Diamond 71"/>
            <p:cNvSpPr/>
            <p:nvPr/>
          </p:nvSpPr>
          <p:spPr>
            <a:xfrm>
              <a:off x="2593849" y="3597602"/>
              <a:ext cx="187452" cy="187452"/>
            </a:xfrm>
            <a:prstGeom prst="diamond">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S</a:t>
              </a:r>
              <a:endParaRPr lang="en-US" sz="900" dirty="0">
                <a:solidFill>
                  <a:schemeClr val="tx1"/>
                </a:solidFill>
              </a:endParaRPr>
            </a:p>
          </p:txBody>
        </p:sp>
        <p:cxnSp>
          <p:nvCxnSpPr>
            <p:cNvPr id="73" name="Straight Arrow Connector 72"/>
            <p:cNvCxnSpPr>
              <a:stCxn id="70" idx="6"/>
              <a:endCxn id="71" idx="1"/>
            </p:cNvCxnSpPr>
            <p:nvPr/>
          </p:nvCxnSpPr>
          <p:spPr>
            <a:xfrm>
              <a:off x="1154241" y="3690471"/>
              <a:ext cx="509969"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71" idx="3"/>
              <a:endCxn id="72" idx="1"/>
            </p:cNvCxnSpPr>
            <p:nvPr/>
          </p:nvCxnSpPr>
          <p:spPr>
            <a:xfrm>
              <a:off x="2039113" y="3690471"/>
              <a:ext cx="554736" cy="8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5" name="Flowchart: Merge 74"/>
            <p:cNvSpPr/>
            <p:nvPr/>
          </p:nvSpPr>
          <p:spPr>
            <a:xfrm>
              <a:off x="1197103" y="3811915"/>
              <a:ext cx="187452" cy="187452"/>
            </a:xfrm>
            <a:prstGeom prst="flowChartMerg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lstStyle/>
            <a:p>
              <a:pPr algn="ctr"/>
              <a:r>
                <a:rPr lang="en-US" sz="900" dirty="0" smtClean="0">
                  <a:solidFill>
                    <a:schemeClr val="tx1"/>
                  </a:solidFill>
                </a:rPr>
                <a:t>P</a:t>
              </a:r>
              <a:endParaRPr lang="en-US" sz="900" dirty="0">
                <a:solidFill>
                  <a:schemeClr val="tx1"/>
                </a:solidFill>
              </a:endParaRPr>
            </a:p>
          </p:txBody>
        </p:sp>
        <p:sp>
          <p:nvSpPr>
            <p:cNvPr id="76" name="Oval 75"/>
            <p:cNvSpPr/>
            <p:nvPr/>
          </p:nvSpPr>
          <p:spPr>
            <a:xfrm>
              <a:off x="1197103" y="4088140"/>
              <a:ext cx="187452" cy="18573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O</a:t>
              </a:r>
              <a:endParaRPr lang="en-US" sz="900" dirty="0">
                <a:solidFill>
                  <a:schemeClr val="tx1"/>
                </a:solidFill>
              </a:endParaRPr>
            </a:p>
          </p:txBody>
        </p:sp>
        <p:sp>
          <p:nvSpPr>
            <p:cNvPr id="77" name="Rectangle 76"/>
            <p:cNvSpPr/>
            <p:nvPr/>
          </p:nvSpPr>
          <p:spPr>
            <a:xfrm>
              <a:off x="1494950" y="4088140"/>
              <a:ext cx="187452" cy="1857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A</a:t>
              </a:r>
              <a:endParaRPr lang="en-US" sz="900" dirty="0">
                <a:solidFill>
                  <a:schemeClr val="tx1"/>
                </a:solidFill>
              </a:endParaRPr>
            </a:p>
          </p:txBody>
        </p:sp>
        <p:sp>
          <p:nvSpPr>
            <p:cNvPr id="78" name="Diamond 16"/>
            <p:cNvSpPr/>
            <p:nvPr/>
          </p:nvSpPr>
          <p:spPr>
            <a:xfrm>
              <a:off x="1793940" y="4088140"/>
              <a:ext cx="187452" cy="187452"/>
            </a:xfrm>
            <a:prstGeom prst="diamond">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S</a:t>
              </a:r>
              <a:endParaRPr lang="en-US" sz="900" dirty="0">
                <a:solidFill>
                  <a:schemeClr val="tx1"/>
                </a:solidFill>
              </a:endParaRPr>
            </a:p>
          </p:txBody>
        </p:sp>
        <p:cxnSp>
          <p:nvCxnSpPr>
            <p:cNvPr id="79" name="Straight Arrow Connector 78"/>
            <p:cNvCxnSpPr>
              <a:stCxn id="76" idx="6"/>
              <a:endCxn id="77" idx="1"/>
            </p:cNvCxnSpPr>
            <p:nvPr/>
          </p:nvCxnSpPr>
          <p:spPr>
            <a:xfrm>
              <a:off x="1384555" y="4181009"/>
              <a:ext cx="110395"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77" idx="3"/>
            </p:cNvCxnSpPr>
            <p:nvPr/>
          </p:nvCxnSpPr>
          <p:spPr>
            <a:xfrm>
              <a:off x="1682402" y="4181009"/>
              <a:ext cx="111538" cy="8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1" name="Rectangle 80"/>
            <p:cNvSpPr/>
            <p:nvPr/>
          </p:nvSpPr>
          <p:spPr>
            <a:xfrm>
              <a:off x="2109312" y="4088140"/>
              <a:ext cx="187452" cy="1857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smtClean="0">
                  <a:solidFill>
                    <a:schemeClr val="tx1"/>
                  </a:solidFill>
                </a:rPr>
                <a:t>A</a:t>
              </a:r>
              <a:endParaRPr lang="en-US" sz="900" dirty="0">
                <a:solidFill>
                  <a:schemeClr val="tx1"/>
                </a:solidFill>
              </a:endParaRPr>
            </a:p>
          </p:txBody>
        </p:sp>
        <p:sp>
          <p:nvSpPr>
            <p:cNvPr id="82" name="Diamond 81"/>
            <p:cNvSpPr/>
            <p:nvPr/>
          </p:nvSpPr>
          <p:spPr>
            <a:xfrm>
              <a:off x="2408302" y="4088140"/>
              <a:ext cx="187452" cy="187452"/>
            </a:xfrm>
            <a:prstGeom prst="diamond">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S</a:t>
              </a:r>
              <a:endParaRPr lang="en-US" sz="900" dirty="0">
                <a:solidFill>
                  <a:schemeClr val="tx1"/>
                </a:solidFill>
              </a:endParaRPr>
            </a:p>
          </p:txBody>
        </p:sp>
        <p:cxnSp>
          <p:nvCxnSpPr>
            <p:cNvPr id="83" name="Straight Arrow Connector 82"/>
            <p:cNvCxnSpPr>
              <a:endCxn id="81" idx="1"/>
            </p:cNvCxnSpPr>
            <p:nvPr/>
          </p:nvCxnSpPr>
          <p:spPr>
            <a:xfrm flipV="1">
              <a:off x="1981392" y="4181009"/>
              <a:ext cx="127922" cy="8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81" idx="3"/>
              <a:endCxn id="82" idx="1"/>
            </p:cNvCxnSpPr>
            <p:nvPr/>
          </p:nvCxnSpPr>
          <p:spPr>
            <a:xfrm>
              <a:off x="2296764" y="4181009"/>
              <a:ext cx="111538" cy="8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5" name="Shape 84"/>
            <p:cNvCxnSpPr>
              <a:stCxn id="70" idx="6"/>
              <a:endCxn id="75" idx="0"/>
            </p:cNvCxnSpPr>
            <p:nvPr/>
          </p:nvCxnSpPr>
          <p:spPr>
            <a:xfrm>
              <a:off x="1154241" y="3690471"/>
              <a:ext cx="136589" cy="121444"/>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75" idx="2"/>
              <a:endCxn id="76" idx="0"/>
            </p:cNvCxnSpPr>
            <p:nvPr/>
          </p:nvCxnSpPr>
          <p:spPr>
            <a:xfrm rot="5400000">
              <a:off x="1246442" y="4043753"/>
              <a:ext cx="88773"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7" name="Flowchart: Extract 86"/>
            <p:cNvSpPr/>
            <p:nvPr/>
          </p:nvSpPr>
          <p:spPr>
            <a:xfrm>
              <a:off x="2408302" y="3811915"/>
              <a:ext cx="187452" cy="187452"/>
            </a:xfrm>
            <a:prstGeom prst="flowChartExtra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ctr"/>
            <a:lstStyle/>
            <a:p>
              <a:pPr algn="ctr"/>
              <a:r>
                <a:rPr lang="en-US" sz="900" dirty="0" smtClean="0">
                  <a:solidFill>
                    <a:schemeClr val="tx1"/>
                  </a:solidFill>
                </a:rPr>
                <a:t>R</a:t>
              </a:r>
              <a:endParaRPr lang="en-US" sz="900" dirty="0">
                <a:solidFill>
                  <a:schemeClr val="tx1"/>
                </a:solidFill>
              </a:endParaRPr>
            </a:p>
          </p:txBody>
        </p:sp>
        <p:cxnSp>
          <p:nvCxnSpPr>
            <p:cNvPr id="88" name="Straight Arrow Connector 87"/>
            <p:cNvCxnSpPr>
              <a:stCxn id="82" idx="0"/>
              <a:endCxn id="87" idx="2"/>
            </p:cNvCxnSpPr>
            <p:nvPr/>
          </p:nvCxnSpPr>
          <p:spPr>
            <a:xfrm rot="5400000" flipH="1" flipV="1">
              <a:off x="2457641" y="4043753"/>
              <a:ext cx="88773"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9" name="Shape 88"/>
            <p:cNvCxnSpPr>
              <a:stCxn id="87" idx="0"/>
              <a:endCxn id="72" idx="1"/>
            </p:cNvCxnSpPr>
            <p:nvPr/>
          </p:nvCxnSpPr>
          <p:spPr>
            <a:xfrm rot="5400000" flipH="1" flipV="1">
              <a:off x="2487645" y="3705711"/>
              <a:ext cx="120587" cy="91821"/>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grpSp>
          <p:nvGrpSpPr>
            <p:cNvPr id="4" name="Group 92"/>
            <p:cNvGrpSpPr/>
            <p:nvPr/>
          </p:nvGrpSpPr>
          <p:grpSpPr>
            <a:xfrm>
              <a:off x="4921378" y="3588077"/>
              <a:ext cx="3251073" cy="677990"/>
              <a:chOff x="1352550" y="1438275"/>
              <a:chExt cx="6502146" cy="1355979"/>
            </a:xfrm>
          </p:grpSpPr>
          <p:grpSp>
            <p:nvGrpSpPr>
              <p:cNvPr id="5" name="Group 49"/>
              <p:cNvGrpSpPr/>
              <p:nvPr/>
            </p:nvGrpSpPr>
            <p:grpSpPr>
              <a:xfrm>
                <a:off x="4600575" y="1438275"/>
                <a:ext cx="3254121" cy="1355979"/>
                <a:chOff x="2924175" y="4848225"/>
                <a:chExt cx="3254121" cy="1355979"/>
              </a:xfrm>
            </p:grpSpPr>
            <p:sp>
              <p:nvSpPr>
                <p:cNvPr id="49" name="Rectangle 48"/>
                <p:cNvSpPr/>
                <p:nvPr/>
              </p:nvSpPr>
              <p:spPr>
                <a:xfrm>
                  <a:off x="3944112" y="4848225"/>
                  <a:ext cx="749808" cy="3714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A</a:t>
                  </a:r>
                  <a:endParaRPr lang="en-US" sz="900" dirty="0">
                    <a:solidFill>
                      <a:schemeClr val="tx1"/>
                    </a:solidFill>
                  </a:endParaRPr>
                </a:p>
              </p:txBody>
            </p:sp>
            <p:sp>
              <p:nvSpPr>
                <p:cNvPr id="50" name="Diamond 49"/>
                <p:cNvSpPr/>
                <p:nvPr/>
              </p:nvSpPr>
              <p:spPr>
                <a:xfrm>
                  <a:off x="5803392" y="4848225"/>
                  <a:ext cx="374904" cy="374904"/>
                </a:xfrm>
                <a:prstGeom prst="diamond">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S</a:t>
                  </a:r>
                  <a:endParaRPr lang="en-US" sz="900" dirty="0">
                    <a:solidFill>
                      <a:schemeClr val="tx1"/>
                    </a:solidFill>
                  </a:endParaRPr>
                </a:p>
              </p:txBody>
            </p:sp>
            <p:cxnSp>
              <p:nvCxnSpPr>
                <p:cNvPr id="51" name="Straight Arrow Connector 50"/>
                <p:cNvCxnSpPr>
                  <a:endCxn id="49" idx="1"/>
                </p:cNvCxnSpPr>
                <p:nvPr/>
              </p:nvCxnSpPr>
              <p:spPr>
                <a:xfrm>
                  <a:off x="2924175" y="5033963"/>
                  <a:ext cx="1019937"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49" idx="3"/>
                  <a:endCxn id="50" idx="1"/>
                </p:cNvCxnSpPr>
                <p:nvPr/>
              </p:nvCxnSpPr>
              <p:spPr>
                <a:xfrm>
                  <a:off x="4693920" y="5033963"/>
                  <a:ext cx="1109472" cy="17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3" name="Flowchart: Merge 52"/>
                <p:cNvSpPr/>
                <p:nvPr/>
              </p:nvSpPr>
              <p:spPr>
                <a:xfrm>
                  <a:off x="3009900" y="5276850"/>
                  <a:ext cx="374904" cy="374904"/>
                </a:xfrm>
                <a:prstGeom prst="flowChartMerg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lstStyle/>
                <a:p>
                  <a:pPr algn="ctr"/>
                  <a:r>
                    <a:rPr lang="en-US" sz="900" dirty="0" smtClean="0">
                      <a:solidFill>
                        <a:schemeClr val="tx1"/>
                      </a:solidFill>
                    </a:rPr>
                    <a:t>P</a:t>
                  </a:r>
                  <a:endParaRPr lang="en-US" sz="900" dirty="0">
                    <a:solidFill>
                      <a:schemeClr val="tx1"/>
                    </a:solidFill>
                  </a:endParaRPr>
                </a:p>
              </p:txBody>
            </p:sp>
            <p:sp>
              <p:nvSpPr>
                <p:cNvPr id="54" name="Oval 53"/>
                <p:cNvSpPr/>
                <p:nvPr/>
              </p:nvSpPr>
              <p:spPr>
                <a:xfrm>
                  <a:off x="3009900" y="5829300"/>
                  <a:ext cx="374904" cy="37147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O</a:t>
                  </a:r>
                  <a:endParaRPr lang="en-US" sz="900" dirty="0">
                    <a:solidFill>
                      <a:schemeClr val="tx1"/>
                    </a:solidFill>
                  </a:endParaRPr>
                </a:p>
              </p:txBody>
            </p:sp>
            <p:sp>
              <p:nvSpPr>
                <p:cNvPr id="55" name="Rectangle 54"/>
                <p:cNvSpPr/>
                <p:nvPr/>
              </p:nvSpPr>
              <p:spPr>
                <a:xfrm>
                  <a:off x="3605594" y="5829300"/>
                  <a:ext cx="374904" cy="3714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A</a:t>
                  </a:r>
                  <a:endParaRPr lang="en-US" sz="900" dirty="0">
                    <a:solidFill>
                      <a:schemeClr val="tx1"/>
                    </a:solidFill>
                  </a:endParaRPr>
                </a:p>
              </p:txBody>
            </p:sp>
            <p:sp>
              <p:nvSpPr>
                <p:cNvPr id="56" name="Diamond 55"/>
                <p:cNvSpPr/>
                <p:nvPr/>
              </p:nvSpPr>
              <p:spPr>
                <a:xfrm>
                  <a:off x="4203574" y="5829300"/>
                  <a:ext cx="374904" cy="374904"/>
                </a:xfrm>
                <a:prstGeom prst="diamond">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S</a:t>
                  </a:r>
                  <a:endParaRPr lang="en-US" sz="900" dirty="0">
                    <a:solidFill>
                      <a:schemeClr val="tx1"/>
                    </a:solidFill>
                  </a:endParaRPr>
                </a:p>
              </p:txBody>
            </p:sp>
            <p:cxnSp>
              <p:nvCxnSpPr>
                <p:cNvPr id="57" name="Straight Arrow Connector 56"/>
                <p:cNvCxnSpPr>
                  <a:stCxn id="54" idx="6"/>
                  <a:endCxn id="55" idx="1"/>
                </p:cNvCxnSpPr>
                <p:nvPr/>
              </p:nvCxnSpPr>
              <p:spPr>
                <a:xfrm>
                  <a:off x="3384804" y="6015038"/>
                  <a:ext cx="2207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55" idx="3"/>
                  <a:endCxn id="56" idx="1"/>
                </p:cNvCxnSpPr>
                <p:nvPr/>
              </p:nvCxnSpPr>
              <p:spPr>
                <a:xfrm>
                  <a:off x="3980498" y="6015038"/>
                  <a:ext cx="223075" cy="17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4834318" y="5829300"/>
                  <a:ext cx="374904" cy="3714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smtClean="0">
                      <a:solidFill>
                        <a:schemeClr val="tx1"/>
                      </a:solidFill>
                    </a:rPr>
                    <a:t>A</a:t>
                  </a:r>
                  <a:endParaRPr lang="en-US" sz="900" dirty="0">
                    <a:solidFill>
                      <a:schemeClr val="tx1"/>
                    </a:solidFill>
                  </a:endParaRPr>
                </a:p>
              </p:txBody>
            </p:sp>
            <p:sp>
              <p:nvSpPr>
                <p:cNvPr id="60" name="Diamond 59"/>
                <p:cNvSpPr/>
                <p:nvPr/>
              </p:nvSpPr>
              <p:spPr>
                <a:xfrm>
                  <a:off x="5432298" y="5829300"/>
                  <a:ext cx="374904" cy="374904"/>
                </a:xfrm>
                <a:prstGeom prst="diamond">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S</a:t>
                  </a:r>
                  <a:endParaRPr lang="en-US" sz="900" dirty="0">
                    <a:solidFill>
                      <a:schemeClr val="tx1"/>
                    </a:solidFill>
                  </a:endParaRPr>
                </a:p>
              </p:txBody>
            </p:sp>
            <p:cxnSp>
              <p:nvCxnSpPr>
                <p:cNvPr id="61" name="Straight Arrow Connector 60"/>
                <p:cNvCxnSpPr>
                  <a:stCxn id="56" idx="3"/>
                  <a:endCxn id="59" idx="1"/>
                </p:cNvCxnSpPr>
                <p:nvPr/>
              </p:nvCxnSpPr>
              <p:spPr>
                <a:xfrm flipV="1">
                  <a:off x="4578477" y="6015038"/>
                  <a:ext cx="255843" cy="17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59" idx="3"/>
                  <a:endCxn id="60" idx="1"/>
                </p:cNvCxnSpPr>
                <p:nvPr/>
              </p:nvCxnSpPr>
              <p:spPr>
                <a:xfrm>
                  <a:off x="5209222" y="6015038"/>
                  <a:ext cx="223076" cy="17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3" name="Shape 62"/>
                <p:cNvCxnSpPr>
                  <a:endCxn id="53" idx="0"/>
                </p:cNvCxnSpPr>
                <p:nvPr/>
              </p:nvCxnSpPr>
              <p:spPr>
                <a:xfrm>
                  <a:off x="2924175" y="5033963"/>
                  <a:ext cx="273177" cy="242887"/>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53" idx="2"/>
                  <a:endCxn id="54" idx="0"/>
                </p:cNvCxnSpPr>
                <p:nvPr/>
              </p:nvCxnSpPr>
              <p:spPr>
                <a:xfrm rot="5400000">
                  <a:off x="3108579" y="5740527"/>
                  <a:ext cx="17754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5" name="Flowchart: Extract 64"/>
                <p:cNvSpPr/>
                <p:nvPr/>
              </p:nvSpPr>
              <p:spPr>
                <a:xfrm>
                  <a:off x="5432298" y="5276850"/>
                  <a:ext cx="374904" cy="374904"/>
                </a:xfrm>
                <a:prstGeom prst="flowChartExtra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ctr"/>
                <a:lstStyle/>
                <a:p>
                  <a:pPr algn="ctr"/>
                  <a:r>
                    <a:rPr lang="en-US" sz="900" dirty="0" smtClean="0">
                      <a:solidFill>
                        <a:schemeClr val="tx1"/>
                      </a:solidFill>
                    </a:rPr>
                    <a:t>R</a:t>
                  </a:r>
                  <a:endParaRPr lang="en-US" sz="900" dirty="0">
                    <a:solidFill>
                      <a:schemeClr val="tx1"/>
                    </a:solidFill>
                  </a:endParaRPr>
                </a:p>
              </p:txBody>
            </p:sp>
            <p:cxnSp>
              <p:nvCxnSpPr>
                <p:cNvPr id="66" name="Straight Arrow Connector 65"/>
                <p:cNvCxnSpPr>
                  <a:stCxn id="60" idx="0"/>
                  <a:endCxn id="65" idx="2"/>
                </p:cNvCxnSpPr>
                <p:nvPr/>
              </p:nvCxnSpPr>
              <p:spPr>
                <a:xfrm rot="5400000" flipH="1" flipV="1">
                  <a:off x="5530977" y="5740527"/>
                  <a:ext cx="17754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7" name="Shape 66"/>
                <p:cNvCxnSpPr>
                  <a:stCxn id="65" idx="0"/>
                  <a:endCxn id="50" idx="1"/>
                </p:cNvCxnSpPr>
                <p:nvPr/>
              </p:nvCxnSpPr>
              <p:spPr>
                <a:xfrm rot="5400000" flipH="1" flipV="1">
                  <a:off x="5590985" y="5064443"/>
                  <a:ext cx="241173" cy="183642"/>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30" name="Rectangle 29"/>
              <p:cNvSpPr/>
              <p:nvPr/>
            </p:nvSpPr>
            <p:spPr>
              <a:xfrm>
                <a:off x="2372487" y="1438275"/>
                <a:ext cx="749808" cy="3714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A</a:t>
                </a:r>
                <a:endParaRPr lang="en-US" sz="900" dirty="0">
                  <a:solidFill>
                    <a:schemeClr val="tx1"/>
                  </a:solidFill>
                </a:endParaRPr>
              </a:p>
            </p:txBody>
          </p:sp>
          <p:sp>
            <p:nvSpPr>
              <p:cNvPr id="31" name="Diamond 30"/>
              <p:cNvSpPr/>
              <p:nvPr/>
            </p:nvSpPr>
            <p:spPr>
              <a:xfrm>
                <a:off x="4231767" y="1438275"/>
                <a:ext cx="374904" cy="374904"/>
              </a:xfrm>
              <a:prstGeom prst="diamond">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S</a:t>
                </a:r>
                <a:endParaRPr lang="en-US" sz="900" dirty="0">
                  <a:solidFill>
                    <a:schemeClr val="tx1"/>
                  </a:solidFill>
                </a:endParaRPr>
              </a:p>
            </p:txBody>
          </p:sp>
          <p:cxnSp>
            <p:nvCxnSpPr>
              <p:cNvPr id="32" name="Straight Arrow Connector 31"/>
              <p:cNvCxnSpPr>
                <a:endCxn id="30" idx="1"/>
              </p:cNvCxnSpPr>
              <p:nvPr/>
            </p:nvCxnSpPr>
            <p:spPr>
              <a:xfrm>
                <a:off x="1352550" y="1624013"/>
                <a:ext cx="1019937"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30" idx="3"/>
                <a:endCxn id="31" idx="1"/>
              </p:cNvCxnSpPr>
              <p:nvPr/>
            </p:nvCxnSpPr>
            <p:spPr>
              <a:xfrm>
                <a:off x="3122295" y="1624013"/>
                <a:ext cx="1109472" cy="17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Flowchart: Merge 33"/>
              <p:cNvSpPr/>
              <p:nvPr/>
            </p:nvSpPr>
            <p:spPr>
              <a:xfrm>
                <a:off x="1438275" y="1866900"/>
                <a:ext cx="374904" cy="374904"/>
              </a:xfrm>
              <a:prstGeom prst="flowChartMerg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lstStyle/>
              <a:p>
                <a:pPr algn="ctr"/>
                <a:r>
                  <a:rPr lang="en-US" sz="900" dirty="0" smtClean="0">
                    <a:solidFill>
                      <a:schemeClr val="tx1"/>
                    </a:solidFill>
                  </a:rPr>
                  <a:t>P</a:t>
                </a:r>
                <a:endParaRPr lang="en-US" sz="900" dirty="0">
                  <a:solidFill>
                    <a:schemeClr val="tx1"/>
                  </a:solidFill>
                </a:endParaRPr>
              </a:p>
            </p:txBody>
          </p:sp>
          <p:sp>
            <p:nvSpPr>
              <p:cNvPr id="35" name="Oval 34"/>
              <p:cNvSpPr/>
              <p:nvPr/>
            </p:nvSpPr>
            <p:spPr>
              <a:xfrm>
                <a:off x="1438275" y="2419350"/>
                <a:ext cx="374904" cy="37147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O</a:t>
                </a:r>
                <a:endParaRPr lang="en-US" sz="900" dirty="0">
                  <a:solidFill>
                    <a:schemeClr val="tx1"/>
                  </a:solidFill>
                </a:endParaRPr>
              </a:p>
            </p:txBody>
          </p:sp>
          <p:sp>
            <p:nvSpPr>
              <p:cNvPr id="36" name="Rectangle 35"/>
              <p:cNvSpPr/>
              <p:nvPr/>
            </p:nvSpPr>
            <p:spPr>
              <a:xfrm>
                <a:off x="2033969" y="2419350"/>
                <a:ext cx="374904" cy="3714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A</a:t>
                </a:r>
                <a:endParaRPr lang="en-US" sz="900" dirty="0">
                  <a:solidFill>
                    <a:schemeClr val="tx1"/>
                  </a:solidFill>
                </a:endParaRPr>
              </a:p>
            </p:txBody>
          </p:sp>
          <p:sp>
            <p:nvSpPr>
              <p:cNvPr id="37" name="Diamond 36"/>
              <p:cNvSpPr/>
              <p:nvPr/>
            </p:nvSpPr>
            <p:spPr>
              <a:xfrm>
                <a:off x="2631949" y="2419350"/>
                <a:ext cx="374904" cy="374904"/>
              </a:xfrm>
              <a:prstGeom prst="diamond">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S</a:t>
                </a:r>
                <a:endParaRPr lang="en-US" sz="900" dirty="0">
                  <a:solidFill>
                    <a:schemeClr val="tx1"/>
                  </a:solidFill>
                </a:endParaRPr>
              </a:p>
            </p:txBody>
          </p:sp>
          <p:cxnSp>
            <p:nvCxnSpPr>
              <p:cNvPr id="38" name="Straight Arrow Connector 37"/>
              <p:cNvCxnSpPr>
                <a:stCxn id="35" idx="6"/>
                <a:endCxn id="36" idx="1"/>
              </p:cNvCxnSpPr>
              <p:nvPr/>
            </p:nvCxnSpPr>
            <p:spPr>
              <a:xfrm>
                <a:off x="1813179" y="2605088"/>
                <a:ext cx="2207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36" idx="3"/>
                <a:endCxn id="37" idx="1"/>
              </p:cNvCxnSpPr>
              <p:nvPr/>
            </p:nvCxnSpPr>
            <p:spPr>
              <a:xfrm>
                <a:off x="2408873" y="2605088"/>
                <a:ext cx="223075" cy="17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3262693" y="2419350"/>
                <a:ext cx="374904" cy="3714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smtClean="0">
                    <a:solidFill>
                      <a:schemeClr val="tx1"/>
                    </a:solidFill>
                  </a:rPr>
                  <a:t>A</a:t>
                </a:r>
                <a:endParaRPr lang="en-US" sz="900" dirty="0">
                  <a:solidFill>
                    <a:schemeClr val="tx1"/>
                  </a:solidFill>
                </a:endParaRPr>
              </a:p>
            </p:txBody>
          </p:sp>
          <p:sp>
            <p:nvSpPr>
              <p:cNvPr id="41" name="Diamond 40"/>
              <p:cNvSpPr/>
              <p:nvPr/>
            </p:nvSpPr>
            <p:spPr>
              <a:xfrm>
                <a:off x="3860673" y="2419350"/>
                <a:ext cx="374904" cy="374904"/>
              </a:xfrm>
              <a:prstGeom prst="diamond">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S</a:t>
                </a:r>
                <a:endParaRPr lang="en-US" sz="900" dirty="0">
                  <a:solidFill>
                    <a:schemeClr val="tx1"/>
                  </a:solidFill>
                </a:endParaRPr>
              </a:p>
            </p:txBody>
          </p:sp>
          <p:cxnSp>
            <p:nvCxnSpPr>
              <p:cNvPr id="42" name="Straight Arrow Connector 41"/>
              <p:cNvCxnSpPr>
                <a:stCxn id="37" idx="3"/>
                <a:endCxn id="40" idx="1"/>
              </p:cNvCxnSpPr>
              <p:nvPr/>
            </p:nvCxnSpPr>
            <p:spPr>
              <a:xfrm flipV="1">
                <a:off x="3006852" y="2605088"/>
                <a:ext cx="255843" cy="17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40" idx="3"/>
                <a:endCxn id="41" idx="1"/>
              </p:cNvCxnSpPr>
              <p:nvPr/>
            </p:nvCxnSpPr>
            <p:spPr>
              <a:xfrm>
                <a:off x="3637597" y="2605088"/>
                <a:ext cx="223076" cy="17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hape 43"/>
              <p:cNvCxnSpPr>
                <a:endCxn id="34" idx="0"/>
              </p:cNvCxnSpPr>
              <p:nvPr/>
            </p:nvCxnSpPr>
            <p:spPr>
              <a:xfrm>
                <a:off x="1352550" y="1624013"/>
                <a:ext cx="273177" cy="242887"/>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34" idx="2"/>
                <a:endCxn id="35" idx="0"/>
              </p:cNvCxnSpPr>
              <p:nvPr/>
            </p:nvCxnSpPr>
            <p:spPr>
              <a:xfrm rot="5400000">
                <a:off x="1536954" y="2330577"/>
                <a:ext cx="17754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6" name="Flowchart: Extract 45"/>
              <p:cNvSpPr/>
              <p:nvPr/>
            </p:nvSpPr>
            <p:spPr>
              <a:xfrm>
                <a:off x="3851148" y="1866901"/>
                <a:ext cx="374904" cy="374904"/>
              </a:xfrm>
              <a:prstGeom prst="flowChartExtra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ctr"/>
              <a:lstStyle/>
              <a:p>
                <a:pPr algn="ctr"/>
                <a:r>
                  <a:rPr lang="en-US" sz="900" dirty="0" smtClean="0">
                    <a:solidFill>
                      <a:schemeClr val="tx1"/>
                    </a:solidFill>
                  </a:rPr>
                  <a:t>R</a:t>
                </a:r>
                <a:endParaRPr lang="en-US" sz="900" dirty="0">
                  <a:solidFill>
                    <a:schemeClr val="tx1"/>
                  </a:solidFill>
                </a:endParaRPr>
              </a:p>
            </p:txBody>
          </p:sp>
          <p:cxnSp>
            <p:nvCxnSpPr>
              <p:cNvPr id="47" name="Straight Arrow Connector 46"/>
              <p:cNvCxnSpPr>
                <a:stCxn id="41" idx="0"/>
                <a:endCxn id="46" idx="2"/>
              </p:cNvCxnSpPr>
              <p:nvPr/>
            </p:nvCxnSpPr>
            <p:spPr>
              <a:xfrm rot="16200000" flipV="1">
                <a:off x="3954592" y="2325814"/>
                <a:ext cx="177546" cy="95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Shape 47"/>
              <p:cNvCxnSpPr>
                <a:stCxn id="46" idx="0"/>
                <a:endCxn id="31" idx="1"/>
              </p:cNvCxnSpPr>
              <p:nvPr/>
            </p:nvCxnSpPr>
            <p:spPr>
              <a:xfrm rot="5400000" flipH="1" flipV="1">
                <a:off x="4014598" y="1649731"/>
                <a:ext cx="241174" cy="193168"/>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19" name="Rectangle 18"/>
            <p:cNvSpPr/>
            <p:nvPr/>
          </p:nvSpPr>
          <p:spPr>
            <a:xfrm>
              <a:off x="2251436" y="3054679"/>
              <a:ext cx="814539" cy="1857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A</a:t>
              </a:r>
              <a:endParaRPr lang="en-US" sz="900" dirty="0">
                <a:solidFill>
                  <a:schemeClr val="tx1"/>
                </a:solidFill>
              </a:endParaRPr>
            </a:p>
          </p:txBody>
        </p:sp>
        <p:sp>
          <p:nvSpPr>
            <p:cNvPr id="20" name="Diamond 19"/>
            <p:cNvSpPr/>
            <p:nvPr/>
          </p:nvSpPr>
          <p:spPr>
            <a:xfrm>
              <a:off x="4480775" y="3054679"/>
              <a:ext cx="187453" cy="187452"/>
            </a:xfrm>
            <a:prstGeom prst="diamond">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S</a:t>
              </a:r>
              <a:endParaRPr lang="en-US" sz="900" dirty="0">
                <a:solidFill>
                  <a:schemeClr val="tx1"/>
                </a:solidFill>
              </a:endParaRPr>
            </a:p>
          </p:txBody>
        </p:sp>
        <p:cxnSp>
          <p:nvCxnSpPr>
            <p:cNvPr id="21" name="Straight Arrow Connector 20"/>
            <p:cNvCxnSpPr>
              <a:endCxn id="19" idx="1"/>
            </p:cNvCxnSpPr>
            <p:nvPr/>
          </p:nvCxnSpPr>
          <p:spPr>
            <a:xfrm>
              <a:off x="927356" y="3147548"/>
              <a:ext cx="1324080"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9" idx="3"/>
              <a:endCxn id="20" idx="1"/>
            </p:cNvCxnSpPr>
            <p:nvPr/>
          </p:nvCxnSpPr>
          <p:spPr>
            <a:xfrm>
              <a:off x="3065973" y="3147548"/>
              <a:ext cx="1414802" cy="8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Flowchart: Merge 22"/>
            <p:cNvSpPr/>
            <p:nvPr/>
          </p:nvSpPr>
          <p:spPr>
            <a:xfrm>
              <a:off x="969873" y="3268992"/>
              <a:ext cx="187453" cy="187452"/>
            </a:xfrm>
            <a:prstGeom prst="flowChartMerg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lstStyle/>
            <a:p>
              <a:pPr algn="ctr"/>
              <a:r>
                <a:rPr lang="en-US" sz="900" dirty="0" smtClean="0">
                  <a:solidFill>
                    <a:schemeClr val="tx1"/>
                  </a:solidFill>
                </a:rPr>
                <a:t>P</a:t>
              </a:r>
              <a:endParaRPr lang="en-US" sz="900" dirty="0">
                <a:solidFill>
                  <a:schemeClr val="tx1"/>
                </a:solidFill>
              </a:endParaRPr>
            </a:p>
          </p:txBody>
        </p:sp>
        <p:cxnSp>
          <p:nvCxnSpPr>
            <p:cNvPr id="24" name="Shape 23"/>
            <p:cNvCxnSpPr>
              <a:endCxn id="23" idx="0"/>
            </p:cNvCxnSpPr>
            <p:nvPr/>
          </p:nvCxnSpPr>
          <p:spPr>
            <a:xfrm>
              <a:off x="927356" y="3147548"/>
              <a:ext cx="136244" cy="121444"/>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23" idx="2"/>
              <a:endCxn id="70" idx="0"/>
            </p:cNvCxnSpPr>
            <p:nvPr/>
          </p:nvCxnSpPr>
          <p:spPr>
            <a:xfrm rot="5400000">
              <a:off x="991907" y="3525909"/>
              <a:ext cx="141158" cy="22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Flowchart: Extract 25"/>
            <p:cNvSpPr/>
            <p:nvPr/>
          </p:nvSpPr>
          <p:spPr>
            <a:xfrm>
              <a:off x="4225284" y="3268992"/>
              <a:ext cx="187453" cy="187452"/>
            </a:xfrm>
            <a:prstGeom prst="flowChartExtra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ctr"/>
            <a:lstStyle/>
            <a:p>
              <a:pPr algn="ctr"/>
              <a:r>
                <a:rPr lang="en-US" sz="900" dirty="0" smtClean="0">
                  <a:solidFill>
                    <a:schemeClr val="tx1"/>
                  </a:solidFill>
                </a:rPr>
                <a:t>R</a:t>
              </a:r>
              <a:endParaRPr lang="en-US" sz="900" dirty="0">
                <a:solidFill>
                  <a:schemeClr val="tx1"/>
                </a:solidFill>
              </a:endParaRPr>
            </a:p>
          </p:txBody>
        </p:sp>
        <p:cxnSp>
          <p:nvCxnSpPr>
            <p:cNvPr id="27" name="Straight Arrow Connector 26"/>
            <p:cNvCxnSpPr>
              <a:endCxn id="26" idx="2"/>
            </p:cNvCxnSpPr>
            <p:nvPr/>
          </p:nvCxnSpPr>
          <p:spPr>
            <a:xfrm rot="5400000" flipH="1" flipV="1">
              <a:off x="4244720" y="3523312"/>
              <a:ext cx="141158" cy="74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hape 27"/>
            <p:cNvCxnSpPr>
              <a:stCxn id="26" idx="0"/>
              <a:endCxn id="20" idx="1"/>
            </p:cNvCxnSpPr>
            <p:nvPr/>
          </p:nvCxnSpPr>
          <p:spPr>
            <a:xfrm rot="5400000" flipH="1" flipV="1">
              <a:off x="4339599" y="3127816"/>
              <a:ext cx="120587" cy="16176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10" name="Oval 109"/>
            <p:cNvSpPr/>
            <p:nvPr/>
          </p:nvSpPr>
          <p:spPr>
            <a:xfrm>
              <a:off x="4740403" y="3588077"/>
              <a:ext cx="185738" cy="18573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O</a:t>
              </a:r>
              <a:endParaRPr lang="en-US" sz="900" dirty="0">
                <a:solidFill>
                  <a:schemeClr val="tx1"/>
                </a:solidFill>
              </a:endParaRPr>
            </a:p>
          </p:txBody>
        </p:sp>
        <p:sp>
          <p:nvSpPr>
            <p:cNvPr id="118" name="Oval 117"/>
            <p:cNvSpPr/>
            <p:nvPr/>
          </p:nvSpPr>
          <p:spPr>
            <a:xfrm>
              <a:off x="739903" y="3054677"/>
              <a:ext cx="185738" cy="18573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O</a:t>
              </a:r>
              <a:endParaRPr lang="en-US" sz="900" dirty="0">
                <a:solidFill>
                  <a:schemeClr val="tx1"/>
                </a:solidFill>
              </a:endParaRPr>
            </a:p>
          </p:txBody>
        </p:sp>
        <p:sp>
          <p:nvSpPr>
            <p:cNvPr id="119" name="Flowchart: Merge 118"/>
            <p:cNvSpPr/>
            <p:nvPr/>
          </p:nvSpPr>
          <p:spPr>
            <a:xfrm>
              <a:off x="4732248" y="3259467"/>
              <a:ext cx="187453" cy="187452"/>
            </a:xfrm>
            <a:prstGeom prst="flowChartMerg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lstStyle/>
            <a:p>
              <a:pPr algn="ctr"/>
              <a:r>
                <a:rPr lang="en-US" sz="900" dirty="0" smtClean="0">
                  <a:solidFill>
                    <a:schemeClr val="tx1"/>
                  </a:solidFill>
                </a:rPr>
                <a:t>P</a:t>
              </a:r>
              <a:endParaRPr lang="en-US" sz="900" dirty="0">
                <a:solidFill>
                  <a:schemeClr val="tx1"/>
                </a:solidFill>
              </a:endParaRPr>
            </a:p>
          </p:txBody>
        </p:sp>
        <p:cxnSp>
          <p:nvCxnSpPr>
            <p:cNvPr id="121" name="Shape 120"/>
            <p:cNvCxnSpPr>
              <a:stCxn id="20" idx="3"/>
              <a:endCxn id="119" idx="0"/>
            </p:cNvCxnSpPr>
            <p:nvPr/>
          </p:nvCxnSpPr>
          <p:spPr>
            <a:xfrm>
              <a:off x="4668228" y="3148405"/>
              <a:ext cx="157747" cy="111062"/>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a:stCxn id="119" idx="2"/>
              <a:endCxn id="110" idx="0"/>
            </p:cNvCxnSpPr>
            <p:nvPr/>
          </p:nvCxnSpPr>
          <p:spPr>
            <a:xfrm rot="16200000" flipH="1">
              <a:off x="4759044" y="3513849"/>
              <a:ext cx="141158" cy="72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4" name="Rectangle 123"/>
            <p:cNvSpPr/>
            <p:nvPr/>
          </p:nvSpPr>
          <p:spPr>
            <a:xfrm>
              <a:off x="6023336" y="3054679"/>
              <a:ext cx="814539" cy="1857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A</a:t>
              </a:r>
              <a:endParaRPr lang="en-US" sz="900" dirty="0">
                <a:solidFill>
                  <a:schemeClr val="tx1"/>
                </a:solidFill>
              </a:endParaRPr>
            </a:p>
          </p:txBody>
        </p:sp>
        <p:sp>
          <p:nvSpPr>
            <p:cNvPr id="125" name="Diamond 124"/>
            <p:cNvSpPr/>
            <p:nvPr/>
          </p:nvSpPr>
          <p:spPr>
            <a:xfrm>
              <a:off x="8252675" y="3054679"/>
              <a:ext cx="187453" cy="187452"/>
            </a:xfrm>
            <a:prstGeom prst="diamond">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S</a:t>
              </a:r>
              <a:endParaRPr lang="en-US" sz="900" dirty="0">
                <a:solidFill>
                  <a:schemeClr val="tx1"/>
                </a:solidFill>
              </a:endParaRPr>
            </a:p>
          </p:txBody>
        </p:sp>
        <p:cxnSp>
          <p:nvCxnSpPr>
            <p:cNvPr id="126" name="Straight Arrow Connector 125"/>
            <p:cNvCxnSpPr>
              <a:endCxn id="124" idx="1"/>
            </p:cNvCxnSpPr>
            <p:nvPr/>
          </p:nvCxnSpPr>
          <p:spPr>
            <a:xfrm>
              <a:off x="4699256" y="3147548"/>
              <a:ext cx="1324080"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a:stCxn id="124" idx="3"/>
              <a:endCxn id="125" idx="1"/>
            </p:cNvCxnSpPr>
            <p:nvPr/>
          </p:nvCxnSpPr>
          <p:spPr>
            <a:xfrm>
              <a:off x="6837873" y="3147548"/>
              <a:ext cx="1414802" cy="8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8" name="Flowchart: Extract 127"/>
            <p:cNvSpPr/>
            <p:nvPr/>
          </p:nvSpPr>
          <p:spPr>
            <a:xfrm>
              <a:off x="7978134" y="3278517"/>
              <a:ext cx="187453" cy="187452"/>
            </a:xfrm>
            <a:prstGeom prst="flowChartExtra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ctr"/>
            <a:lstStyle/>
            <a:p>
              <a:pPr algn="ctr"/>
              <a:r>
                <a:rPr lang="en-US" sz="900" dirty="0" smtClean="0">
                  <a:solidFill>
                    <a:schemeClr val="tx1"/>
                  </a:solidFill>
                </a:rPr>
                <a:t>R</a:t>
              </a:r>
              <a:endParaRPr lang="en-US" sz="900" dirty="0">
                <a:solidFill>
                  <a:schemeClr val="tx1"/>
                </a:solidFill>
              </a:endParaRPr>
            </a:p>
          </p:txBody>
        </p:sp>
        <p:cxnSp>
          <p:nvCxnSpPr>
            <p:cNvPr id="130" name="Shape 129"/>
            <p:cNvCxnSpPr>
              <a:stCxn id="128" idx="0"/>
              <a:endCxn id="125" idx="1"/>
            </p:cNvCxnSpPr>
            <p:nvPr/>
          </p:nvCxnSpPr>
          <p:spPr>
            <a:xfrm rot="5400000" flipH="1" flipV="1">
              <a:off x="8097212" y="3123054"/>
              <a:ext cx="130112" cy="180814"/>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a:endCxn id="128" idx="2"/>
            </p:cNvCxnSpPr>
            <p:nvPr/>
          </p:nvCxnSpPr>
          <p:spPr>
            <a:xfrm rot="16200000" flipV="1">
              <a:off x="8014240" y="3523590"/>
              <a:ext cx="122108" cy="68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8" name="Rectangle 137"/>
            <p:cNvSpPr/>
            <p:nvPr/>
          </p:nvSpPr>
          <p:spPr>
            <a:xfrm>
              <a:off x="3775435" y="2568904"/>
              <a:ext cx="1629078" cy="1857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A</a:t>
              </a:r>
              <a:endParaRPr lang="en-US" sz="900" dirty="0">
                <a:solidFill>
                  <a:schemeClr val="tx1"/>
                </a:solidFill>
              </a:endParaRPr>
            </a:p>
          </p:txBody>
        </p:sp>
        <p:sp>
          <p:nvSpPr>
            <p:cNvPr id="139" name="Diamond 138"/>
            <p:cNvSpPr/>
            <p:nvPr/>
          </p:nvSpPr>
          <p:spPr>
            <a:xfrm>
              <a:off x="8500326" y="2568903"/>
              <a:ext cx="187453" cy="187452"/>
            </a:xfrm>
            <a:prstGeom prst="diamond">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S</a:t>
              </a:r>
              <a:endParaRPr lang="en-US" sz="900" dirty="0">
                <a:solidFill>
                  <a:schemeClr val="tx1"/>
                </a:solidFill>
              </a:endParaRPr>
            </a:p>
          </p:txBody>
        </p:sp>
        <p:cxnSp>
          <p:nvCxnSpPr>
            <p:cNvPr id="140" name="Straight Arrow Connector 139"/>
            <p:cNvCxnSpPr>
              <a:stCxn id="146" idx="6"/>
              <a:endCxn id="138" idx="1"/>
            </p:cNvCxnSpPr>
            <p:nvPr/>
          </p:nvCxnSpPr>
          <p:spPr>
            <a:xfrm>
              <a:off x="697041" y="2661771"/>
              <a:ext cx="3078394" cy="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a:stCxn id="138" idx="3"/>
              <a:endCxn id="139" idx="1"/>
            </p:cNvCxnSpPr>
            <p:nvPr/>
          </p:nvCxnSpPr>
          <p:spPr>
            <a:xfrm>
              <a:off x="5404513" y="2661773"/>
              <a:ext cx="3095813" cy="8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2" name="Flowchart: Merge 141"/>
            <p:cNvSpPr/>
            <p:nvPr/>
          </p:nvSpPr>
          <p:spPr>
            <a:xfrm>
              <a:off x="741273" y="2783217"/>
              <a:ext cx="187453" cy="187452"/>
            </a:xfrm>
            <a:prstGeom prst="flowChartMerg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lstStyle/>
            <a:p>
              <a:pPr algn="ctr"/>
              <a:r>
                <a:rPr lang="en-US" sz="900" dirty="0" smtClean="0">
                  <a:solidFill>
                    <a:schemeClr val="tx1"/>
                  </a:solidFill>
                </a:rPr>
                <a:t>P</a:t>
              </a:r>
              <a:endParaRPr lang="en-US" sz="900" dirty="0">
                <a:solidFill>
                  <a:schemeClr val="tx1"/>
                </a:solidFill>
              </a:endParaRPr>
            </a:p>
          </p:txBody>
        </p:sp>
        <p:cxnSp>
          <p:nvCxnSpPr>
            <p:cNvPr id="143" name="Shape 142"/>
            <p:cNvCxnSpPr>
              <a:endCxn id="142" idx="0"/>
            </p:cNvCxnSpPr>
            <p:nvPr/>
          </p:nvCxnSpPr>
          <p:spPr>
            <a:xfrm>
              <a:off x="698756" y="2661773"/>
              <a:ext cx="136244" cy="121444"/>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44" name="Flowchart: Extract 143"/>
            <p:cNvSpPr/>
            <p:nvPr/>
          </p:nvSpPr>
          <p:spPr>
            <a:xfrm>
              <a:off x="8244835" y="2783216"/>
              <a:ext cx="187453" cy="187452"/>
            </a:xfrm>
            <a:prstGeom prst="flowChartExtra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ctr"/>
            <a:lstStyle/>
            <a:p>
              <a:pPr algn="ctr"/>
              <a:r>
                <a:rPr lang="en-US" sz="900" dirty="0" smtClean="0">
                  <a:solidFill>
                    <a:schemeClr val="tx1"/>
                  </a:solidFill>
                </a:rPr>
                <a:t>R</a:t>
              </a:r>
              <a:endParaRPr lang="en-US" sz="900" dirty="0">
                <a:solidFill>
                  <a:schemeClr val="tx1"/>
                </a:solidFill>
              </a:endParaRPr>
            </a:p>
          </p:txBody>
        </p:sp>
        <p:cxnSp>
          <p:nvCxnSpPr>
            <p:cNvPr id="145" name="Shape 144"/>
            <p:cNvCxnSpPr>
              <a:stCxn id="144" idx="0"/>
              <a:endCxn id="139" idx="1"/>
            </p:cNvCxnSpPr>
            <p:nvPr/>
          </p:nvCxnSpPr>
          <p:spPr>
            <a:xfrm rot="5400000" flipH="1" flipV="1">
              <a:off x="8359150" y="2642040"/>
              <a:ext cx="120587" cy="16176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46" name="Oval 145"/>
            <p:cNvSpPr/>
            <p:nvPr/>
          </p:nvSpPr>
          <p:spPr>
            <a:xfrm>
              <a:off x="511303" y="2568902"/>
              <a:ext cx="185738" cy="18573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O</a:t>
              </a:r>
              <a:endParaRPr lang="en-US" sz="900" dirty="0">
                <a:solidFill>
                  <a:schemeClr val="tx1"/>
                </a:solidFill>
              </a:endParaRPr>
            </a:p>
          </p:txBody>
        </p:sp>
        <p:cxnSp>
          <p:nvCxnSpPr>
            <p:cNvPr id="155" name="Straight Arrow Connector 154"/>
            <p:cNvCxnSpPr>
              <a:stCxn id="142" idx="2"/>
              <a:endCxn id="118" idx="0"/>
            </p:cNvCxnSpPr>
            <p:nvPr/>
          </p:nvCxnSpPr>
          <p:spPr>
            <a:xfrm rot="5400000">
              <a:off x="791882" y="3011559"/>
              <a:ext cx="84008" cy="22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a:stCxn id="125" idx="0"/>
              <a:endCxn id="144" idx="2"/>
            </p:cNvCxnSpPr>
            <p:nvPr/>
          </p:nvCxnSpPr>
          <p:spPr>
            <a:xfrm rot="16200000" flipV="1">
              <a:off x="8300477" y="3008754"/>
              <a:ext cx="84011" cy="78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245" name="Group 244"/>
          <p:cNvGrpSpPr/>
          <p:nvPr/>
        </p:nvGrpSpPr>
        <p:grpSpPr>
          <a:xfrm>
            <a:off x="454153" y="308610"/>
            <a:ext cx="8176476" cy="1706690"/>
            <a:chOff x="454153" y="0"/>
            <a:chExt cx="8176476" cy="1706690"/>
          </a:xfrm>
        </p:grpSpPr>
        <p:sp>
          <p:nvSpPr>
            <p:cNvPr id="117" name="Rectangle 116"/>
            <p:cNvSpPr/>
            <p:nvPr/>
          </p:nvSpPr>
          <p:spPr>
            <a:xfrm>
              <a:off x="3231072" y="1028700"/>
              <a:ext cx="374904" cy="1857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A</a:t>
              </a:r>
              <a:endParaRPr lang="en-US" sz="900" dirty="0">
                <a:solidFill>
                  <a:schemeClr val="tx1"/>
                </a:solidFill>
              </a:endParaRPr>
            </a:p>
          </p:txBody>
        </p:sp>
        <p:sp>
          <p:nvSpPr>
            <p:cNvPr id="120" name="Diamond 119"/>
            <p:cNvSpPr/>
            <p:nvPr/>
          </p:nvSpPr>
          <p:spPr>
            <a:xfrm>
              <a:off x="4160712" y="1028700"/>
              <a:ext cx="187452" cy="187452"/>
            </a:xfrm>
            <a:prstGeom prst="diamond">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S</a:t>
              </a:r>
              <a:endParaRPr lang="en-US" sz="900" dirty="0">
                <a:solidFill>
                  <a:schemeClr val="tx1"/>
                </a:solidFill>
              </a:endParaRPr>
            </a:p>
          </p:txBody>
        </p:sp>
        <p:cxnSp>
          <p:nvCxnSpPr>
            <p:cNvPr id="122" name="Straight Arrow Connector 121"/>
            <p:cNvCxnSpPr>
              <a:endCxn id="117" idx="1"/>
            </p:cNvCxnSpPr>
            <p:nvPr/>
          </p:nvCxnSpPr>
          <p:spPr>
            <a:xfrm>
              <a:off x="2721103" y="1121569"/>
              <a:ext cx="509969"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1" name="Flowchart: Merge 130"/>
            <p:cNvSpPr/>
            <p:nvPr/>
          </p:nvSpPr>
          <p:spPr>
            <a:xfrm>
              <a:off x="2763966" y="1243013"/>
              <a:ext cx="187452" cy="187452"/>
            </a:xfrm>
            <a:prstGeom prst="flowChartMerg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lstStyle/>
            <a:p>
              <a:pPr algn="ctr"/>
              <a:r>
                <a:rPr lang="en-US" sz="900" dirty="0" smtClean="0">
                  <a:solidFill>
                    <a:schemeClr val="tx1"/>
                  </a:solidFill>
                </a:rPr>
                <a:t>P</a:t>
              </a:r>
              <a:endParaRPr lang="en-US" sz="900" dirty="0">
                <a:solidFill>
                  <a:schemeClr val="tx1"/>
                </a:solidFill>
              </a:endParaRPr>
            </a:p>
          </p:txBody>
        </p:sp>
        <p:sp>
          <p:nvSpPr>
            <p:cNvPr id="133" name="Oval 132"/>
            <p:cNvSpPr/>
            <p:nvPr/>
          </p:nvSpPr>
          <p:spPr>
            <a:xfrm>
              <a:off x="2763966" y="1519238"/>
              <a:ext cx="187452" cy="18573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O</a:t>
              </a:r>
              <a:endParaRPr lang="en-US" sz="900" dirty="0">
                <a:solidFill>
                  <a:schemeClr val="tx1"/>
                </a:solidFill>
              </a:endParaRPr>
            </a:p>
          </p:txBody>
        </p:sp>
        <p:sp>
          <p:nvSpPr>
            <p:cNvPr id="134" name="Rectangle 133"/>
            <p:cNvSpPr/>
            <p:nvPr/>
          </p:nvSpPr>
          <p:spPr>
            <a:xfrm>
              <a:off x="3061813" y="1519238"/>
              <a:ext cx="187452" cy="1857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A</a:t>
              </a:r>
              <a:endParaRPr lang="en-US" sz="900" dirty="0">
                <a:solidFill>
                  <a:schemeClr val="tx1"/>
                </a:solidFill>
              </a:endParaRPr>
            </a:p>
          </p:txBody>
        </p:sp>
        <p:sp>
          <p:nvSpPr>
            <p:cNvPr id="135" name="Diamond 134"/>
            <p:cNvSpPr/>
            <p:nvPr/>
          </p:nvSpPr>
          <p:spPr>
            <a:xfrm>
              <a:off x="3360803" y="1519238"/>
              <a:ext cx="187452" cy="187452"/>
            </a:xfrm>
            <a:prstGeom prst="diamond">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S</a:t>
              </a:r>
              <a:endParaRPr lang="en-US" sz="900" dirty="0">
                <a:solidFill>
                  <a:schemeClr val="tx1"/>
                </a:solidFill>
              </a:endParaRPr>
            </a:p>
          </p:txBody>
        </p:sp>
        <p:cxnSp>
          <p:nvCxnSpPr>
            <p:cNvPr id="136" name="Straight Arrow Connector 135"/>
            <p:cNvCxnSpPr>
              <a:stCxn id="133" idx="6"/>
              <a:endCxn id="134" idx="1"/>
            </p:cNvCxnSpPr>
            <p:nvPr/>
          </p:nvCxnSpPr>
          <p:spPr>
            <a:xfrm>
              <a:off x="2951418" y="1612107"/>
              <a:ext cx="110395"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a:stCxn id="134" idx="3"/>
              <a:endCxn id="135" idx="1"/>
            </p:cNvCxnSpPr>
            <p:nvPr/>
          </p:nvCxnSpPr>
          <p:spPr>
            <a:xfrm>
              <a:off x="3249265" y="1612107"/>
              <a:ext cx="111538" cy="8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7" name="Rectangle 146"/>
            <p:cNvSpPr/>
            <p:nvPr/>
          </p:nvSpPr>
          <p:spPr>
            <a:xfrm>
              <a:off x="3676175" y="1519238"/>
              <a:ext cx="187452" cy="1857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smtClean="0">
                  <a:solidFill>
                    <a:schemeClr val="tx1"/>
                  </a:solidFill>
                </a:rPr>
                <a:t>A</a:t>
              </a:r>
              <a:endParaRPr lang="en-US" sz="900" dirty="0">
                <a:solidFill>
                  <a:schemeClr val="tx1"/>
                </a:solidFill>
              </a:endParaRPr>
            </a:p>
          </p:txBody>
        </p:sp>
        <p:sp>
          <p:nvSpPr>
            <p:cNvPr id="148" name="Diamond 147"/>
            <p:cNvSpPr/>
            <p:nvPr/>
          </p:nvSpPr>
          <p:spPr>
            <a:xfrm>
              <a:off x="3975165" y="1519238"/>
              <a:ext cx="187452" cy="187452"/>
            </a:xfrm>
            <a:prstGeom prst="diamond">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S</a:t>
              </a:r>
              <a:endParaRPr lang="en-US" sz="900" dirty="0">
                <a:solidFill>
                  <a:schemeClr val="tx1"/>
                </a:solidFill>
              </a:endParaRPr>
            </a:p>
          </p:txBody>
        </p:sp>
        <p:cxnSp>
          <p:nvCxnSpPr>
            <p:cNvPr id="149" name="Straight Arrow Connector 148"/>
            <p:cNvCxnSpPr>
              <a:stCxn id="135" idx="3"/>
              <a:endCxn id="147" idx="1"/>
            </p:cNvCxnSpPr>
            <p:nvPr/>
          </p:nvCxnSpPr>
          <p:spPr>
            <a:xfrm flipV="1">
              <a:off x="3548254" y="1612107"/>
              <a:ext cx="127922" cy="8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0" name="Straight Arrow Connector 149"/>
            <p:cNvCxnSpPr>
              <a:stCxn id="147" idx="3"/>
              <a:endCxn id="148" idx="1"/>
            </p:cNvCxnSpPr>
            <p:nvPr/>
          </p:nvCxnSpPr>
          <p:spPr>
            <a:xfrm>
              <a:off x="3863627" y="1612107"/>
              <a:ext cx="111538" cy="8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a:stCxn id="131" idx="2"/>
              <a:endCxn id="133" idx="0"/>
            </p:cNvCxnSpPr>
            <p:nvPr/>
          </p:nvCxnSpPr>
          <p:spPr>
            <a:xfrm rot="5400000">
              <a:off x="2813305" y="1474851"/>
              <a:ext cx="88773"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3" name="Flowchart: Extract 152"/>
            <p:cNvSpPr/>
            <p:nvPr/>
          </p:nvSpPr>
          <p:spPr>
            <a:xfrm>
              <a:off x="3975165" y="1243013"/>
              <a:ext cx="187452" cy="187452"/>
            </a:xfrm>
            <a:prstGeom prst="flowChartExtra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ctr"/>
            <a:lstStyle/>
            <a:p>
              <a:pPr algn="ctr"/>
              <a:r>
                <a:rPr lang="en-US" sz="900" dirty="0" smtClean="0">
                  <a:solidFill>
                    <a:schemeClr val="tx1"/>
                  </a:solidFill>
                </a:rPr>
                <a:t>R</a:t>
              </a:r>
              <a:endParaRPr lang="en-US" sz="900" dirty="0">
                <a:solidFill>
                  <a:schemeClr val="tx1"/>
                </a:solidFill>
              </a:endParaRPr>
            </a:p>
          </p:txBody>
        </p:sp>
        <p:cxnSp>
          <p:nvCxnSpPr>
            <p:cNvPr id="154" name="Straight Arrow Connector 153"/>
            <p:cNvCxnSpPr>
              <a:stCxn id="148" idx="0"/>
              <a:endCxn id="153" idx="2"/>
            </p:cNvCxnSpPr>
            <p:nvPr/>
          </p:nvCxnSpPr>
          <p:spPr>
            <a:xfrm rot="5400000" flipH="1" flipV="1">
              <a:off x="4024504" y="1474851"/>
              <a:ext cx="88773"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6" name="Shape 155"/>
            <p:cNvCxnSpPr>
              <a:stCxn id="153" idx="0"/>
              <a:endCxn id="120" idx="1"/>
            </p:cNvCxnSpPr>
            <p:nvPr/>
          </p:nvCxnSpPr>
          <p:spPr>
            <a:xfrm rot="5400000" flipH="1" flipV="1">
              <a:off x="4054508" y="1136809"/>
              <a:ext cx="120587" cy="91821"/>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58" name="Oval 157"/>
            <p:cNvSpPr/>
            <p:nvPr/>
          </p:nvSpPr>
          <p:spPr>
            <a:xfrm>
              <a:off x="911353" y="1028700"/>
              <a:ext cx="185738" cy="18573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O</a:t>
              </a:r>
              <a:endParaRPr lang="en-US" sz="900" dirty="0">
                <a:solidFill>
                  <a:schemeClr val="tx1"/>
                </a:solidFill>
              </a:endParaRPr>
            </a:p>
          </p:txBody>
        </p:sp>
        <p:sp>
          <p:nvSpPr>
            <p:cNvPr id="159" name="Rectangle 158"/>
            <p:cNvSpPr/>
            <p:nvPr/>
          </p:nvSpPr>
          <p:spPr>
            <a:xfrm>
              <a:off x="1607059" y="1028700"/>
              <a:ext cx="374904" cy="1857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A</a:t>
              </a:r>
              <a:endParaRPr lang="en-US" sz="900" dirty="0">
                <a:solidFill>
                  <a:schemeClr val="tx1"/>
                </a:solidFill>
              </a:endParaRPr>
            </a:p>
          </p:txBody>
        </p:sp>
        <p:sp>
          <p:nvSpPr>
            <p:cNvPr id="160" name="Diamond 159"/>
            <p:cNvSpPr/>
            <p:nvPr/>
          </p:nvSpPr>
          <p:spPr>
            <a:xfrm>
              <a:off x="2536699" y="1028700"/>
              <a:ext cx="187452" cy="187452"/>
            </a:xfrm>
            <a:prstGeom prst="diamond">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S</a:t>
              </a:r>
              <a:endParaRPr lang="en-US" sz="900" dirty="0">
                <a:solidFill>
                  <a:schemeClr val="tx1"/>
                </a:solidFill>
              </a:endParaRPr>
            </a:p>
          </p:txBody>
        </p:sp>
        <p:cxnSp>
          <p:nvCxnSpPr>
            <p:cNvPr id="161" name="Straight Arrow Connector 160"/>
            <p:cNvCxnSpPr>
              <a:stCxn id="158" idx="6"/>
              <a:endCxn id="159" idx="1"/>
            </p:cNvCxnSpPr>
            <p:nvPr/>
          </p:nvCxnSpPr>
          <p:spPr>
            <a:xfrm>
              <a:off x="1097091" y="1121569"/>
              <a:ext cx="509969"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3" name="Flowchart: Merge 162"/>
            <p:cNvSpPr/>
            <p:nvPr/>
          </p:nvSpPr>
          <p:spPr>
            <a:xfrm>
              <a:off x="1139953" y="1243013"/>
              <a:ext cx="187452" cy="187452"/>
            </a:xfrm>
            <a:prstGeom prst="flowChartMerg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lstStyle/>
            <a:p>
              <a:pPr algn="ctr"/>
              <a:r>
                <a:rPr lang="en-US" sz="900" dirty="0" smtClean="0">
                  <a:solidFill>
                    <a:schemeClr val="tx1"/>
                  </a:solidFill>
                </a:rPr>
                <a:t>P</a:t>
              </a:r>
              <a:endParaRPr lang="en-US" sz="900" dirty="0">
                <a:solidFill>
                  <a:schemeClr val="tx1"/>
                </a:solidFill>
              </a:endParaRPr>
            </a:p>
          </p:txBody>
        </p:sp>
        <p:sp>
          <p:nvSpPr>
            <p:cNvPr id="164" name="Oval 163"/>
            <p:cNvSpPr/>
            <p:nvPr/>
          </p:nvSpPr>
          <p:spPr>
            <a:xfrm>
              <a:off x="1139953" y="1519238"/>
              <a:ext cx="187452" cy="18573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O</a:t>
              </a:r>
              <a:endParaRPr lang="en-US" sz="900" dirty="0">
                <a:solidFill>
                  <a:schemeClr val="tx1"/>
                </a:solidFill>
              </a:endParaRPr>
            </a:p>
          </p:txBody>
        </p:sp>
        <p:sp>
          <p:nvSpPr>
            <p:cNvPr id="165" name="Rectangle 164"/>
            <p:cNvSpPr/>
            <p:nvPr/>
          </p:nvSpPr>
          <p:spPr>
            <a:xfrm>
              <a:off x="1437800" y="1519238"/>
              <a:ext cx="187452" cy="1857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A</a:t>
              </a:r>
              <a:endParaRPr lang="en-US" sz="900" dirty="0">
                <a:solidFill>
                  <a:schemeClr val="tx1"/>
                </a:solidFill>
              </a:endParaRPr>
            </a:p>
          </p:txBody>
        </p:sp>
        <p:sp>
          <p:nvSpPr>
            <p:cNvPr id="166" name="Diamond 16"/>
            <p:cNvSpPr/>
            <p:nvPr/>
          </p:nvSpPr>
          <p:spPr>
            <a:xfrm>
              <a:off x="1736790" y="1519238"/>
              <a:ext cx="187452" cy="187452"/>
            </a:xfrm>
            <a:prstGeom prst="diamond">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S</a:t>
              </a:r>
              <a:endParaRPr lang="en-US" sz="900" dirty="0">
                <a:solidFill>
                  <a:schemeClr val="tx1"/>
                </a:solidFill>
              </a:endParaRPr>
            </a:p>
          </p:txBody>
        </p:sp>
        <p:cxnSp>
          <p:nvCxnSpPr>
            <p:cNvPr id="167" name="Straight Arrow Connector 166"/>
            <p:cNvCxnSpPr>
              <a:stCxn id="164" idx="6"/>
              <a:endCxn id="165" idx="1"/>
            </p:cNvCxnSpPr>
            <p:nvPr/>
          </p:nvCxnSpPr>
          <p:spPr>
            <a:xfrm>
              <a:off x="1327405" y="1612107"/>
              <a:ext cx="110395"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a:stCxn id="165" idx="3"/>
            </p:cNvCxnSpPr>
            <p:nvPr/>
          </p:nvCxnSpPr>
          <p:spPr>
            <a:xfrm>
              <a:off x="1625252" y="1612107"/>
              <a:ext cx="111538" cy="8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9" name="Rectangle 168"/>
            <p:cNvSpPr/>
            <p:nvPr/>
          </p:nvSpPr>
          <p:spPr>
            <a:xfrm>
              <a:off x="2052162" y="1519238"/>
              <a:ext cx="187452" cy="1857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smtClean="0">
                  <a:solidFill>
                    <a:schemeClr val="tx1"/>
                  </a:solidFill>
                </a:rPr>
                <a:t>A</a:t>
              </a:r>
              <a:endParaRPr lang="en-US" sz="900" dirty="0">
                <a:solidFill>
                  <a:schemeClr val="tx1"/>
                </a:solidFill>
              </a:endParaRPr>
            </a:p>
          </p:txBody>
        </p:sp>
        <p:sp>
          <p:nvSpPr>
            <p:cNvPr id="170" name="Diamond 169"/>
            <p:cNvSpPr/>
            <p:nvPr/>
          </p:nvSpPr>
          <p:spPr>
            <a:xfrm>
              <a:off x="2351152" y="1519238"/>
              <a:ext cx="187452" cy="187452"/>
            </a:xfrm>
            <a:prstGeom prst="diamond">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S</a:t>
              </a:r>
              <a:endParaRPr lang="en-US" sz="900" dirty="0">
                <a:solidFill>
                  <a:schemeClr val="tx1"/>
                </a:solidFill>
              </a:endParaRPr>
            </a:p>
          </p:txBody>
        </p:sp>
        <p:cxnSp>
          <p:nvCxnSpPr>
            <p:cNvPr id="171" name="Straight Arrow Connector 170"/>
            <p:cNvCxnSpPr>
              <a:endCxn id="169" idx="1"/>
            </p:cNvCxnSpPr>
            <p:nvPr/>
          </p:nvCxnSpPr>
          <p:spPr>
            <a:xfrm flipV="1">
              <a:off x="1924242" y="1612107"/>
              <a:ext cx="127922" cy="8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a:stCxn id="169" idx="3"/>
              <a:endCxn id="170" idx="1"/>
            </p:cNvCxnSpPr>
            <p:nvPr/>
          </p:nvCxnSpPr>
          <p:spPr>
            <a:xfrm>
              <a:off x="2239614" y="1612107"/>
              <a:ext cx="111538" cy="8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4" name="Straight Arrow Connector 173"/>
            <p:cNvCxnSpPr>
              <a:stCxn id="163" idx="2"/>
              <a:endCxn id="164" idx="0"/>
            </p:cNvCxnSpPr>
            <p:nvPr/>
          </p:nvCxnSpPr>
          <p:spPr>
            <a:xfrm rot="5400000">
              <a:off x="1189292" y="1474851"/>
              <a:ext cx="88773"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5" name="Flowchart: Extract 174"/>
            <p:cNvSpPr/>
            <p:nvPr/>
          </p:nvSpPr>
          <p:spPr>
            <a:xfrm>
              <a:off x="2351152" y="1243013"/>
              <a:ext cx="187452" cy="187452"/>
            </a:xfrm>
            <a:prstGeom prst="flowChartExtra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ctr"/>
            <a:lstStyle/>
            <a:p>
              <a:pPr algn="ctr"/>
              <a:r>
                <a:rPr lang="en-US" sz="900" dirty="0" smtClean="0">
                  <a:solidFill>
                    <a:schemeClr val="tx1"/>
                  </a:solidFill>
                </a:rPr>
                <a:t>R</a:t>
              </a:r>
              <a:endParaRPr lang="en-US" sz="900" dirty="0">
                <a:solidFill>
                  <a:schemeClr val="tx1"/>
                </a:solidFill>
              </a:endParaRPr>
            </a:p>
          </p:txBody>
        </p:sp>
        <p:cxnSp>
          <p:nvCxnSpPr>
            <p:cNvPr id="176" name="Straight Arrow Connector 175"/>
            <p:cNvCxnSpPr>
              <a:stCxn id="170" idx="0"/>
              <a:endCxn id="175" idx="2"/>
            </p:cNvCxnSpPr>
            <p:nvPr/>
          </p:nvCxnSpPr>
          <p:spPr>
            <a:xfrm rot="5400000" flipH="1" flipV="1">
              <a:off x="2400491" y="1474851"/>
              <a:ext cx="88773"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7" name="Shape 176"/>
            <p:cNvCxnSpPr>
              <a:stCxn id="175" idx="0"/>
              <a:endCxn id="160" idx="1"/>
            </p:cNvCxnSpPr>
            <p:nvPr/>
          </p:nvCxnSpPr>
          <p:spPr>
            <a:xfrm rot="5400000" flipH="1" flipV="1">
              <a:off x="2430495" y="1136809"/>
              <a:ext cx="120587" cy="91821"/>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99" name="Rectangle 198"/>
            <p:cNvSpPr/>
            <p:nvPr/>
          </p:nvSpPr>
          <p:spPr>
            <a:xfrm>
              <a:off x="6998210" y="1019175"/>
              <a:ext cx="374904" cy="1857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A</a:t>
              </a:r>
              <a:endParaRPr lang="en-US" sz="900" dirty="0">
                <a:solidFill>
                  <a:schemeClr val="tx1"/>
                </a:solidFill>
              </a:endParaRPr>
            </a:p>
          </p:txBody>
        </p:sp>
        <p:sp>
          <p:nvSpPr>
            <p:cNvPr id="200" name="Diamond 199"/>
            <p:cNvSpPr/>
            <p:nvPr/>
          </p:nvSpPr>
          <p:spPr>
            <a:xfrm>
              <a:off x="7927850" y="1019175"/>
              <a:ext cx="187452" cy="187452"/>
            </a:xfrm>
            <a:prstGeom prst="diamond">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S</a:t>
              </a:r>
              <a:endParaRPr lang="en-US" sz="900" dirty="0">
                <a:solidFill>
                  <a:schemeClr val="tx1"/>
                </a:solidFill>
              </a:endParaRPr>
            </a:p>
          </p:txBody>
        </p:sp>
        <p:cxnSp>
          <p:nvCxnSpPr>
            <p:cNvPr id="201" name="Straight Arrow Connector 200"/>
            <p:cNvCxnSpPr>
              <a:endCxn id="199" idx="1"/>
            </p:cNvCxnSpPr>
            <p:nvPr/>
          </p:nvCxnSpPr>
          <p:spPr>
            <a:xfrm>
              <a:off x="6488241" y="1112044"/>
              <a:ext cx="509969"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3" name="Flowchart: Merge 202"/>
            <p:cNvSpPr/>
            <p:nvPr/>
          </p:nvSpPr>
          <p:spPr>
            <a:xfrm>
              <a:off x="6531104" y="1233488"/>
              <a:ext cx="187452" cy="187452"/>
            </a:xfrm>
            <a:prstGeom prst="flowChartMerg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lstStyle/>
            <a:p>
              <a:pPr algn="ctr"/>
              <a:r>
                <a:rPr lang="en-US" sz="900" dirty="0" smtClean="0">
                  <a:solidFill>
                    <a:schemeClr val="tx1"/>
                  </a:solidFill>
                </a:rPr>
                <a:t>P</a:t>
              </a:r>
              <a:endParaRPr lang="en-US" sz="900" dirty="0">
                <a:solidFill>
                  <a:schemeClr val="tx1"/>
                </a:solidFill>
              </a:endParaRPr>
            </a:p>
          </p:txBody>
        </p:sp>
        <p:sp>
          <p:nvSpPr>
            <p:cNvPr id="204" name="Oval 203"/>
            <p:cNvSpPr/>
            <p:nvPr/>
          </p:nvSpPr>
          <p:spPr>
            <a:xfrm>
              <a:off x="6531104" y="1509713"/>
              <a:ext cx="187452" cy="18573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O</a:t>
              </a:r>
              <a:endParaRPr lang="en-US" sz="900" dirty="0">
                <a:solidFill>
                  <a:schemeClr val="tx1"/>
                </a:solidFill>
              </a:endParaRPr>
            </a:p>
          </p:txBody>
        </p:sp>
        <p:sp>
          <p:nvSpPr>
            <p:cNvPr id="205" name="Rectangle 204"/>
            <p:cNvSpPr/>
            <p:nvPr/>
          </p:nvSpPr>
          <p:spPr>
            <a:xfrm>
              <a:off x="6828951" y="1509713"/>
              <a:ext cx="187452" cy="1857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A</a:t>
              </a:r>
              <a:endParaRPr lang="en-US" sz="900" dirty="0">
                <a:solidFill>
                  <a:schemeClr val="tx1"/>
                </a:solidFill>
              </a:endParaRPr>
            </a:p>
          </p:txBody>
        </p:sp>
        <p:sp>
          <p:nvSpPr>
            <p:cNvPr id="206" name="Diamond 205"/>
            <p:cNvSpPr/>
            <p:nvPr/>
          </p:nvSpPr>
          <p:spPr>
            <a:xfrm>
              <a:off x="7127941" y="1509713"/>
              <a:ext cx="187452" cy="187452"/>
            </a:xfrm>
            <a:prstGeom prst="diamond">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S</a:t>
              </a:r>
              <a:endParaRPr lang="en-US" sz="900" dirty="0">
                <a:solidFill>
                  <a:schemeClr val="tx1"/>
                </a:solidFill>
              </a:endParaRPr>
            </a:p>
          </p:txBody>
        </p:sp>
        <p:cxnSp>
          <p:nvCxnSpPr>
            <p:cNvPr id="207" name="Straight Arrow Connector 206"/>
            <p:cNvCxnSpPr>
              <a:stCxn id="204" idx="6"/>
              <a:endCxn id="205" idx="1"/>
            </p:cNvCxnSpPr>
            <p:nvPr/>
          </p:nvCxnSpPr>
          <p:spPr>
            <a:xfrm>
              <a:off x="6718556" y="1602582"/>
              <a:ext cx="110395"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8" name="Straight Arrow Connector 207"/>
            <p:cNvCxnSpPr>
              <a:stCxn id="205" idx="3"/>
              <a:endCxn id="206" idx="1"/>
            </p:cNvCxnSpPr>
            <p:nvPr/>
          </p:nvCxnSpPr>
          <p:spPr>
            <a:xfrm>
              <a:off x="7016403" y="1602582"/>
              <a:ext cx="111538" cy="8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9" name="Rectangle 208"/>
            <p:cNvSpPr/>
            <p:nvPr/>
          </p:nvSpPr>
          <p:spPr>
            <a:xfrm>
              <a:off x="7443313" y="1509713"/>
              <a:ext cx="187452" cy="1857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smtClean="0">
                  <a:solidFill>
                    <a:schemeClr val="tx1"/>
                  </a:solidFill>
                </a:rPr>
                <a:t>A</a:t>
              </a:r>
              <a:endParaRPr lang="en-US" sz="900" dirty="0">
                <a:solidFill>
                  <a:schemeClr val="tx1"/>
                </a:solidFill>
              </a:endParaRPr>
            </a:p>
          </p:txBody>
        </p:sp>
        <p:sp>
          <p:nvSpPr>
            <p:cNvPr id="210" name="Diamond 209"/>
            <p:cNvSpPr/>
            <p:nvPr/>
          </p:nvSpPr>
          <p:spPr>
            <a:xfrm>
              <a:off x="7742303" y="1509713"/>
              <a:ext cx="187452" cy="187452"/>
            </a:xfrm>
            <a:prstGeom prst="diamond">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S</a:t>
              </a:r>
              <a:endParaRPr lang="en-US" sz="900" dirty="0">
                <a:solidFill>
                  <a:schemeClr val="tx1"/>
                </a:solidFill>
              </a:endParaRPr>
            </a:p>
          </p:txBody>
        </p:sp>
        <p:cxnSp>
          <p:nvCxnSpPr>
            <p:cNvPr id="211" name="Straight Arrow Connector 210"/>
            <p:cNvCxnSpPr>
              <a:stCxn id="206" idx="3"/>
              <a:endCxn id="209" idx="1"/>
            </p:cNvCxnSpPr>
            <p:nvPr/>
          </p:nvCxnSpPr>
          <p:spPr>
            <a:xfrm flipV="1">
              <a:off x="7315392" y="1602582"/>
              <a:ext cx="127922" cy="8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2" name="Straight Arrow Connector 211"/>
            <p:cNvCxnSpPr>
              <a:stCxn id="209" idx="3"/>
              <a:endCxn id="210" idx="1"/>
            </p:cNvCxnSpPr>
            <p:nvPr/>
          </p:nvCxnSpPr>
          <p:spPr>
            <a:xfrm>
              <a:off x="7630765" y="1602582"/>
              <a:ext cx="111538" cy="8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4" name="Straight Arrow Connector 213"/>
            <p:cNvCxnSpPr>
              <a:stCxn id="203" idx="2"/>
              <a:endCxn id="204" idx="0"/>
            </p:cNvCxnSpPr>
            <p:nvPr/>
          </p:nvCxnSpPr>
          <p:spPr>
            <a:xfrm rot="5400000">
              <a:off x="6580443" y="1465326"/>
              <a:ext cx="88773"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5" name="Flowchart: Extract 214"/>
            <p:cNvSpPr/>
            <p:nvPr/>
          </p:nvSpPr>
          <p:spPr>
            <a:xfrm>
              <a:off x="7742303" y="1233488"/>
              <a:ext cx="187452" cy="187452"/>
            </a:xfrm>
            <a:prstGeom prst="flowChartExtra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ctr"/>
            <a:lstStyle/>
            <a:p>
              <a:pPr algn="ctr"/>
              <a:r>
                <a:rPr lang="en-US" sz="900" dirty="0" smtClean="0">
                  <a:solidFill>
                    <a:schemeClr val="tx1"/>
                  </a:solidFill>
                </a:rPr>
                <a:t>R</a:t>
              </a:r>
              <a:endParaRPr lang="en-US" sz="900" dirty="0">
                <a:solidFill>
                  <a:schemeClr val="tx1"/>
                </a:solidFill>
              </a:endParaRPr>
            </a:p>
          </p:txBody>
        </p:sp>
        <p:cxnSp>
          <p:nvCxnSpPr>
            <p:cNvPr id="216" name="Straight Arrow Connector 215"/>
            <p:cNvCxnSpPr>
              <a:stCxn id="210" idx="0"/>
              <a:endCxn id="215" idx="2"/>
            </p:cNvCxnSpPr>
            <p:nvPr/>
          </p:nvCxnSpPr>
          <p:spPr>
            <a:xfrm rot="5400000" flipH="1" flipV="1">
              <a:off x="7791642" y="1465326"/>
              <a:ext cx="88773"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7" name="Shape 216"/>
            <p:cNvCxnSpPr>
              <a:stCxn id="215" idx="0"/>
              <a:endCxn id="200" idx="1"/>
            </p:cNvCxnSpPr>
            <p:nvPr/>
          </p:nvCxnSpPr>
          <p:spPr>
            <a:xfrm rot="5400000" flipH="1" flipV="1">
              <a:off x="7821646" y="1127284"/>
              <a:ext cx="120587" cy="91821"/>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80" name="Rectangle 179"/>
            <p:cNvSpPr/>
            <p:nvPr/>
          </p:nvSpPr>
          <p:spPr>
            <a:xfrm>
              <a:off x="5374197" y="1019175"/>
              <a:ext cx="374904" cy="1857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A</a:t>
              </a:r>
              <a:endParaRPr lang="en-US" sz="900" dirty="0">
                <a:solidFill>
                  <a:schemeClr val="tx1"/>
                </a:solidFill>
              </a:endParaRPr>
            </a:p>
          </p:txBody>
        </p:sp>
        <p:sp>
          <p:nvSpPr>
            <p:cNvPr id="181" name="Diamond 180"/>
            <p:cNvSpPr/>
            <p:nvPr/>
          </p:nvSpPr>
          <p:spPr>
            <a:xfrm>
              <a:off x="6303837" y="1019175"/>
              <a:ext cx="187452" cy="187452"/>
            </a:xfrm>
            <a:prstGeom prst="diamond">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S</a:t>
              </a:r>
              <a:endParaRPr lang="en-US" sz="900" dirty="0">
                <a:solidFill>
                  <a:schemeClr val="tx1"/>
                </a:solidFill>
              </a:endParaRPr>
            </a:p>
          </p:txBody>
        </p:sp>
        <p:cxnSp>
          <p:nvCxnSpPr>
            <p:cNvPr id="182" name="Straight Arrow Connector 181"/>
            <p:cNvCxnSpPr>
              <a:endCxn id="180" idx="1"/>
            </p:cNvCxnSpPr>
            <p:nvPr/>
          </p:nvCxnSpPr>
          <p:spPr>
            <a:xfrm>
              <a:off x="4864228" y="1112044"/>
              <a:ext cx="509969"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4" name="Flowchart: Merge 183"/>
            <p:cNvSpPr/>
            <p:nvPr/>
          </p:nvSpPr>
          <p:spPr>
            <a:xfrm>
              <a:off x="4907091" y="1233488"/>
              <a:ext cx="187452" cy="187452"/>
            </a:xfrm>
            <a:prstGeom prst="flowChartMerg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lstStyle/>
            <a:p>
              <a:pPr algn="ctr"/>
              <a:r>
                <a:rPr lang="en-US" sz="900" dirty="0" smtClean="0">
                  <a:solidFill>
                    <a:schemeClr val="tx1"/>
                  </a:solidFill>
                </a:rPr>
                <a:t>P</a:t>
              </a:r>
              <a:endParaRPr lang="en-US" sz="900" dirty="0">
                <a:solidFill>
                  <a:schemeClr val="tx1"/>
                </a:solidFill>
              </a:endParaRPr>
            </a:p>
          </p:txBody>
        </p:sp>
        <p:sp>
          <p:nvSpPr>
            <p:cNvPr id="185" name="Oval 184"/>
            <p:cNvSpPr/>
            <p:nvPr/>
          </p:nvSpPr>
          <p:spPr>
            <a:xfrm>
              <a:off x="4907091" y="1509713"/>
              <a:ext cx="187452" cy="18573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O</a:t>
              </a:r>
              <a:endParaRPr lang="en-US" sz="900" dirty="0">
                <a:solidFill>
                  <a:schemeClr val="tx1"/>
                </a:solidFill>
              </a:endParaRPr>
            </a:p>
          </p:txBody>
        </p:sp>
        <p:sp>
          <p:nvSpPr>
            <p:cNvPr id="186" name="Rectangle 185"/>
            <p:cNvSpPr/>
            <p:nvPr/>
          </p:nvSpPr>
          <p:spPr>
            <a:xfrm>
              <a:off x="5204938" y="1509713"/>
              <a:ext cx="187452" cy="1857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A</a:t>
              </a:r>
              <a:endParaRPr lang="en-US" sz="900" dirty="0">
                <a:solidFill>
                  <a:schemeClr val="tx1"/>
                </a:solidFill>
              </a:endParaRPr>
            </a:p>
          </p:txBody>
        </p:sp>
        <p:sp>
          <p:nvSpPr>
            <p:cNvPr id="187" name="Diamond 186"/>
            <p:cNvSpPr/>
            <p:nvPr/>
          </p:nvSpPr>
          <p:spPr>
            <a:xfrm>
              <a:off x="5503928" y="1509713"/>
              <a:ext cx="187452" cy="187452"/>
            </a:xfrm>
            <a:prstGeom prst="diamond">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S</a:t>
              </a:r>
              <a:endParaRPr lang="en-US" sz="900" dirty="0">
                <a:solidFill>
                  <a:schemeClr val="tx1"/>
                </a:solidFill>
              </a:endParaRPr>
            </a:p>
          </p:txBody>
        </p:sp>
        <p:cxnSp>
          <p:nvCxnSpPr>
            <p:cNvPr id="188" name="Straight Arrow Connector 187"/>
            <p:cNvCxnSpPr>
              <a:stCxn id="185" idx="6"/>
              <a:endCxn id="186" idx="1"/>
            </p:cNvCxnSpPr>
            <p:nvPr/>
          </p:nvCxnSpPr>
          <p:spPr>
            <a:xfrm>
              <a:off x="5094543" y="1602582"/>
              <a:ext cx="110395"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a:stCxn id="186" idx="3"/>
              <a:endCxn id="187" idx="1"/>
            </p:cNvCxnSpPr>
            <p:nvPr/>
          </p:nvCxnSpPr>
          <p:spPr>
            <a:xfrm>
              <a:off x="5392390" y="1602582"/>
              <a:ext cx="111538" cy="8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0" name="Rectangle 189"/>
            <p:cNvSpPr/>
            <p:nvPr/>
          </p:nvSpPr>
          <p:spPr>
            <a:xfrm>
              <a:off x="5819300" y="1509713"/>
              <a:ext cx="187452" cy="1857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smtClean="0">
                  <a:solidFill>
                    <a:schemeClr val="tx1"/>
                  </a:solidFill>
                </a:rPr>
                <a:t>A</a:t>
              </a:r>
              <a:endParaRPr lang="en-US" sz="900" dirty="0">
                <a:solidFill>
                  <a:schemeClr val="tx1"/>
                </a:solidFill>
              </a:endParaRPr>
            </a:p>
          </p:txBody>
        </p:sp>
        <p:sp>
          <p:nvSpPr>
            <p:cNvPr id="191" name="Diamond 190"/>
            <p:cNvSpPr/>
            <p:nvPr/>
          </p:nvSpPr>
          <p:spPr>
            <a:xfrm>
              <a:off x="6118290" y="1509713"/>
              <a:ext cx="187452" cy="187452"/>
            </a:xfrm>
            <a:prstGeom prst="diamond">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S</a:t>
              </a:r>
              <a:endParaRPr lang="en-US" sz="900" dirty="0">
                <a:solidFill>
                  <a:schemeClr val="tx1"/>
                </a:solidFill>
              </a:endParaRPr>
            </a:p>
          </p:txBody>
        </p:sp>
        <p:cxnSp>
          <p:nvCxnSpPr>
            <p:cNvPr id="192" name="Straight Arrow Connector 191"/>
            <p:cNvCxnSpPr>
              <a:stCxn id="187" idx="3"/>
              <a:endCxn id="190" idx="1"/>
            </p:cNvCxnSpPr>
            <p:nvPr/>
          </p:nvCxnSpPr>
          <p:spPr>
            <a:xfrm flipV="1">
              <a:off x="5691379" y="1602582"/>
              <a:ext cx="127922" cy="8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3" name="Straight Arrow Connector 42"/>
            <p:cNvCxnSpPr>
              <a:stCxn id="190" idx="3"/>
              <a:endCxn id="191" idx="1"/>
            </p:cNvCxnSpPr>
            <p:nvPr/>
          </p:nvCxnSpPr>
          <p:spPr>
            <a:xfrm>
              <a:off x="6006752" y="1602582"/>
              <a:ext cx="111538" cy="8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a:stCxn id="184" idx="2"/>
              <a:endCxn id="185" idx="0"/>
            </p:cNvCxnSpPr>
            <p:nvPr/>
          </p:nvCxnSpPr>
          <p:spPr>
            <a:xfrm rot="5400000">
              <a:off x="4956430" y="1465326"/>
              <a:ext cx="88773"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6" name="Flowchart: Extract 195"/>
            <p:cNvSpPr/>
            <p:nvPr/>
          </p:nvSpPr>
          <p:spPr>
            <a:xfrm>
              <a:off x="6113527" y="1233488"/>
              <a:ext cx="187452" cy="187452"/>
            </a:xfrm>
            <a:prstGeom prst="flowChartExtra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ctr"/>
            <a:lstStyle/>
            <a:p>
              <a:pPr algn="ctr"/>
              <a:r>
                <a:rPr lang="en-US" sz="900" dirty="0" smtClean="0">
                  <a:solidFill>
                    <a:schemeClr val="tx1"/>
                  </a:solidFill>
                </a:rPr>
                <a:t>R</a:t>
              </a:r>
              <a:endParaRPr lang="en-US" sz="900" dirty="0">
                <a:solidFill>
                  <a:schemeClr val="tx1"/>
                </a:solidFill>
              </a:endParaRPr>
            </a:p>
          </p:txBody>
        </p:sp>
        <p:cxnSp>
          <p:nvCxnSpPr>
            <p:cNvPr id="197" name="Straight Arrow Connector 196"/>
            <p:cNvCxnSpPr>
              <a:stCxn id="191" idx="0"/>
              <a:endCxn id="196" idx="2"/>
            </p:cNvCxnSpPr>
            <p:nvPr/>
          </p:nvCxnSpPr>
          <p:spPr>
            <a:xfrm rot="16200000" flipV="1">
              <a:off x="6165249" y="1462945"/>
              <a:ext cx="88773" cy="47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8" name="Shape 197"/>
            <p:cNvCxnSpPr>
              <a:stCxn id="196" idx="0"/>
              <a:endCxn id="181" idx="1"/>
            </p:cNvCxnSpPr>
            <p:nvPr/>
          </p:nvCxnSpPr>
          <p:spPr>
            <a:xfrm rot="5400000" flipH="1" flipV="1">
              <a:off x="6195252" y="1124903"/>
              <a:ext cx="120587" cy="96584"/>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218" name="Rectangle 217"/>
            <p:cNvSpPr/>
            <p:nvPr/>
          </p:nvSpPr>
          <p:spPr>
            <a:xfrm>
              <a:off x="2194286" y="485777"/>
              <a:ext cx="814539" cy="1857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A</a:t>
              </a:r>
              <a:endParaRPr lang="en-US" sz="900" dirty="0">
                <a:solidFill>
                  <a:schemeClr val="tx1"/>
                </a:solidFill>
              </a:endParaRPr>
            </a:p>
          </p:txBody>
        </p:sp>
        <p:sp>
          <p:nvSpPr>
            <p:cNvPr id="219" name="Diamond 218"/>
            <p:cNvSpPr/>
            <p:nvPr/>
          </p:nvSpPr>
          <p:spPr>
            <a:xfrm>
              <a:off x="4423625" y="485777"/>
              <a:ext cx="187453" cy="187452"/>
            </a:xfrm>
            <a:prstGeom prst="diamond">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S</a:t>
              </a:r>
              <a:endParaRPr lang="en-US" sz="900" dirty="0">
                <a:solidFill>
                  <a:schemeClr val="tx1"/>
                </a:solidFill>
              </a:endParaRPr>
            </a:p>
          </p:txBody>
        </p:sp>
        <p:cxnSp>
          <p:nvCxnSpPr>
            <p:cNvPr id="220" name="Straight Arrow Connector 219"/>
            <p:cNvCxnSpPr>
              <a:endCxn id="218" idx="1"/>
            </p:cNvCxnSpPr>
            <p:nvPr/>
          </p:nvCxnSpPr>
          <p:spPr>
            <a:xfrm>
              <a:off x="870206" y="578646"/>
              <a:ext cx="1324080"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2" name="Flowchart: Merge 221"/>
            <p:cNvSpPr/>
            <p:nvPr/>
          </p:nvSpPr>
          <p:spPr>
            <a:xfrm>
              <a:off x="912723" y="700090"/>
              <a:ext cx="187453" cy="187452"/>
            </a:xfrm>
            <a:prstGeom prst="flowChartMerg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lstStyle/>
            <a:p>
              <a:pPr algn="ctr"/>
              <a:r>
                <a:rPr lang="en-US" sz="900" dirty="0" smtClean="0">
                  <a:solidFill>
                    <a:schemeClr val="tx1"/>
                  </a:solidFill>
                </a:rPr>
                <a:t>P</a:t>
              </a:r>
              <a:endParaRPr lang="en-US" sz="900" dirty="0">
                <a:solidFill>
                  <a:schemeClr val="tx1"/>
                </a:solidFill>
              </a:endParaRPr>
            </a:p>
          </p:txBody>
        </p:sp>
        <p:cxnSp>
          <p:nvCxnSpPr>
            <p:cNvPr id="224" name="Straight Arrow Connector 223"/>
            <p:cNvCxnSpPr>
              <a:stCxn id="222" idx="2"/>
              <a:endCxn id="158" idx="0"/>
            </p:cNvCxnSpPr>
            <p:nvPr/>
          </p:nvCxnSpPr>
          <p:spPr>
            <a:xfrm rot="5400000">
              <a:off x="934757" y="957007"/>
              <a:ext cx="141158" cy="22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5" name="Flowchart: Extract 224"/>
            <p:cNvSpPr/>
            <p:nvPr/>
          </p:nvSpPr>
          <p:spPr>
            <a:xfrm>
              <a:off x="4168134" y="700090"/>
              <a:ext cx="187453" cy="187452"/>
            </a:xfrm>
            <a:prstGeom prst="flowChartExtra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ctr"/>
            <a:lstStyle/>
            <a:p>
              <a:pPr algn="ctr"/>
              <a:r>
                <a:rPr lang="en-US" sz="900" dirty="0" smtClean="0">
                  <a:solidFill>
                    <a:schemeClr val="tx1"/>
                  </a:solidFill>
                </a:rPr>
                <a:t>R</a:t>
              </a:r>
              <a:endParaRPr lang="en-US" sz="900" dirty="0">
                <a:solidFill>
                  <a:schemeClr val="tx1"/>
                </a:solidFill>
              </a:endParaRPr>
            </a:p>
          </p:txBody>
        </p:sp>
        <p:cxnSp>
          <p:nvCxnSpPr>
            <p:cNvPr id="226" name="Straight Arrow Connector 225"/>
            <p:cNvCxnSpPr>
              <a:endCxn id="225" idx="2"/>
            </p:cNvCxnSpPr>
            <p:nvPr/>
          </p:nvCxnSpPr>
          <p:spPr>
            <a:xfrm rot="5400000" flipH="1" flipV="1">
              <a:off x="4187570" y="954410"/>
              <a:ext cx="141158" cy="74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7" name="Shape 226"/>
            <p:cNvCxnSpPr>
              <a:stCxn id="225" idx="0"/>
              <a:endCxn id="219" idx="1"/>
            </p:cNvCxnSpPr>
            <p:nvPr/>
          </p:nvCxnSpPr>
          <p:spPr>
            <a:xfrm rot="5400000" flipH="1" flipV="1">
              <a:off x="4282449" y="558914"/>
              <a:ext cx="120587" cy="16176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228" name="Oval 227"/>
            <p:cNvSpPr/>
            <p:nvPr/>
          </p:nvSpPr>
          <p:spPr>
            <a:xfrm>
              <a:off x="4683253" y="1019175"/>
              <a:ext cx="185738" cy="18573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O</a:t>
              </a:r>
              <a:endParaRPr lang="en-US" sz="900" dirty="0">
                <a:solidFill>
                  <a:schemeClr val="tx1"/>
                </a:solidFill>
              </a:endParaRPr>
            </a:p>
          </p:txBody>
        </p:sp>
        <p:sp>
          <p:nvSpPr>
            <p:cNvPr id="229" name="Oval 228"/>
            <p:cNvSpPr/>
            <p:nvPr/>
          </p:nvSpPr>
          <p:spPr>
            <a:xfrm>
              <a:off x="682753" y="485775"/>
              <a:ext cx="185738" cy="18573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O</a:t>
              </a:r>
              <a:endParaRPr lang="en-US" sz="900" dirty="0">
                <a:solidFill>
                  <a:schemeClr val="tx1"/>
                </a:solidFill>
              </a:endParaRPr>
            </a:p>
          </p:txBody>
        </p:sp>
        <p:sp>
          <p:nvSpPr>
            <p:cNvPr id="230" name="Flowchart: Merge 229"/>
            <p:cNvSpPr/>
            <p:nvPr/>
          </p:nvSpPr>
          <p:spPr>
            <a:xfrm>
              <a:off x="4675098" y="690565"/>
              <a:ext cx="187453" cy="187452"/>
            </a:xfrm>
            <a:prstGeom prst="flowChartMerg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lstStyle/>
            <a:p>
              <a:pPr algn="ctr"/>
              <a:r>
                <a:rPr lang="en-US" sz="900" dirty="0" smtClean="0">
                  <a:solidFill>
                    <a:schemeClr val="tx1"/>
                  </a:solidFill>
                </a:rPr>
                <a:t>P</a:t>
              </a:r>
              <a:endParaRPr lang="en-US" sz="900" dirty="0">
                <a:solidFill>
                  <a:schemeClr val="tx1"/>
                </a:solidFill>
              </a:endParaRPr>
            </a:p>
          </p:txBody>
        </p:sp>
        <p:cxnSp>
          <p:nvCxnSpPr>
            <p:cNvPr id="232" name="Straight Arrow Connector 231"/>
            <p:cNvCxnSpPr>
              <a:stCxn id="230" idx="2"/>
              <a:endCxn id="228" idx="0"/>
            </p:cNvCxnSpPr>
            <p:nvPr/>
          </p:nvCxnSpPr>
          <p:spPr>
            <a:xfrm rot="16200000" flipH="1">
              <a:off x="4701894" y="944947"/>
              <a:ext cx="141158" cy="72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3" name="Rectangle 232"/>
            <p:cNvSpPr/>
            <p:nvPr/>
          </p:nvSpPr>
          <p:spPr>
            <a:xfrm>
              <a:off x="5966186" y="485777"/>
              <a:ext cx="814539" cy="1857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A</a:t>
              </a:r>
              <a:endParaRPr lang="en-US" sz="900" dirty="0">
                <a:solidFill>
                  <a:schemeClr val="tx1"/>
                </a:solidFill>
              </a:endParaRPr>
            </a:p>
          </p:txBody>
        </p:sp>
        <p:sp>
          <p:nvSpPr>
            <p:cNvPr id="234" name="Diamond 233"/>
            <p:cNvSpPr/>
            <p:nvPr/>
          </p:nvSpPr>
          <p:spPr>
            <a:xfrm>
              <a:off x="8195525" y="485777"/>
              <a:ext cx="187453" cy="187452"/>
            </a:xfrm>
            <a:prstGeom prst="diamond">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S</a:t>
              </a:r>
              <a:endParaRPr lang="en-US" sz="900" dirty="0">
                <a:solidFill>
                  <a:schemeClr val="tx1"/>
                </a:solidFill>
              </a:endParaRPr>
            </a:p>
          </p:txBody>
        </p:sp>
        <p:cxnSp>
          <p:nvCxnSpPr>
            <p:cNvPr id="235" name="Straight Arrow Connector 234"/>
            <p:cNvCxnSpPr>
              <a:stCxn id="219" idx="3"/>
              <a:endCxn id="233" idx="1"/>
            </p:cNvCxnSpPr>
            <p:nvPr/>
          </p:nvCxnSpPr>
          <p:spPr>
            <a:xfrm flipV="1">
              <a:off x="4611078" y="578646"/>
              <a:ext cx="1355108" cy="8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7" name="Flowchart: Extract 236"/>
            <p:cNvSpPr/>
            <p:nvPr/>
          </p:nvSpPr>
          <p:spPr>
            <a:xfrm>
              <a:off x="7920984" y="709615"/>
              <a:ext cx="187453" cy="187452"/>
            </a:xfrm>
            <a:prstGeom prst="flowChartExtra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ctr"/>
            <a:lstStyle/>
            <a:p>
              <a:pPr algn="ctr"/>
              <a:r>
                <a:rPr lang="en-US" sz="900" dirty="0" smtClean="0">
                  <a:solidFill>
                    <a:schemeClr val="tx1"/>
                  </a:solidFill>
                </a:rPr>
                <a:t>R</a:t>
              </a:r>
              <a:endParaRPr lang="en-US" sz="900" dirty="0">
                <a:solidFill>
                  <a:schemeClr val="tx1"/>
                </a:solidFill>
              </a:endParaRPr>
            </a:p>
          </p:txBody>
        </p:sp>
        <p:cxnSp>
          <p:nvCxnSpPr>
            <p:cNvPr id="238" name="Shape 237"/>
            <p:cNvCxnSpPr>
              <a:stCxn id="237" idx="0"/>
              <a:endCxn id="234" idx="1"/>
            </p:cNvCxnSpPr>
            <p:nvPr/>
          </p:nvCxnSpPr>
          <p:spPr>
            <a:xfrm rot="5400000" flipH="1" flipV="1">
              <a:off x="8040062" y="554152"/>
              <a:ext cx="130112" cy="180814"/>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9" name="Straight Arrow Connector 238"/>
            <p:cNvCxnSpPr>
              <a:endCxn id="237" idx="2"/>
            </p:cNvCxnSpPr>
            <p:nvPr/>
          </p:nvCxnSpPr>
          <p:spPr>
            <a:xfrm rot="16200000" flipV="1">
              <a:off x="7957090" y="954688"/>
              <a:ext cx="122108" cy="68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0" name="Rectangle 239"/>
            <p:cNvSpPr/>
            <p:nvPr/>
          </p:nvSpPr>
          <p:spPr>
            <a:xfrm>
              <a:off x="3718285" y="2"/>
              <a:ext cx="1629078" cy="1857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A</a:t>
              </a:r>
              <a:endParaRPr lang="en-US" sz="900" dirty="0">
                <a:solidFill>
                  <a:schemeClr val="tx1"/>
                </a:solidFill>
              </a:endParaRPr>
            </a:p>
          </p:txBody>
        </p:sp>
        <p:sp>
          <p:nvSpPr>
            <p:cNvPr id="241" name="Diamond 240"/>
            <p:cNvSpPr/>
            <p:nvPr/>
          </p:nvSpPr>
          <p:spPr>
            <a:xfrm>
              <a:off x="8443176" y="1"/>
              <a:ext cx="187453" cy="187452"/>
            </a:xfrm>
            <a:prstGeom prst="diamond">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S</a:t>
              </a:r>
              <a:endParaRPr lang="en-US" sz="900" dirty="0">
                <a:solidFill>
                  <a:schemeClr val="tx1"/>
                </a:solidFill>
              </a:endParaRPr>
            </a:p>
          </p:txBody>
        </p:sp>
        <p:cxnSp>
          <p:nvCxnSpPr>
            <p:cNvPr id="242" name="Straight Arrow Connector 241"/>
            <p:cNvCxnSpPr>
              <a:stCxn id="248" idx="6"/>
              <a:endCxn id="240" idx="1"/>
            </p:cNvCxnSpPr>
            <p:nvPr/>
          </p:nvCxnSpPr>
          <p:spPr>
            <a:xfrm>
              <a:off x="639891" y="92869"/>
              <a:ext cx="3078394" cy="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4" name="Flowchart: Merge 243"/>
            <p:cNvSpPr/>
            <p:nvPr/>
          </p:nvSpPr>
          <p:spPr>
            <a:xfrm>
              <a:off x="684123" y="214315"/>
              <a:ext cx="187453" cy="187452"/>
            </a:xfrm>
            <a:prstGeom prst="flowChartMerg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lstStyle/>
            <a:p>
              <a:pPr algn="ctr"/>
              <a:r>
                <a:rPr lang="en-US" sz="900" dirty="0" smtClean="0">
                  <a:solidFill>
                    <a:schemeClr val="tx1"/>
                  </a:solidFill>
                </a:rPr>
                <a:t>P</a:t>
              </a:r>
              <a:endParaRPr lang="en-US" sz="900" dirty="0">
                <a:solidFill>
                  <a:schemeClr val="tx1"/>
                </a:solidFill>
              </a:endParaRPr>
            </a:p>
          </p:txBody>
        </p:sp>
        <p:sp>
          <p:nvSpPr>
            <p:cNvPr id="246" name="Flowchart: Extract 245"/>
            <p:cNvSpPr/>
            <p:nvPr/>
          </p:nvSpPr>
          <p:spPr>
            <a:xfrm>
              <a:off x="8187685" y="214314"/>
              <a:ext cx="187453" cy="187452"/>
            </a:xfrm>
            <a:prstGeom prst="flowChartExtra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ctr"/>
            <a:lstStyle/>
            <a:p>
              <a:pPr algn="ctr"/>
              <a:r>
                <a:rPr lang="en-US" sz="900" dirty="0" smtClean="0">
                  <a:solidFill>
                    <a:schemeClr val="tx1"/>
                  </a:solidFill>
                </a:rPr>
                <a:t>R</a:t>
              </a:r>
              <a:endParaRPr lang="en-US" sz="900" dirty="0">
                <a:solidFill>
                  <a:schemeClr val="tx1"/>
                </a:solidFill>
              </a:endParaRPr>
            </a:p>
          </p:txBody>
        </p:sp>
        <p:cxnSp>
          <p:nvCxnSpPr>
            <p:cNvPr id="247" name="Shape 246"/>
            <p:cNvCxnSpPr>
              <a:stCxn id="246" idx="0"/>
              <a:endCxn id="241" idx="1"/>
            </p:cNvCxnSpPr>
            <p:nvPr/>
          </p:nvCxnSpPr>
          <p:spPr>
            <a:xfrm rot="5400000" flipH="1" flipV="1">
              <a:off x="8302000" y="73138"/>
              <a:ext cx="120587" cy="16176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248" name="Oval 247"/>
            <p:cNvSpPr/>
            <p:nvPr/>
          </p:nvSpPr>
          <p:spPr>
            <a:xfrm>
              <a:off x="454153" y="0"/>
              <a:ext cx="185738" cy="18573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O</a:t>
              </a:r>
              <a:endParaRPr lang="en-US" sz="900" dirty="0">
                <a:solidFill>
                  <a:schemeClr val="tx1"/>
                </a:solidFill>
              </a:endParaRPr>
            </a:p>
          </p:txBody>
        </p:sp>
        <p:cxnSp>
          <p:nvCxnSpPr>
            <p:cNvPr id="250" name="Straight Arrow Connector 249"/>
            <p:cNvCxnSpPr>
              <a:stCxn id="234" idx="0"/>
              <a:endCxn id="246" idx="2"/>
            </p:cNvCxnSpPr>
            <p:nvPr/>
          </p:nvCxnSpPr>
          <p:spPr>
            <a:xfrm rot="16200000" flipV="1">
              <a:off x="8243327" y="439852"/>
              <a:ext cx="84011" cy="78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3" name="Elbow Connector 252"/>
            <p:cNvCxnSpPr>
              <a:stCxn id="240" idx="2"/>
              <a:endCxn id="244" idx="3"/>
            </p:cNvCxnSpPr>
            <p:nvPr/>
          </p:nvCxnSpPr>
          <p:spPr>
            <a:xfrm rot="5400000">
              <a:off x="2617619" y="-1607165"/>
              <a:ext cx="122301" cy="3708111"/>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6" name="Straight Arrow Connector 255"/>
            <p:cNvCxnSpPr>
              <a:stCxn id="244" idx="2"/>
              <a:endCxn id="229" idx="0"/>
            </p:cNvCxnSpPr>
            <p:nvPr/>
          </p:nvCxnSpPr>
          <p:spPr>
            <a:xfrm rot="5400000">
              <a:off x="734732" y="442657"/>
              <a:ext cx="84008" cy="22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8" name="Shape 257"/>
            <p:cNvCxnSpPr>
              <a:stCxn id="218" idx="2"/>
              <a:endCxn id="222" idx="3"/>
            </p:cNvCxnSpPr>
            <p:nvPr/>
          </p:nvCxnSpPr>
          <p:spPr>
            <a:xfrm rot="5400000">
              <a:off x="1766285" y="-41456"/>
              <a:ext cx="122301" cy="1548243"/>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0" name="Shape 259"/>
            <p:cNvCxnSpPr>
              <a:stCxn id="159" idx="2"/>
            </p:cNvCxnSpPr>
            <p:nvPr/>
          </p:nvCxnSpPr>
          <p:spPr>
            <a:xfrm rot="5400000">
              <a:off x="1514000" y="1043463"/>
              <a:ext cx="109537" cy="45148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2" name="Shape 261"/>
            <p:cNvCxnSpPr>
              <a:stCxn id="117" idx="2"/>
              <a:endCxn id="131" idx="3"/>
            </p:cNvCxnSpPr>
            <p:nvPr/>
          </p:nvCxnSpPr>
          <p:spPr>
            <a:xfrm rot="5400000">
              <a:off x="3100390" y="1018604"/>
              <a:ext cx="122301" cy="513969"/>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4" name="Shape 263"/>
            <p:cNvCxnSpPr>
              <a:stCxn id="233" idx="2"/>
              <a:endCxn id="230" idx="3"/>
            </p:cNvCxnSpPr>
            <p:nvPr/>
          </p:nvCxnSpPr>
          <p:spPr>
            <a:xfrm rot="5400000">
              <a:off x="5538184" y="-50981"/>
              <a:ext cx="112776" cy="1557768"/>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6" name="Shape 265"/>
            <p:cNvCxnSpPr>
              <a:stCxn id="180" idx="2"/>
              <a:endCxn id="184" idx="3"/>
            </p:cNvCxnSpPr>
            <p:nvPr/>
          </p:nvCxnSpPr>
          <p:spPr>
            <a:xfrm rot="5400000">
              <a:off x="5243515" y="1009079"/>
              <a:ext cx="122301" cy="513969"/>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8" name="Shape 267"/>
            <p:cNvCxnSpPr>
              <a:stCxn id="199" idx="2"/>
              <a:endCxn id="203" idx="3"/>
            </p:cNvCxnSpPr>
            <p:nvPr/>
          </p:nvCxnSpPr>
          <p:spPr>
            <a:xfrm rot="5400000">
              <a:off x="6867528" y="1009079"/>
              <a:ext cx="122301" cy="513969"/>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243" name="Title 1"/>
          <p:cNvSpPr txBox="1">
            <a:spLocks/>
          </p:cNvSpPr>
          <p:nvPr/>
        </p:nvSpPr>
        <p:spPr bwMode="auto">
          <a:xfrm>
            <a:off x="377856" y="5866841"/>
            <a:ext cx="6097975" cy="817888"/>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800" b="1" noProof="0" dirty="0" smtClean="0">
                <a:solidFill>
                  <a:schemeClr val="accent1">
                    <a:lumMod val="20000"/>
                    <a:lumOff val="80000"/>
                  </a:schemeClr>
                </a:solidFill>
                <a:latin typeface="+mj-lt"/>
                <a:ea typeface="+mj-ea"/>
                <a:cs typeface="+mj-cs"/>
              </a:rPr>
              <a:t>Level Threading</a:t>
            </a:r>
            <a:endParaRPr kumimoji="0" lang="en-US" sz="2800" b="1" i="0" u="none" strike="noStrike" kern="1200" cap="none" spc="0" normalizeH="0" baseline="0" noProof="0" dirty="0">
              <a:ln>
                <a:noFill/>
              </a:ln>
              <a:solidFill>
                <a:schemeClr val="accent1">
                  <a:lumMod val="20000"/>
                  <a:lumOff val="80000"/>
                </a:schemeClr>
              </a:solidFill>
              <a:effectLst/>
              <a:uLnTx/>
              <a:uFillTx/>
              <a:latin typeface="+mj-lt"/>
              <a:ea typeface="+mj-ea"/>
              <a:cs typeface="+mj-cs"/>
            </a:endParaRPr>
          </a:p>
        </p:txBody>
      </p:sp>
      <p:sp>
        <p:nvSpPr>
          <p:cNvPr id="252" name="TextBox 251"/>
          <p:cNvSpPr txBox="1"/>
          <p:nvPr/>
        </p:nvSpPr>
        <p:spPr>
          <a:xfrm>
            <a:off x="1531620" y="2423160"/>
            <a:ext cx="6720840" cy="646331"/>
          </a:xfrm>
          <a:prstGeom prst="rect">
            <a:avLst/>
          </a:prstGeom>
          <a:noFill/>
        </p:spPr>
        <p:txBody>
          <a:bodyPr wrap="square" rtlCol="0">
            <a:spAutoFit/>
          </a:bodyPr>
          <a:lstStyle/>
          <a:p>
            <a:pPr algn="ctr"/>
            <a:r>
              <a:rPr lang="en-US" i="1" u="sng" dirty="0" smtClean="0"/>
              <a:t>Serial Execution</a:t>
            </a:r>
          </a:p>
          <a:p>
            <a:pPr algn="ctr"/>
            <a:r>
              <a:rPr lang="en-US" dirty="0" smtClean="0"/>
              <a:t>Good performance requires load balancing every step</a:t>
            </a:r>
            <a:endParaRPr lang="en-US" dirty="0"/>
          </a:p>
        </p:txBody>
      </p:sp>
      <p:sp>
        <p:nvSpPr>
          <p:cNvPr id="255" name="TextBox 254"/>
          <p:cNvSpPr txBox="1"/>
          <p:nvPr/>
        </p:nvSpPr>
        <p:spPr>
          <a:xfrm>
            <a:off x="1272540" y="5284470"/>
            <a:ext cx="7379970" cy="646331"/>
          </a:xfrm>
          <a:prstGeom prst="rect">
            <a:avLst/>
          </a:prstGeom>
          <a:noFill/>
        </p:spPr>
        <p:txBody>
          <a:bodyPr wrap="square" rtlCol="0">
            <a:spAutoFit/>
          </a:bodyPr>
          <a:lstStyle/>
          <a:p>
            <a:pPr algn="ctr"/>
            <a:r>
              <a:rPr lang="en-US" i="1" u="sng" dirty="0" smtClean="0"/>
              <a:t>Threaded Execution</a:t>
            </a:r>
          </a:p>
          <a:p>
            <a:pPr algn="ctr"/>
            <a:r>
              <a:rPr lang="en-US" dirty="0" smtClean="0"/>
              <a:t>Good performance requires global load balancing across AMR levels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1.38889E-6 -2.59259E-6 L -1.38889E-6 0.11829 " pathEditMode="relative" rAng="0" ptsTypes="AA">
                                      <p:cBhvr>
                                        <p:cTn id="6" dur="2000" fill="hold"/>
                                        <p:tgtEl>
                                          <p:spTgt spid="254"/>
                                        </p:tgtEl>
                                        <p:attrNameLst>
                                          <p:attrName>ppt_x</p:attrName>
                                          <p:attrName>ppt_y</p:attrName>
                                        </p:attrNameLst>
                                      </p:cBhvr>
                                      <p:rCtr x="0" y="59"/>
                                    </p:animMotion>
                                  </p:childTnLst>
                                </p:cTn>
                              </p:par>
                            </p:childTnLst>
                          </p:cTn>
                        </p:par>
                        <p:par>
                          <p:cTn id="7" fill="hold">
                            <p:stCondLst>
                              <p:cond delay="2000"/>
                            </p:stCondLst>
                            <p:childTnLst>
                              <p:par>
                                <p:cTn id="8" presetID="10" presetClass="entr" presetSubtype="0" fill="hold" nodeType="afterEffect">
                                  <p:stCondLst>
                                    <p:cond delay="0"/>
                                  </p:stCondLst>
                                  <p:childTnLst>
                                    <p:set>
                                      <p:cBhvr>
                                        <p:cTn id="9" dur="1" fill="hold">
                                          <p:stCondLst>
                                            <p:cond delay="0"/>
                                          </p:stCondLst>
                                        </p:cTn>
                                        <p:tgtEl>
                                          <p:spTgt spid="245"/>
                                        </p:tgtEl>
                                        <p:attrNameLst>
                                          <p:attrName>style.visibility</p:attrName>
                                        </p:attrNameLst>
                                      </p:cBhvr>
                                      <p:to>
                                        <p:strVal val="visible"/>
                                      </p:to>
                                    </p:set>
                                    <p:animEffect transition="in" filter="fade">
                                      <p:cBhvr>
                                        <p:cTn id="10" dur="1000"/>
                                        <p:tgtEl>
                                          <p:spTgt spid="24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5"/>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255"/>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2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 grpId="1" animBg="1"/>
      <p:bldP spid="251" grpId="0" animBg="1"/>
      <p:bldP spid="252" grpId="0"/>
      <p:bldP spid="255" grpId="0"/>
      <p:bldP spid="255" grpId="1"/>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5539" name="Content Placeholder 9" descr="IdealDistribution_color.png"/>
          <p:cNvPicPr>
            <a:picLocks noGrp="1" noChangeAspect="1"/>
          </p:cNvPicPr>
          <p:nvPr>
            <p:ph idx="1"/>
          </p:nvPr>
        </p:nvPicPr>
        <p:blipFill>
          <a:blip r:embed="rId2" cstate="print"/>
          <a:srcRect/>
          <a:stretch>
            <a:fillRect/>
          </a:stretch>
        </p:blipFill>
        <p:spPr>
          <a:xfrm>
            <a:off x="1828800" y="1331913"/>
            <a:ext cx="5486400" cy="3429000"/>
          </a:xfrm>
        </p:spPr>
      </p:pic>
      <p:sp>
        <p:nvSpPr>
          <p:cNvPr id="65540" name="TextBox 11"/>
          <p:cNvSpPr txBox="1">
            <a:spLocks noChangeArrowheads="1"/>
          </p:cNvSpPr>
          <p:nvPr/>
        </p:nvSpPr>
        <p:spPr bwMode="auto">
          <a:xfrm>
            <a:off x="933450" y="5048250"/>
            <a:ext cx="7410450" cy="646113"/>
          </a:xfrm>
          <a:prstGeom prst="rect">
            <a:avLst/>
          </a:prstGeom>
          <a:noFill/>
          <a:ln w="9525">
            <a:noFill/>
            <a:miter lim="800000"/>
            <a:headEnd/>
            <a:tailEnd/>
          </a:ln>
        </p:spPr>
        <p:txBody>
          <a:bodyPr>
            <a:spAutoFit/>
          </a:bodyPr>
          <a:lstStyle/>
          <a:p>
            <a:r>
              <a:rPr lang="en-US">
                <a:latin typeface="Calibri" pitchFamily="34" charset="0"/>
              </a:rPr>
              <a:t>Balancing each level requires having enough grids to distribute among all of the processors – or artificially fragmenting grids into smaller pieces.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4325" y="120650"/>
            <a:ext cx="6097588" cy="817563"/>
          </a:xfrm>
        </p:spPr>
        <p:txBody>
          <a:bodyPr rtlCol="0"/>
          <a:lstStyle/>
          <a:p>
            <a:pPr eaLnBrk="1" fontAlgn="auto" hangingPunct="1">
              <a:spcAft>
                <a:spcPts val="0"/>
              </a:spcAft>
              <a:defRPr/>
            </a:pPr>
            <a:r>
              <a:rPr lang="en-US" dirty="0" smtClean="0"/>
              <a:t>Level Threading</a:t>
            </a:r>
            <a:endParaRPr lang="en-US" dirty="0"/>
          </a:p>
        </p:txBody>
      </p:sp>
      <p:pic>
        <p:nvPicPr>
          <p:cNvPr id="66563" name="Content Placeholder 9" descr="IdealDistribution_color.png"/>
          <p:cNvPicPr>
            <a:picLocks noGrp="1" noChangeAspect="1"/>
          </p:cNvPicPr>
          <p:nvPr>
            <p:ph idx="1"/>
          </p:nvPr>
        </p:nvPicPr>
        <p:blipFill>
          <a:blip r:embed="rId2" cstate="print"/>
          <a:srcRect/>
          <a:stretch>
            <a:fillRect/>
          </a:stretch>
        </p:blipFill>
        <p:spPr>
          <a:xfrm>
            <a:off x="1828800" y="1331913"/>
            <a:ext cx="5486400" cy="3429000"/>
          </a:xfrm>
        </p:spPr>
      </p:pic>
      <p:sp>
        <p:nvSpPr>
          <p:cNvPr id="66564" name="TextBox 3"/>
          <p:cNvSpPr txBox="1">
            <a:spLocks noChangeArrowheads="1"/>
          </p:cNvSpPr>
          <p:nvPr/>
        </p:nvSpPr>
        <p:spPr bwMode="auto">
          <a:xfrm>
            <a:off x="933450" y="5048250"/>
            <a:ext cx="7410450" cy="646113"/>
          </a:xfrm>
          <a:prstGeom prst="rect">
            <a:avLst/>
          </a:prstGeom>
          <a:noFill/>
          <a:ln w="9525">
            <a:noFill/>
            <a:miter lim="800000"/>
            <a:headEnd/>
            <a:tailEnd/>
          </a:ln>
        </p:spPr>
        <p:txBody>
          <a:bodyPr>
            <a:spAutoFit/>
          </a:bodyPr>
          <a:lstStyle/>
          <a:p>
            <a:r>
              <a:rPr lang="en-US">
                <a:latin typeface="Calibri" pitchFamily="34" charset="0"/>
              </a:rPr>
              <a:t>Global load balancing allows for greater parallelization and allows processors to have a few larger grids instead of multiple small grids.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1704976" y="1600200"/>
          <a:ext cx="6981824" cy="4552949"/>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3581401" y="5524500"/>
            <a:ext cx="2019300" cy="369332"/>
          </a:xfrm>
          <a:prstGeom prst="rect">
            <a:avLst/>
          </a:prstGeom>
          <a:noFill/>
        </p:spPr>
        <p:txBody>
          <a:bodyPr wrap="square" rtlCol="0">
            <a:spAutoFit/>
          </a:bodyPr>
          <a:lstStyle/>
          <a:p>
            <a:r>
              <a:rPr lang="en-US" dirty="0" smtClean="0"/>
              <a:t>Linear grid size</a:t>
            </a:r>
            <a:endParaRPr lang="en-US" dirty="0"/>
          </a:p>
        </p:txBody>
      </p:sp>
      <p:cxnSp>
        <p:nvCxnSpPr>
          <p:cNvPr id="7" name="Straight Connector 6"/>
          <p:cNvCxnSpPr/>
          <p:nvPr/>
        </p:nvCxnSpPr>
        <p:spPr>
          <a:xfrm rot="16200000" flipV="1">
            <a:off x="2300289" y="4233863"/>
            <a:ext cx="15335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flipV="1">
            <a:off x="2171700" y="3467098"/>
            <a:ext cx="895354" cy="1"/>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flipH="1" flipV="1">
            <a:off x="3471864" y="4538665"/>
            <a:ext cx="9810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0800000">
            <a:off x="2190751" y="4019551"/>
            <a:ext cx="1800227" cy="9525"/>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33350" y="3571875"/>
            <a:ext cx="1326004" cy="369332"/>
          </a:xfrm>
          <a:prstGeom prst="rect">
            <a:avLst/>
          </a:prstGeom>
          <a:noFill/>
        </p:spPr>
        <p:txBody>
          <a:bodyPr wrap="none" rtlCol="0">
            <a:spAutoFit/>
          </a:bodyPr>
          <a:lstStyle/>
          <a:p>
            <a:r>
              <a:rPr lang="en-US" dirty="0" smtClean="0"/>
              <a:t>2.3 x faster</a:t>
            </a:r>
            <a:endParaRPr lang="en-US" dirty="0"/>
          </a:p>
        </p:txBody>
      </p:sp>
      <p:sp>
        <p:nvSpPr>
          <p:cNvPr id="22" name="Left Brace 21"/>
          <p:cNvSpPr/>
          <p:nvPr/>
        </p:nvSpPr>
        <p:spPr>
          <a:xfrm>
            <a:off x="1876425" y="3467101"/>
            <a:ext cx="266700" cy="5715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7" name="Straight Arrow Connector 26"/>
          <p:cNvCxnSpPr>
            <a:stCxn id="15" idx="3"/>
            <a:endCxn id="22" idx="1"/>
          </p:cNvCxnSpPr>
          <p:nvPr/>
        </p:nvCxnSpPr>
        <p:spPr>
          <a:xfrm flipV="1">
            <a:off x="1459354" y="3752851"/>
            <a:ext cx="417071" cy="369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7" name="Content Placeholder 2"/>
          <p:cNvSpPr>
            <a:spLocks noGrp="1"/>
          </p:cNvSpPr>
          <p:nvPr>
            <p:ph idx="1"/>
          </p:nvPr>
        </p:nvSpPr>
        <p:spPr>
          <a:xfrm>
            <a:off x="469900" y="0"/>
            <a:ext cx="8229600" cy="4525963"/>
          </a:xfrm>
        </p:spPr>
        <p:txBody>
          <a:bodyPr/>
          <a:lstStyle/>
          <a:p>
            <a:pPr marL="571500" indent="-571500" eaLnBrk="1" hangingPunct="1">
              <a:buFont typeface="Calibri" pitchFamily="34" charset="0"/>
              <a:buAutoNum type="romanUcPeriod"/>
            </a:pPr>
            <a:r>
              <a:rPr lang="en-US" dirty="0" smtClean="0"/>
              <a:t>Motivation</a:t>
            </a:r>
          </a:p>
          <a:p>
            <a:pPr marL="571500" indent="-571500" eaLnBrk="1" hangingPunct="1">
              <a:buFont typeface="Calibri" pitchFamily="34" charset="0"/>
              <a:buAutoNum type="romanUcPeriod"/>
            </a:pPr>
            <a:r>
              <a:rPr lang="en-US" dirty="0" smtClean="0"/>
              <a:t>Distributed tree</a:t>
            </a:r>
          </a:p>
          <a:p>
            <a:pPr marL="571500" indent="-571500" eaLnBrk="1" hangingPunct="1">
              <a:buFont typeface="Calibri" pitchFamily="34" charset="0"/>
              <a:buAutoNum type="romanUcPeriod"/>
            </a:pPr>
            <a:r>
              <a:rPr lang="en-US" dirty="0" smtClean="0"/>
              <a:t>Level threading</a:t>
            </a:r>
          </a:p>
          <a:p>
            <a:pPr marL="571500" indent="-571500" eaLnBrk="1" hangingPunct="1">
              <a:buFont typeface="Calibri" pitchFamily="34" charset="0"/>
              <a:buAutoNum type="romanUcPeriod"/>
            </a:pPr>
            <a:r>
              <a:rPr lang="en-US" b="1" dirty="0" smtClean="0"/>
              <a:t>Dynamic load balancing</a:t>
            </a:r>
          </a:p>
          <a:p>
            <a:pPr marL="571500" indent="-571500" eaLnBrk="1" hangingPunct="1">
              <a:buFont typeface="Calibri" pitchFamily="34" charset="0"/>
              <a:buAutoNum type="romanUcPeriod"/>
            </a:pPr>
            <a:r>
              <a:rPr lang="en-US" dirty="0" smtClean="0"/>
              <a:t>Sweep Method for </a:t>
            </a:r>
            <a:r>
              <a:rPr lang="en-US" dirty="0" err="1" smtClean="0"/>
              <a:t>Unsplit</a:t>
            </a:r>
            <a:r>
              <a:rPr lang="en-US" dirty="0" smtClean="0"/>
              <a:t> Stencils</a:t>
            </a:r>
          </a:p>
          <a:p>
            <a:pPr marL="571500" indent="-571500" eaLnBrk="1" hangingPunct="1">
              <a:buFont typeface="Calibri" pitchFamily="34" charset="0"/>
              <a:buAutoNum type="romanUcPeriod"/>
            </a:pPr>
            <a:r>
              <a:rPr lang="en-US" dirty="0" smtClean="0"/>
              <a:t>Results &amp; Conclusions</a:t>
            </a:r>
          </a:p>
        </p:txBody>
      </p:sp>
      <p:pic>
        <p:nvPicPr>
          <p:cNvPr id="5" name="Picture 4" descr="wave.png"/>
          <p:cNvPicPr>
            <a:picLocks noChangeAspect="1"/>
          </p:cNvPicPr>
          <p:nvPr/>
        </p:nvPicPr>
        <p:blipFill>
          <a:blip r:embed="rId3" cstate="print"/>
          <a:srcRect t="2647"/>
          <a:stretch>
            <a:fillRect/>
          </a:stretch>
        </p:blipFill>
        <p:spPr>
          <a:xfrm>
            <a:off x="0" y="5166158"/>
            <a:ext cx="9144000" cy="1679142"/>
          </a:xfrm>
          <a:prstGeom prst="rect">
            <a:avLst/>
          </a:prstGeom>
        </p:spPr>
      </p:pic>
      <p:sp>
        <p:nvSpPr>
          <p:cNvPr id="6" name="Title 1"/>
          <p:cNvSpPr txBox="1">
            <a:spLocks/>
          </p:cNvSpPr>
          <p:nvPr/>
        </p:nvSpPr>
        <p:spPr bwMode="auto">
          <a:xfrm>
            <a:off x="377856" y="5866841"/>
            <a:ext cx="6097975" cy="817888"/>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800" b="1" noProof="0" dirty="0" smtClean="0">
                <a:solidFill>
                  <a:schemeClr val="accent1">
                    <a:lumMod val="20000"/>
                    <a:lumOff val="80000"/>
                  </a:schemeClr>
                </a:solidFill>
                <a:latin typeface="+mj-lt"/>
                <a:ea typeface="+mj-ea"/>
                <a:cs typeface="+mj-cs"/>
              </a:rPr>
              <a:t>Dynamic Load Balancing</a:t>
            </a:r>
            <a:endParaRPr kumimoji="0" lang="en-US" sz="2800" b="1" i="0" u="none" strike="noStrike" kern="1200" cap="none" spc="0" normalizeH="0" baseline="0" noProof="0" dirty="0">
              <a:ln>
                <a:noFill/>
              </a:ln>
              <a:solidFill>
                <a:schemeClr val="accent1">
                  <a:lumMod val="20000"/>
                  <a:lumOff val="80000"/>
                </a:schemeClr>
              </a:solidFill>
              <a:effectLst/>
              <a:uLnTx/>
              <a:uFillTx/>
              <a:latin typeface="+mj-lt"/>
              <a:ea typeface="+mj-ea"/>
              <a:cs typeface="+mj-cs"/>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5" name="Content Placeholder 2"/>
          <p:cNvSpPr>
            <a:spLocks noGrp="1"/>
          </p:cNvSpPr>
          <p:nvPr>
            <p:ph idx="1"/>
          </p:nvPr>
        </p:nvSpPr>
        <p:spPr>
          <a:xfrm>
            <a:off x="457200" y="0"/>
            <a:ext cx="8229600" cy="4525963"/>
          </a:xfrm>
        </p:spPr>
        <p:txBody>
          <a:bodyPr/>
          <a:lstStyle/>
          <a:p>
            <a:pPr eaLnBrk="1" hangingPunct="1"/>
            <a:r>
              <a:rPr lang="en-US" sz="1800" dirty="0" err="1" smtClean="0"/>
              <a:t>Cpu</a:t>
            </a:r>
            <a:r>
              <a:rPr lang="en-US" sz="1800" dirty="0" smtClean="0"/>
              <a:t> clock speeds have not kept pace with Moore’s law.  </a:t>
            </a:r>
          </a:p>
          <a:p>
            <a:pPr eaLnBrk="1" hangingPunct="1"/>
            <a:r>
              <a:rPr lang="en-US" sz="1800" dirty="0" smtClean="0"/>
              <a:t>Instead programs have been required to be more extensively parallelized.   </a:t>
            </a:r>
          </a:p>
        </p:txBody>
      </p:sp>
      <p:pic>
        <p:nvPicPr>
          <p:cNvPr id="6" name="Picture 5" descr="wave.png"/>
          <p:cNvPicPr>
            <a:picLocks noChangeAspect="1"/>
          </p:cNvPicPr>
          <p:nvPr/>
        </p:nvPicPr>
        <p:blipFill>
          <a:blip r:embed="rId3" cstate="print"/>
          <a:srcRect t="2647"/>
          <a:stretch>
            <a:fillRect/>
          </a:stretch>
        </p:blipFill>
        <p:spPr>
          <a:xfrm>
            <a:off x="0" y="5166158"/>
            <a:ext cx="9144000" cy="1679142"/>
          </a:xfrm>
          <a:prstGeom prst="rect">
            <a:avLst/>
          </a:prstGeom>
        </p:spPr>
      </p:pic>
      <p:sp>
        <p:nvSpPr>
          <p:cNvPr id="7" name="Title 1"/>
          <p:cNvSpPr txBox="1">
            <a:spLocks/>
          </p:cNvSpPr>
          <p:nvPr/>
        </p:nvSpPr>
        <p:spPr bwMode="auto">
          <a:xfrm>
            <a:off x="377856" y="5866841"/>
            <a:ext cx="6097975" cy="817888"/>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accent1">
                    <a:lumMod val="20000"/>
                    <a:lumOff val="80000"/>
                  </a:schemeClr>
                </a:solidFill>
                <a:latin typeface="+mj-lt"/>
                <a:ea typeface="+mj-ea"/>
                <a:cs typeface="+mj-cs"/>
              </a:rPr>
              <a:t>Motivation</a:t>
            </a:r>
            <a:endParaRPr kumimoji="0" lang="en-US" sz="2800" b="1" i="0" u="none" strike="noStrike" kern="1200" cap="none" spc="0" normalizeH="0" baseline="0" noProof="0" dirty="0">
              <a:ln>
                <a:noFill/>
              </a:ln>
              <a:solidFill>
                <a:schemeClr val="accent1">
                  <a:lumMod val="20000"/>
                  <a:lumOff val="80000"/>
                </a:schemeClr>
              </a:solidFill>
              <a:effectLst/>
              <a:uLnTx/>
              <a:uFillTx/>
              <a:latin typeface="+mj-lt"/>
              <a:ea typeface="+mj-ea"/>
              <a:cs typeface="+mj-cs"/>
            </a:endParaRPr>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 name="Rectangle 40"/>
          <p:cNvSpPr/>
          <p:nvPr/>
        </p:nvSpPr>
        <p:spPr>
          <a:xfrm>
            <a:off x="2029969" y="3605222"/>
            <a:ext cx="374904" cy="1857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A</a:t>
            </a:r>
            <a:endParaRPr lang="en-US" sz="900" dirty="0">
              <a:solidFill>
                <a:schemeClr val="tx1"/>
              </a:solidFill>
            </a:endParaRPr>
          </a:p>
        </p:txBody>
      </p:sp>
      <p:sp>
        <p:nvSpPr>
          <p:cNvPr id="100" name="Rectangle 99"/>
          <p:cNvSpPr/>
          <p:nvPr/>
        </p:nvSpPr>
        <p:spPr>
          <a:xfrm>
            <a:off x="2617196" y="3062299"/>
            <a:ext cx="814539" cy="1857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A</a:t>
            </a:r>
            <a:endParaRPr lang="en-US" sz="900" dirty="0">
              <a:solidFill>
                <a:schemeClr val="tx1"/>
              </a:solidFill>
            </a:endParaRPr>
          </a:p>
        </p:txBody>
      </p:sp>
      <p:sp>
        <p:nvSpPr>
          <p:cNvPr id="10" name="Rectangle 9"/>
          <p:cNvSpPr/>
          <p:nvPr/>
        </p:nvSpPr>
        <p:spPr>
          <a:xfrm>
            <a:off x="2027873" y="3605213"/>
            <a:ext cx="57149" cy="187326"/>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ectangle 15"/>
          <p:cNvSpPr/>
          <p:nvPr/>
        </p:nvSpPr>
        <p:spPr>
          <a:xfrm>
            <a:off x="2031048" y="3600450"/>
            <a:ext cx="173038" cy="1905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ectangle 17"/>
          <p:cNvSpPr/>
          <p:nvPr/>
        </p:nvSpPr>
        <p:spPr>
          <a:xfrm>
            <a:off x="2618422" y="3062288"/>
            <a:ext cx="228601" cy="187325"/>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Oval 39"/>
          <p:cNvSpPr/>
          <p:nvPr/>
        </p:nvSpPr>
        <p:spPr>
          <a:xfrm>
            <a:off x="1334263" y="3605222"/>
            <a:ext cx="185738" cy="18573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O</a:t>
            </a:r>
            <a:endParaRPr lang="en-US" sz="900" dirty="0">
              <a:solidFill>
                <a:schemeClr val="tx1"/>
              </a:solidFill>
            </a:endParaRPr>
          </a:p>
        </p:txBody>
      </p:sp>
      <p:sp>
        <p:nvSpPr>
          <p:cNvPr id="42" name="Diamond 41"/>
          <p:cNvSpPr/>
          <p:nvPr/>
        </p:nvSpPr>
        <p:spPr>
          <a:xfrm>
            <a:off x="2959609" y="3605222"/>
            <a:ext cx="187452" cy="187452"/>
          </a:xfrm>
          <a:prstGeom prst="diamond">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S</a:t>
            </a:r>
            <a:endParaRPr lang="en-US" sz="900" dirty="0">
              <a:solidFill>
                <a:schemeClr val="tx1"/>
              </a:solidFill>
            </a:endParaRPr>
          </a:p>
        </p:txBody>
      </p:sp>
      <p:cxnSp>
        <p:nvCxnSpPr>
          <p:cNvPr id="43" name="Straight Arrow Connector 42"/>
          <p:cNvCxnSpPr>
            <a:stCxn id="40" idx="6"/>
            <a:endCxn id="41" idx="1"/>
          </p:cNvCxnSpPr>
          <p:nvPr/>
        </p:nvCxnSpPr>
        <p:spPr>
          <a:xfrm>
            <a:off x="1520001" y="3698091"/>
            <a:ext cx="509969"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41" idx="3"/>
            <a:endCxn id="42" idx="1"/>
          </p:cNvCxnSpPr>
          <p:nvPr/>
        </p:nvCxnSpPr>
        <p:spPr>
          <a:xfrm>
            <a:off x="2404873" y="3698091"/>
            <a:ext cx="554736" cy="8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5" name="Flowchart: Merge 44"/>
          <p:cNvSpPr/>
          <p:nvPr/>
        </p:nvSpPr>
        <p:spPr>
          <a:xfrm>
            <a:off x="1562863" y="3819535"/>
            <a:ext cx="187452" cy="187452"/>
          </a:xfrm>
          <a:prstGeom prst="flowChartMerg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lstStyle/>
          <a:p>
            <a:pPr algn="ctr"/>
            <a:r>
              <a:rPr lang="en-US" sz="900" dirty="0" smtClean="0">
                <a:solidFill>
                  <a:schemeClr val="tx1"/>
                </a:solidFill>
              </a:rPr>
              <a:t>P</a:t>
            </a:r>
            <a:endParaRPr lang="en-US" sz="900" dirty="0">
              <a:solidFill>
                <a:schemeClr val="tx1"/>
              </a:solidFill>
            </a:endParaRPr>
          </a:p>
        </p:txBody>
      </p:sp>
      <p:sp>
        <p:nvSpPr>
          <p:cNvPr id="46" name="Oval 45"/>
          <p:cNvSpPr/>
          <p:nvPr/>
        </p:nvSpPr>
        <p:spPr>
          <a:xfrm>
            <a:off x="1562863" y="4095760"/>
            <a:ext cx="187452" cy="18573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O</a:t>
            </a:r>
            <a:endParaRPr lang="en-US" sz="900" dirty="0">
              <a:solidFill>
                <a:schemeClr val="tx1"/>
              </a:solidFill>
            </a:endParaRPr>
          </a:p>
        </p:txBody>
      </p:sp>
      <p:sp>
        <p:nvSpPr>
          <p:cNvPr id="47" name="Rectangle 46"/>
          <p:cNvSpPr/>
          <p:nvPr/>
        </p:nvSpPr>
        <p:spPr>
          <a:xfrm>
            <a:off x="1860710" y="4095760"/>
            <a:ext cx="187452" cy="1857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A</a:t>
            </a:r>
            <a:endParaRPr lang="en-US" sz="900" dirty="0">
              <a:solidFill>
                <a:schemeClr val="tx1"/>
              </a:solidFill>
            </a:endParaRPr>
          </a:p>
        </p:txBody>
      </p:sp>
      <p:sp>
        <p:nvSpPr>
          <p:cNvPr id="48" name="Diamond 16"/>
          <p:cNvSpPr/>
          <p:nvPr/>
        </p:nvSpPr>
        <p:spPr>
          <a:xfrm>
            <a:off x="2159700" y="4095760"/>
            <a:ext cx="187452" cy="187452"/>
          </a:xfrm>
          <a:prstGeom prst="diamond">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S</a:t>
            </a:r>
            <a:endParaRPr lang="en-US" sz="900" dirty="0">
              <a:solidFill>
                <a:schemeClr val="tx1"/>
              </a:solidFill>
            </a:endParaRPr>
          </a:p>
        </p:txBody>
      </p:sp>
      <p:cxnSp>
        <p:nvCxnSpPr>
          <p:cNvPr id="49" name="Straight Arrow Connector 48"/>
          <p:cNvCxnSpPr>
            <a:stCxn id="46" idx="6"/>
            <a:endCxn id="47" idx="1"/>
          </p:cNvCxnSpPr>
          <p:nvPr/>
        </p:nvCxnSpPr>
        <p:spPr>
          <a:xfrm>
            <a:off x="1750315" y="4188629"/>
            <a:ext cx="110395"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47" idx="3"/>
          </p:cNvCxnSpPr>
          <p:nvPr/>
        </p:nvCxnSpPr>
        <p:spPr>
          <a:xfrm>
            <a:off x="2048162" y="4188629"/>
            <a:ext cx="111538" cy="8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2475072" y="4095760"/>
            <a:ext cx="187452" cy="1857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smtClean="0">
                <a:solidFill>
                  <a:schemeClr val="tx1"/>
                </a:solidFill>
              </a:rPr>
              <a:t>A</a:t>
            </a:r>
            <a:endParaRPr lang="en-US" sz="900" dirty="0">
              <a:solidFill>
                <a:schemeClr val="tx1"/>
              </a:solidFill>
            </a:endParaRPr>
          </a:p>
        </p:txBody>
      </p:sp>
      <p:sp>
        <p:nvSpPr>
          <p:cNvPr id="52" name="Diamond 51"/>
          <p:cNvSpPr/>
          <p:nvPr/>
        </p:nvSpPr>
        <p:spPr>
          <a:xfrm>
            <a:off x="2774062" y="4095760"/>
            <a:ext cx="187452" cy="187452"/>
          </a:xfrm>
          <a:prstGeom prst="diamond">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S</a:t>
            </a:r>
            <a:endParaRPr lang="en-US" sz="900" dirty="0">
              <a:solidFill>
                <a:schemeClr val="tx1"/>
              </a:solidFill>
            </a:endParaRPr>
          </a:p>
        </p:txBody>
      </p:sp>
      <p:cxnSp>
        <p:nvCxnSpPr>
          <p:cNvPr id="53" name="Straight Arrow Connector 52"/>
          <p:cNvCxnSpPr>
            <a:endCxn id="51" idx="1"/>
          </p:cNvCxnSpPr>
          <p:nvPr/>
        </p:nvCxnSpPr>
        <p:spPr>
          <a:xfrm flipV="1">
            <a:off x="2347152" y="4188629"/>
            <a:ext cx="127922" cy="8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51" idx="3"/>
            <a:endCxn id="52" idx="1"/>
          </p:cNvCxnSpPr>
          <p:nvPr/>
        </p:nvCxnSpPr>
        <p:spPr>
          <a:xfrm>
            <a:off x="2662524" y="4188629"/>
            <a:ext cx="111538" cy="8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5" name="Shape 54"/>
          <p:cNvCxnSpPr>
            <a:stCxn id="40" idx="6"/>
            <a:endCxn id="45" idx="0"/>
          </p:cNvCxnSpPr>
          <p:nvPr/>
        </p:nvCxnSpPr>
        <p:spPr>
          <a:xfrm>
            <a:off x="1520001" y="3698091"/>
            <a:ext cx="136589" cy="121444"/>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45" idx="2"/>
            <a:endCxn id="46" idx="0"/>
          </p:cNvCxnSpPr>
          <p:nvPr/>
        </p:nvCxnSpPr>
        <p:spPr>
          <a:xfrm rot="5400000">
            <a:off x="1612202" y="4051373"/>
            <a:ext cx="88773"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7" name="Flowchart: Extract 56"/>
          <p:cNvSpPr/>
          <p:nvPr/>
        </p:nvSpPr>
        <p:spPr>
          <a:xfrm>
            <a:off x="2774062" y="3819535"/>
            <a:ext cx="187452" cy="187452"/>
          </a:xfrm>
          <a:prstGeom prst="flowChartExtra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ctr"/>
          <a:lstStyle/>
          <a:p>
            <a:pPr algn="ctr"/>
            <a:r>
              <a:rPr lang="en-US" sz="900" dirty="0" smtClean="0">
                <a:solidFill>
                  <a:schemeClr val="tx1"/>
                </a:solidFill>
              </a:rPr>
              <a:t>R</a:t>
            </a:r>
            <a:endParaRPr lang="en-US" sz="900" dirty="0">
              <a:solidFill>
                <a:schemeClr val="tx1"/>
              </a:solidFill>
            </a:endParaRPr>
          </a:p>
        </p:txBody>
      </p:sp>
      <p:cxnSp>
        <p:nvCxnSpPr>
          <p:cNvPr id="58" name="Straight Arrow Connector 57"/>
          <p:cNvCxnSpPr>
            <a:stCxn id="52" idx="0"/>
            <a:endCxn id="57" idx="2"/>
          </p:cNvCxnSpPr>
          <p:nvPr/>
        </p:nvCxnSpPr>
        <p:spPr>
          <a:xfrm rot="5400000" flipH="1" flipV="1">
            <a:off x="2823401" y="4051373"/>
            <a:ext cx="88773"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9" name="Shape 58"/>
          <p:cNvCxnSpPr/>
          <p:nvPr/>
        </p:nvCxnSpPr>
        <p:spPr>
          <a:xfrm rot="5400000" flipH="1" flipV="1">
            <a:off x="2853405" y="3727619"/>
            <a:ext cx="120587" cy="91821"/>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81" name="Rectangle 80"/>
          <p:cNvSpPr/>
          <p:nvPr/>
        </p:nvSpPr>
        <p:spPr>
          <a:xfrm>
            <a:off x="7421120" y="3595697"/>
            <a:ext cx="374904" cy="1857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A</a:t>
            </a:r>
            <a:endParaRPr lang="en-US" sz="900" dirty="0">
              <a:solidFill>
                <a:schemeClr val="tx1"/>
              </a:solidFill>
            </a:endParaRPr>
          </a:p>
        </p:txBody>
      </p:sp>
      <p:sp>
        <p:nvSpPr>
          <p:cNvPr id="82" name="Diamond 81"/>
          <p:cNvSpPr/>
          <p:nvPr/>
        </p:nvSpPr>
        <p:spPr>
          <a:xfrm>
            <a:off x="8350760" y="3595697"/>
            <a:ext cx="187452" cy="187452"/>
          </a:xfrm>
          <a:prstGeom prst="diamond">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S</a:t>
            </a:r>
            <a:endParaRPr lang="en-US" sz="900" dirty="0">
              <a:solidFill>
                <a:schemeClr val="tx1"/>
              </a:solidFill>
            </a:endParaRPr>
          </a:p>
        </p:txBody>
      </p:sp>
      <p:cxnSp>
        <p:nvCxnSpPr>
          <p:cNvPr id="83" name="Straight Arrow Connector 82"/>
          <p:cNvCxnSpPr>
            <a:endCxn id="81" idx="1"/>
          </p:cNvCxnSpPr>
          <p:nvPr/>
        </p:nvCxnSpPr>
        <p:spPr>
          <a:xfrm>
            <a:off x="6911151" y="3688566"/>
            <a:ext cx="509969"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81" idx="3"/>
            <a:endCxn id="82" idx="1"/>
          </p:cNvCxnSpPr>
          <p:nvPr/>
        </p:nvCxnSpPr>
        <p:spPr>
          <a:xfrm>
            <a:off x="7796024" y="3688566"/>
            <a:ext cx="554736" cy="8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5" name="Flowchart: Merge 84"/>
          <p:cNvSpPr/>
          <p:nvPr/>
        </p:nvSpPr>
        <p:spPr>
          <a:xfrm>
            <a:off x="6954014" y="3810010"/>
            <a:ext cx="187452" cy="187452"/>
          </a:xfrm>
          <a:prstGeom prst="flowChartMerg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lstStyle/>
          <a:p>
            <a:pPr algn="ctr"/>
            <a:r>
              <a:rPr lang="en-US" sz="900" dirty="0" smtClean="0">
                <a:solidFill>
                  <a:schemeClr val="tx1"/>
                </a:solidFill>
              </a:rPr>
              <a:t>P</a:t>
            </a:r>
            <a:endParaRPr lang="en-US" sz="900" dirty="0">
              <a:solidFill>
                <a:schemeClr val="tx1"/>
              </a:solidFill>
            </a:endParaRPr>
          </a:p>
        </p:txBody>
      </p:sp>
      <p:sp>
        <p:nvSpPr>
          <p:cNvPr id="86" name="Oval 85"/>
          <p:cNvSpPr/>
          <p:nvPr/>
        </p:nvSpPr>
        <p:spPr>
          <a:xfrm>
            <a:off x="6954014" y="4086235"/>
            <a:ext cx="187452" cy="18573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O</a:t>
            </a:r>
            <a:endParaRPr lang="en-US" sz="900" dirty="0">
              <a:solidFill>
                <a:schemeClr val="tx1"/>
              </a:solidFill>
            </a:endParaRPr>
          </a:p>
        </p:txBody>
      </p:sp>
      <p:sp>
        <p:nvSpPr>
          <p:cNvPr id="87" name="Rectangle 86"/>
          <p:cNvSpPr/>
          <p:nvPr/>
        </p:nvSpPr>
        <p:spPr>
          <a:xfrm>
            <a:off x="7251861" y="4086235"/>
            <a:ext cx="187452" cy="1857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A</a:t>
            </a:r>
            <a:endParaRPr lang="en-US" sz="900" dirty="0">
              <a:solidFill>
                <a:schemeClr val="tx1"/>
              </a:solidFill>
            </a:endParaRPr>
          </a:p>
        </p:txBody>
      </p:sp>
      <p:sp>
        <p:nvSpPr>
          <p:cNvPr id="88" name="Diamond 87"/>
          <p:cNvSpPr/>
          <p:nvPr/>
        </p:nvSpPr>
        <p:spPr>
          <a:xfrm>
            <a:off x="7550851" y="4086235"/>
            <a:ext cx="187452" cy="187452"/>
          </a:xfrm>
          <a:prstGeom prst="diamond">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S</a:t>
            </a:r>
            <a:endParaRPr lang="en-US" sz="900" dirty="0">
              <a:solidFill>
                <a:schemeClr val="tx1"/>
              </a:solidFill>
            </a:endParaRPr>
          </a:p>
        </p:txBody>
      </p:sp>
      <p:cxnSp>
        <p:nvCxnSpPr>
          <p:cNvPr id="89" name="Straight Arrow Connector 88"/>
          <p:cNvCxnSpPr>
            <a:stCxn id="86" idx="6"/>
            <a:endCxn id="87" idx="1"/>
          </p:cNvCxnSpPr>
          <p:nvPr/>
        </p:nvCxnSpPr>
        <p:spPr>
          <a:xfrm>
            <a:off x="7141466" y="4179104"/>
            <a:ext cx="110395"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87" idx="3"/>
            <a:endCxn id="88" idx="1"/>
          </p:cNvCxnSpPr>
          <p:nvPr/>
        </p:nvCxnSpPr>
        <p:spPr>
          <a:xfrm>
            <a:off x="7439313" y="4179104"/>
            <a:ext cx="111538" cy="8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1" name="Rectangle 90"/>
          <p:cNvSpPr/>
          <p:nvPr/>
        </p:nvSpPr>
        <p:spPr>
          <a:xfrm>
            <a:off x="7866223" y="4086235"/>
            <a:ext cx="187452" cy="1857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smtClean="0">
                <a:solidFill>
                  <a:schemeClr val="tx1"/>
                </a:solidFill>
              </a:rPr>
              <a:t>A</a:t>
            </a:r>
            <a:endParaRPr lang="en-US" sz="900" dirty="0">
              <a:solidFill>
                <a:schemeClr val="tx1"/>
              </a:solidFill>
            </a:endParaRPr>
          </a:p>
        </p:txBody>
      </p:sp>
      <p:sp>
        <p:nvSpPr>
          <p:cNvPr id="92" name="Diamond 91"/>
          <p:cNvSpPr/>
          <p:nvPr/>
        </p:nvSpPr>
        <p:spPr>
          <a:xfrm>
            <a:off x="8165213" y="4086235"/>
            <a:ext cx="187452" cy="187452"/>
          </a:xfrm>
          <a:prstGeom prst="diamond">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S</a:t>
            </a:r>
            <a:endParaRPr lang="en-US" sz="900" dirty="0">
              <a:solidFill>
                <a:schemeClr val="tx1"/>
              </a:solidFill>
            </a:endParaRPr>
          </a:p>
        </p:txBody>
      </p:sp>
      <p:cxnSp>
        <p:nvCxnSpPr>
          <p:cNvPr id="93" name="Straight Arrow Connector 92"/>
          <p:cNvCxnSpPr>
            <a:stCxn id="88" idx="3"/>
            <a:endCxn id="91" idx="1"/>
          </p:cNvCxnSpPr>
          <p:nvPr/>
        </p:nvCxnSpPr>
        <p:spPr>
          <a:xfrm flipV="1">
            <a:off x="7738302" y="4179104"/>
            <a:ext cx="127922" cy="8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stCxn id="91" idx="3"/>
            <a:endCxn id="92" idx="1"/>
          </p:cNvCxnSpPr>
          <p:nvPr/>
        </p:nvCxnSpPr>
        <p:spPr>
          <a:xfrm>
            <a:off x="8053675" y="4179104"/>
            <a:ext cx="111538" cy="8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5" name="Shape 94"/>
          <p:cNvCxnSpPr>
            <a:endCxn id="85" idx="0"/>
          </p:cNvCxnSpPr>
          <p:nvPr/>
        </p:nvCxnSpPr>
        <p:spPr>
          <a:xfrm>
            <a:off x="6911151" y="3688566"/>
            <a:ext cx="136589" cy="121444"/>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a:stCxn id="85" idx="2"/>
            <a:endCxn id="86" idx="0"/>
          </p:cNvCxnSpPr>
          <p:nvPr/>
        </p:nvCxnSpPr>
        <p:spPr>
          <a:xfrm rot="5400000">
            <a:off x="7003353" y="4041848"/>
            <a:ext cx="88773"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7" name="Flowchart: Extract 96"/>
          <p:cNvSpPr/>
          <p:nvPr/>
        </p:nvSpPr>
        <p:spPr>
          <a:xfrm>
            <a:off x="8165213" y="3810010"/>
            <a:ext cx="187452" cy="187452"/>
          </a:xfrm>
          <a:prstGeom prst="flowChartExtra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ctr"/>
          <a:lstStyle/>
          <a:p>
            <a:pPr algn="ctr"/>
            <a:r>
              <a:rPr lang="en-US" sz="900" dirty="0" smtClean="0">
                <a:solidFill>
                  <a:schemeClr val="tx1"/>
                </a:solidFill>
              </a:rPr>
              <a:t>R</a:t>
            </a:r>
            <a:endParaRPr lang="en-US" sz="900" dirty="0">
              <a:solidFill>
                <a:schemeClr val="tx1"/>
              </a:solidFill>
            </a:endParaRPr>
          </a:p>
        </p:txBody>
      </p:sp>
      <p:cxnSp>
        <p:nvCxnSpPr>
          <p:cNvPr id="98" name="Straight Arrow Connector 97"/>
          <p:cNvCxnSpPr>
            <a:stCxn id="92" idx="0"/>
            <a:endCxn id="97" idx="2"/>
          </p:cNvCxnSpPr>
          <p:nvPr/>
        </p:nvCxnSpPr>
        <p:spPr>
          <a:xfrm rot="5400000" flipH="1" flipV="1">
            <a:off x="8214552" y="4041848"/>
            <a:ext cx="88773"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9" name="Shape 98"/>
          <p:cNvCxnSpPr>
            <a:stCxn id="97" idx="0"/>
            <a:endCxn id="82" idx="1"/>
          </p:cNvCxnSpPr>
          <p:nvPr/>
        </p:nvCxnSpPr>
        <p:spPr>
          <a:xfrm rot="5400000" flipH="1" flipV="1">
            <a:off x="8244556" y="3703806"/>
            <a:ext cx="120587" cy="91821"/>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5797107" y="3595697"/>
            <a:ext cx="374904" cy="1857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A</a:t>
            </a:r>
            <a:endParaRPr lang="en-US" sz="900" dirty="0">
              <a:solidFill>
                <a:schemeClr val="tx1"/>
              </a:solidFill>
            </a:endParaRPr>
          </a:p>
        </p:txBody>
      </p:sp>
      <p:sp>
        <p:nvSpPr>
          <p:cNvPr id="63" name="Diamond 62"/>
          <p:cNvSpPr/>
          <p:nvPr/>
        </p:nvSpPr>
        <p:spPr>
          <a:xfrm>
            <a:off x="6726747" y="3595697"/>
            <a:ext cx="187452" cy="187452"/>
          </a:xfrm>
          <a:prstGeom prst="diamond">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S</a:t>
            </a:r>
            <a:endParaRPr lang="en-US" sz="900" dirty="0">
              <a:solidFill>
                <a:schemeClr val="tx1"/>
              </a:solidFill>
            </a:endParaRPr>
          </a:p>
        </p:txBody>
      </p:sp>
      <p:cxnSp>
        <p:nvCxnSpPr>
          <p:cNvPr id="64" name="Straight Arrow Connector 63"/>
          <p:cNvCxnSpPr>
            <a:endCxn id="62" idx="1"/>
          </p:cNvCxnSpPr>
          <p:nvPr/>
        </p:nvCxnSpPr>
        <p:spPr>
          <a:xfrm>
            <a:off x="5287138" y="3688566"/>
            <a:ext cx="509969"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62" idx="3"/>
            <a:endCxn id="63" idx="1"/>
          </p:cNvCxnSpPr>
          <p:nvPr/>
        </p:nvCxnSpPr>
        <p:spPr>
          <a:xfrm>
            <a:off x="6172011" y="3688566"/>
            <a:ext cx="554736" cy="8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6" name="Flowchart: Merge 65"/>
          <p:cNvSpPr/>
          <p:nvPr/>
        </p:nvSpPr>
        <p:spPr>
          <a:xfrm>
            <a:off x="5330001" y="3810010"/>
            <a:ext cx="187452" cy="187452"/>
          </a:xfrm>
          <a:prstGeom prst="flowChartMerg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lstStyle/>
          <a:p>
            <a:pPr algn="ctr"/>
            <a:r>
              <a:rPr lang="en-US" sz="900" dirty="0" smtClean="0">
                <a:solidFill>
                  <a:schemeClr val="tx1"/>
                </a:solidFill>
              </a:rPr>
              <a:t>P</a:t>
            </a:r>
            <a:endParaRPr lang="en-US" sz="900" dirty="0">
              <a:solidFill>
                <a:schemeClr val="tx1"/>
              </a:solidFill>
            </a:endParaRPr>
          </a:p>
        </p:txBody>
      </p:sp>
      <p:sp>
        <p:nvSpPr>
          <p:cNvPr id="67" name="Oval 66"/>
          <p:cNvSpPr/>
          <p:nvPr/>
        </p:nvSpPr>
        <p:spPr>
          <a:xfrm>
            <a:off x="5330001" y="4086235"/>
            <a:ext cx="187452" cy="18573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O</a:t>
            </a:r>
            <a:endParaRPr lang="en-US" sz="900" dirty="0">
              <a:solidFill>
                <a:schemeClr val="tx1"/>
              </a:solidFill>
            </a:endParaRPr>
          </a:p>
        </p:txBody>
      </p:sp>
      <p:sp>
        <p:nvSpPr>
          <p:cNvPr id="68" name="Rectangle 67"/>
          <p:cNvSpPr/>
          <p:nvPr/>
        </p:nvSpPr>
        <p:spPr>
          <a:xfrm>
            <a:off x="5627848" y="4086235"/>
            <a:ext cx="187452" cy="1857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A</a:t>
            </a:r>
            <a:endParaRPr lang="en-US" sz="900" dirty="0">
              <a:solidFill>
                <a:schemeClr val="tx1"/>
              </a:solidFill>
            </a:endParaRPr>
          </a:p>
        </p:txBody>
      </p:sp>
      <p:sp>
        <p:nvSpPr>
          <p:cNvPr id="69" name="Diamond 68"/>
          <p:cNvSpPr/>
          <p:nvPr/>
        </p:nvSpPr>
        <p:spPr>
          <a:xfrm>
            <a:off x="5926838" y="4086235"/>
            <a:ext cx="187452" cy="187452"/>
          </a:xfrm>
          <a:prstGeom prst="diamond">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S</a:t>
            </a:r>
            <a:endParaRPr lang="en-US" sz="900" dirty="0">
              <a:solidFill>
                <a:schemeClr val="tx1"/>
              </a:solidFill>
            </a:endParaRPr>
          </a:p>
        </p:txBody>
      </p:sp>
      <p:cxnSp>
        <p:nvCxnSpPr>
          <p:cNvPr id="70" name="Straight Arrow Connector 69"/>
          <p:cNvCxnSpPr>
            <a:stCxn id="67" idx="6"/>
            <a:endCxn id="68" idx="1"/>
          </p:cNvCxnSpPr>
          <p:nvPr/>
        </p:nvCxnSpPr>
        <p:spPr>
          <a:xfrm>
            <a:off x="5517453" y="4179104"/>
            <a:ext cx="110395"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68" idx="3"/>
            <a:endCxn id="69" idx="1"/>
          </p:cNvCxnSpPr>
          <p:nvPr/>
        </p:nvCxnSpPr>
        <p:spPr>
          <a:xfrm>
            <a:off x="5815300" y="4179104"/>
            <a:ext cx="111538" cy="8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2" name="Rectangle 71"/>
          <p:cNvSpPr/>
          <p:nvPr/>
        </p:nvSpPr>
        <p:spPr>
          <a:xfrm>
            <a:off x="6242210" y="4086235"/>
            <a:ext cx="187452" cy="1857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A</a:t>
            </a:r>
            <a:endParaRPr lang="en-US" sz="900" dirty="0">
              <a:solidFill>
                <a:schemeClr val="tx1"/>
              </a:solidFill>
            </a:endParaRPr>
          </a:p>
        </p:txBody>
      </p:sp>
      <p:sp>
        <p:nvSpPr>
          <p:cNvPr id="73" name="Diamond 72"/>
          <p:cNvSpPr/>
          <p:nvPr/>
        </p:nvSpPr>
        <p:spPr>
          <a:xfrm>
            <a:off x="6541200" y="4086235"/>
            <a:ext cx="187452" cy="187452"/>
          </a:xfrm>
          <a:prstGeom prst="diamond">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S</a:t>
            </a:r>
            <a:endParaRPr lang="en-US" sz="900" dirty="0">
              <a:solidFill>
                <a:schemeClr val="tx1"/>
              </a:solidFill>
            </a:endParaRPr>
          </a:p>
        </p:txBody>
      </p:sp>
      <p:cxnSp>
        <p:nvCxnSpPr>
          <p:cNvPr id="74" name="Straight Arrow Connector 73"/>
          <p:cNvCxnSpPr>
            <a:stCxn id="69" idx="3"/>
            <a:endCxn id="72" idx="1"/>
          </p:cNvCxnSpPr>
          <p:nvPr/>
        </p:nvCxnSpPr>
        <p:spPr>
          <a:xfrm flipV="1">
            <a:off x="6114289" y="4179104"/>
            <a:ext cx="127922" cy="8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42"/>
          <p:cNvCxnSpPr>
            <a:stCxn id="72" idx="3"/>
            <a:endCxn id="73" idx="1"/>
          </p:cNvCxnSpPr>
          <p:nvPr/>
        </p:nvCxnSpPr>
        <p:spPr>
          <a:xfrm>
            <a:off x="6429662" y="4179104"/>
            <a:ext cx="111538" cy="8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6" name="Shape 75"/>
          <p:cNvCxnSpPr>
            <a:endCxn id="66" idx="0"/>
          </p:cNvCxnSpPr>
          <p:nvPr/>
        </p:nvCxnSpPr>
        <p:spPr>
          <a:xfrm>
            <a:off x="5287138" y="3688566"/>
            <a:ext cx="136589" cy="121444"/>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66" idx="2"/>
            <a:endCxn id="67" idx="0"/>
          </p:cNvCxnSpPr>
          <p:nvPr/>
        </p:nvCxnSpPr>
        <p:spPr>
          <a:xfrm rot="5400000">
            <a:off x="5379340" y="4041848"/>
            <a:ext cx="88773"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8" name="Flowchart: Extract 77"/>
          <p:cNvSpPr/>
          <p:nvPr/>
        </p:nvSpPr>
        <p:spPr>
          <a:xfrm>
            <a:off x="6536437" y="3810010"/>
            <a:ext cx="187452" cy="187452"/>
          </a:xfrm>
          <a:prstGeom prst="flowChartExtra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ctr"/>
          <a:lstStyle/>
          <a:p>
            <a:pPr algn="ctr"/>
            <a:r>
              <a:rPr lang="en-US" sz="900" dirty="0" smtClean="0">
                <a:solidFill>
                  <a:schemeClr val="tx1"/>
                </a:solidFill>
              </a:rPr>
              <a:t>R</a:t>
            </a:r>
            <a:endParaRPr lang="en-US" sz="900" dirty="0">
              <a:solidFill>
                <a:schemeClr val="tx1"/>
              </a:solidFill>
            </a:endParaRPr>
          </a:p>
        </p:txBody>
      </p:sp>
      <p:cxnSp>
        <p:nvCxnSpPr>
          <p:cNvPr id="79" name="Straight Arrow Connector 78"/>
          <p:cNvCxnSpPr>
            <a:stCxn id="73" idx="0"/>
            <a:endCxn id="78" idx="2"/>
          </p:cNvCxnSpPr>
          <p:nvPr/>
        </p:nvCxnSpPr>
        <p:spPr>
          <a:xfrm rot="16200000" flipV="1">
            <a:off x="6588159" y="4039467"/>
            <a:ext cx="88773" cy="47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0" name="Shape 79"/>
          <p:cNvCxnSpPr>
            <a:stCxn id="78" idx="0"/>
            <a:endCxn id="63" idx="1"/>
          </p:cNvCxnSpPr>
          <p:nvPr/>
        </p:nvCxnSpPr>
        <p:spPr>
          <a:xfrm rot="5400000" flipH="1" flipV="1">
            <a:off x="6618162" y="3701425"/>
            <a:ext cx="120587" cy="96584"/>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01" name="Diamond 100"/>
          <p:cNvSpPr/>
          <p:nvPr/>
        </p:nvSpPr>
        <p:spPr>
          <a:xfrm>
            <a:off x="4846535" y="3062299"/>
            <a:ext cx="187453" cy="187452"/>
          </a:xfrm>
          <a:prstGeom prst="diamond">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S</a:t>
            </a:r>
            <a:endParaRPr lang="en-US" sz="900" dirty="0">
              <a:solidFill>
                <a:schemeClr val="tx1"/>
              </a:solidFill>
            </a:endParaRPr>
          </a:p>
        </p:txBody>
      </p:sp>
      <p:cxnSp>
        <p:nvCxnSpPr>
          <p:cNvPr id="102" name="Straight Arrow Connector 101"/>
          <p:cNvCxnSpPr>
            <a:endCxn id="100" idx="1"/>
          </p:cNvCxnSpPr>
          <p:nvPr/>
        </p:nvCxnSpPr>
        <p:spPr>
          <a:xfrm>
            <a:off x="1293116" y="3155168"/>
            <a:ext cx="1324080"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a:stCxn id="100" idx="3"/>
            <a:endCxn id="101" idx="1"/>
          </p:cNvCxnSpPr>
          <p:nvPr/>
        </p:nvCxnSpPr>
        <p:spPr>
          <a:xfrm>
            <a:off x="3431733" y="3155168"/>
            <a:ext cx="1414802" cy="8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4" name="Flowchart: Merge 103"/>
          <p:cNvSpPr/>
          <p:nvPr/>
        </p:nvSpPr>
        <p:spPr>
          <a:xfrm>
            <a:off x="1335633" y="3276612"/>
            <a:ext cx="187453" cy="187452"/>
          </a:xfrm>
          <a:prstGeom prst="flowChartMerg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lstStyle/>
          <a:p>
            <a:pPr algn="ctr"/>
            <a:r>
              <a:rPr lang="en-US" sz="900" dirty="0" smtClean="0">
                <a:solidFill>
                  <a:schemeClr val="tx1"/>
                </a:solidFill>
              </a:rPr>
              <a:t>P</a:t>
            </a:r>
            <a:endParaRPr lang="en-US" sz="900" dirty="0">
              <a:solidFill>
                <a:schemeClr val="tx1"/>
              </a:solidFill>
            </a:endParaRPr>
          </a:p>
        </p:txBody>
      </p:sp>
      <p:cxnSp>
        <p:nvCxnSpPr>
          <p:cNvPr id="105" name="Shape 104"/>
          <p:cNvCxnSpPr>
            <a:endCxn id="104" idx="0"/>
          </p:cNvCxnSpPr>
          <p:nvPr/>
        </p:nvCxnSpPr>
        <p:spPr>
          <a:xfrm>
            <a:off x="1293116" y="3155168"/>
            <a:ext cx="136244" cy="121444"/>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a:stCxn id="104" idx="2"/>
            <a:endCxn id="40" idx="0"/>
          </p:cNvCxnSpPr>
          <p:nvPr/>
        </p:nvCxnSpPr>
        <p:spPr>
          <a:xfrm rot="5400000">
            <a:off x="1357667" y="3533529"/>
            <a:ext cx="141158" cy="22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7" name="Flowchart: Extract 106"/>
          <p:cNvSpPr/>
          <p:nvPr/>
        </p:nvSpPr>
        <p:spPr>
          <a:xfrm>
            <a:off x="4591044" y="3276612"/>
            <a:ext cx="187453" cy="187452"/>
          </a:xfrm>
          <a:prstGeom prst="flowChartExtra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ctr"/>
          <a:lstStyle/>
          <a:p>
            <a:pPr algn="ctr"/>
            <a:r>
              <a:rPr lang="en-US" sz="900" dirty="0" smtClean="0">
                <a:solidFill>
                  <a:schemeClr val="tx1"/>
                </a:solidFill>
              </a:rPr>
              <a:t>R</a:t>
            </a:r>
            <a:endParaRPr lang="en-US" sz="900" dirty="0">
              <a:solidFill>
                <a:schemeClr val="tx1"/>
              </a:solidFill>
            </a:endParaRPr>
          </a:p>
        </p:txBody>
      </p:sp>
      <p:cxnSp>
        <p:nvCxnSpPr>
          <p:cNvPr id="108" name="Straight Arrow Connector 107"/>
          <p:cNvCxnSpPr>
            <a:endCxn id="107" idx="2"/>
          </p:cNvCxnSpPr>
          <p:nvPr/>
        </p:nvCxnSpPr>
        <p:spPr>
          <a:xfrm rot="5400000" flipH="1" flipV="1">
            <a:off x="4610480" y="3530932"/>
            <a:ext cx="141158" cy="74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9" name="Shape 108"/>
          <p:cNvCxnSpPr>
            <a:stCxn id="107" idx="0"/>
            <a:endCxn id="101" idx="1"/>
          </p:cNvCxnSpPr>
          <p:nvPr/>
        </p:nvCxnSpPr>
        <p:spPr>
          <a:xfrm rot="5400000" flipH="1" flipV="1">
            <a:off x="4705359" y="3135436"/>
            <a:ext cx="120587" cy="16176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10" name="Oval 109"/>
          <p:cNvSpPr/>
          <p:nvPr/>
        </p:nvSpPr>
        <p:spPr>
          <a:xfrm>
            <a:off x="5106163" y="3595697"/>
            <a:ext cx="185738" cy="18573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O</a:t>
            </a:r>
            <a:endParaRPr lang="en-US" sz="900" dirty="0">
              <a:solidFill>
                <a:schemeClr val="tx1"/>
              </a:solidFill>
            </a:endParaRPr>
          </a:p>
        </p:txBody>
      </p:sp>
      <p:sp>
        <p:nvSpPr>
          <p:cNvPr id="111" name="Oval 110"/>
          <p:cNvSpPr/>
          <p:nvPr/>
        </p:nvSpPr>
        <p:spPr>
          <a:xfrm>
            <a:off x="1105663" y="3062297"/>
            <a:ext cx="185738" cy="18573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O</a:t>
            </a:r>
            <a:endParaRPr lang="en-US" sz="900" dirty="0">
              <a:solidFill>
                <a:schemeClr val="tx1"/>
              </a:solidFill>
            </a:endParaRPr>
          </a:p>
        </p:txBody>
      </p:sp>
      <p:sp>
        <p:nvSpPr>
          <p:cNvPr id="112" name="Flowchart: Merge 111"/>
          <p:cNvSpPr/>
          <p:nvPr/>
        </p:nvSpPr>
        <p:spPr>
          <a:xfrm>
            <a:off x="5098008" y="3267087"/>
            <a:ext cx="187453" cy="187452"/>
          </a:xfrm>
          <a:prstGeom prst="flowChartMerg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lstStyle/>
          <a:p>
            <a:pPr algn="ctr"/>
            <a:r>
              <a:rPr lang="en-US" sz="900" dirty="0" smtClean="0">
                <a:solidFill>
                  <a:schemeClr val="tx1"/>
                </a:solidFill>
              </a:rPr>
              <a:t>P</a:t>
            </a:r>
            <a:endParaRPr lang="en-US" sz="900" dirty="0">
              <a:solidFill>
                <a:schemeClr val="tx1"/>
              </a:solidFill>
            </a:endParaRPr>
          </a:p>
        </p:txBody>
      </p:sp>
      <p:cxnSp>
        <p:nvCxnSpPr>
          <p:cNvPr id="113" name="Shape 112"/>
          <p:cNvCxnSpPr>
            <a:stCxn id="101" idx="3"/>
            <a:endCxn id="112" idx="0"/>
          </p:cNvCxnSpPr>
          <p:nvPr/>
        </p:nvCxnSpPr>
        <p:spPr>
          <a:xfrm>
            <a:off x="5033988" y="3156025"/>
            <a:ext cx="157747" cy="111062"/>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a:stCxn id="112" idx="2"/>
            <a:endCxn id="110" idx="0"/>
          </p:cNvCxnSpPr>
          <p:nvPr/>
        </p:nvCxnSpPr>
        <p:spPr>
          <a:xfrm rot="16200000" flipH="1">
            <a:off x="5124804" y="3521469"/>
            <a:ext cx="141158" cy="72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5" name="Rectangle 114"/>
          <p:cNvSpPr/>
          <p:nvPr/>
        </p:nvSpPr>
        <p:spPr>
          <a:xfrm>
            <a:off x="6389096" y="3062299"/>
            <a:ext cx="814539" cy="1857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A</a:t>
            </a:r>
            <a:endParaRPr lang="en-US" sz="900" dirty="0">
              <a:solidFill>
                <a:schemeClr val="tx1"/>
              </a:solidFill>
            </a:endParaRPr>
          </a:p>
        </p:txBody>
      </p:sp>
      <p:sp>
        <p:nvSpPr>
          <p:cNvPr id="116" name="Diamond 115"/>
          <p:cNvSpPr/>
          <p:nvPr/>
        </p:nvSpPr>
        <p:spPr>
          <a:xfrm>
            <a:off x="8618435" y="3062299"/>
            <a:ext cx="187453" cy="187452"/>
          </a:xfrm>
          <a:prstGeom prst="diamond">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S</a:t>
            </a:r>
            <a:endParaRPr lang="en-US" sz="900" dirty="0">
              <a:solidFill>
                <a:schemeClr val="tx1"/>
              </a:solidFill>
            </a:endParaRPr>
          </a:p>
        </p:txBody>
      </p:sp>
      <p:cxnSp>
        <p:nvCxnSpPr>
          <p:cNvPr id="117" name="Straight Arrow Connector 116"/>
          <p:cNvCxnSpPr>
            <a:endCxn id="115" idx="1"/>
          </p:cNvCxnSpPr>
          <p:nvPr/>
        </p:nvCxnSpPr>
        <p:spPr>
          <a:xfrm>
            <a:off x="5065016" y="3155168"/>
            <a:ext cx="1324080"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a:stCxn id="115" idx="3"/>
            <a:endCxn id="116" idx="1"/>
          </p:cNvCxnSpPr>
          <p:nvPr/>
        </p:nvCxnSpPr>
        <p:spPr>
          <a:xfrm>
            <a:off x="7203633" y="3155168"/>
            <a:ext cx="1414802" cy="8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9" name="Flowchart: Extract 118"/>
          <p:cNvSpPr/>
          <p:nvPr/>
        </p:nvSpPr>
        <p:spPr>
          <a:xfrm>
            <a:off x="8343894" y="3286137"/>
            <a:ext cx="187453" cy="187452"/>
          </a:xfrm>
          <a:prstGeom prst="flowChartExtra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ctr"/>
          <a:lstStyle/>
          <a:p>
            <a:pPr algn="ctr"/>
            <a:r>
              <a:rPr lang="en-US" sz="900" dirty="0" smtClean="0">
                <a:solidFill>
                  <a:schemeClr val="tx1"/>
                </a:solidFill>
              </a:rPr>
              <a:t>R</a:t>
            </a:r>
            <a:endParaRPr lang="en-US" sz="900" dirty="0">
              <a:solidFill>
                <a:schemeClr val="tx1"/>
              </a:solidFill>
            </a:endParaRPr>
          </a:p>
        </p:txBody>
      </p:sp>
      <p:cxnSp>
        <p:nvCxnSpPr>
          <p:cNvPr id="120" name="Shape 119"/>
          <p:cNvCxnSpPr>
            <a:stCxn id="119" idx="0"/>
            <a:endCxn id="116" idx="1"/>
          </p:cNvCxnSpPr>
          <p:nvPr/>
        </p:nvCxnSpPr>
        <p:spPr>
          <a:xfrm rot="5400000" flipH="1" flipV="1">
            <a:off x="8462972" y="3130674"/>
            <a:ext cx="130112" cy="180814"/>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a:endCxn id="119" idx="2"/>
          </p:cNvCxnSpPr>
          <p:nvPr/>
        </p:nvCxnSpPr>
        <p:spPr>
          <a:xfrm rot="16200000" flipV="1">
            <a:off x="8380000" y="3531210"/>
            <a:ext cx="122108" cy="68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2" name="Rectangle 121"/>
          <p:cNvSpPr/>
          <p:nvPr/>
        </p:nvSpPr>
        <p:spPr>
          <a:xfrm>
            <a:off x="4141195" y="2576524"/>
            <a:ext cx="1629078" cy="1857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A</a:t>
            </a:r>
            <a:endParaRPr lang="en-US" sz="900" dirty="0">
              <a:solidFill>
                <a:schemeClr val="tx1"/>
              </a:solidFill>
            </a:endParaRPr>
          </a:p>
        </p:txBody>
      </p:sp>
      <p:sp>
        <p:nvSpPr>
          <p:cNvPr id="123" name="Diamond 122"/>
          <p:cNvSpPr/>
          <p:nvPr/>
        </p:nvSpPr>
        <p:spPr>
          <a:xfrm>
            <a:off x="8866086" y="2576523"/>
            <a:ext cx="187453" cy="187452"/>
          </a:xfrm>
          <a:prstGeom prst="diamond">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S</a:t>
            </a:r>
            <a:endParaRPr lang="en-US" sz="900" dirty="0">
              <a:solidFill>
                <a:schemeClr val="tx1"/>
              </a:solidFill>
            </a:endParaRPr>
          </a:p>
        </p:txBody>
      </p:sp>
      <p:cxnSp>
        <p:nvCxnSpPr>
          <p:cNvPr id="124" name="Straight Arrow Connector 123"/>
          <p:cNvCxnSpPr>
            <a:stCxn id="130" idx="6"/>
            <a:endCxn id="122" idx="1"/>
          </p:cNvCxnSpPr>
          <p:nvPr/>
        </p:nvCxnSpPr>
        <p:spPr>
          <a:xfrm>
            <a:off x="934200" y="2669391"/>
            <a:ext cx="3206995" cy="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a:stCxn id="122" idx="3"/>
            <a:endCxn id="123" idx="1"/>
          </p:cNvCxnSpPr>
          <p:nvPr/>
        </p:nvCxnSpPr>
        <p:spPr>
          <a:xfrm>
            <a:off x="5770273" y="2669393"/>
            <a:ext cx="3095813" cy="8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6" name="Flowchart: Merge 125"/>
          <p:cNvSpPr/>
          <p:nvPr/>
        </p:nvSpPr>
        <p:spPr>
          <a:xfrm>
            <a:off x="1107033" y="2790837"/>
            <a:ext cx="187453" cy="187452"/>
          </a:xfrm>
          <a:prstGeom prst="flowChartMerg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lstStyle/>
          <a:p>
            <a:pPr algn="ctr"/>
            <a:r>
              <a:rPr lang="en-US" sz="900" dirty="0" smtClean="0">
                <a:solidFill>
                  <a:schemeClr val="tx1"/>
                </a:solidFill>
              </a:rPr>
              <a:t>P</a:t>
            </a:r>
            <a:endParaRPr lang="en-US" sz="900" dirty="0">
              <a:solidFill>
                <a:schemeClr val="tx1"/>
              </a:solidFill>
            </a:endParaRPr>
          </a:p>
        </p:txBody>
      </p:sp>
      <p:cxnSp>
        <p:nvCxnSpPr>
          <p:cNvPr id="127" name="Shape 126"/>
          <p:cNvCxnSpPr>
            <a:endCxn id="126" idx="0"/>
          </p:cNvCxnSpPr>
          <p:nvPr/>
        </p:nvCxnSpPr>
        <p:spPr>
          <a:xfrm>
            <a:off x="1064516" y="2669393"/>
            <a:ext cx="136244" cy="121444"/>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28" name="Flowchart: Extract 127"/>
          <p:cNvSpPr/>
          <p:nvPr/>
        </p:nvSpPr>
        <p:spPr>
          <a:xfrm>
            <a:off x="8610595" y="2790836"/>
            <a:ext cx="187453" cy="187452"/>
          </a:xfrm>
          <a:prstGeom prst="flowChartExtra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ctr"/>
          <a:lstStyle/>
          <a:p>
            <a:pPr algn="ctr"/>
            <a:r>
              <a:rPr lang="en-US" sz="900" dirty="0" smtClean="0">
                <a:solidFill>
                  <a:schemeClr val="tx1"/>
                </a:solidFill>
              </a:rPr>
              <a:t>R</a:t>
            </a:r>
            <a:endParaRPr lang="en-US" sz="900" dirty="0">
              <a:solidFill>
                <a:schemeClr val="tx1"/>
              </a:solidFill>
            </a:endParaRPr>
          </a:p>
        </p:txBody>
      </p:sp>
      <p:cxnSp>
        <p:nvCxnSpPr>
          <p:cNvPr id="129" name="Shape 128"/>
          <p:cNvCxnSpPr>
            <a:stCxn id="128" idx="0"/>
            <a:endCxn id="123" idx="1"/>
          </p:cNvCxnSpPr>
          <p:nvPr/>
        </p:nvCxnSpPr>
        <p:spPr>
          <a:xfrm rot="5400000" flipH="1" flipV="1">
            <a:off x="8724910" y="2649660"/>
            <a:ext cx="120587" cy="161766"/>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30" name="Oval 129"/>
          <p:cNvSpPr/>
          <p:nvPr/>
        </p:nvSpPr>
        <p:spPr>
          <a:xfrm>
            <a:off x="748462" y="2576522"/>
            <a:ext cx="185738" cy="18573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O</a:t>
            </a:r>
            <a:endParaRPr lang="en-US" sz="900" dirty="0">
              <a:solidFill>
                <a:schemeClr val="tx1"/>
              </a:solidFill>
            </a:endParaRPr>
          </a:p>
        </p:txBody>
      </p:sp>
      <p:cxnSp>
        <p:nvCxnSpPr>
          <p:cNvPr id="131" name="Straight Arrow Connector 130"/>
          <p:cNvCxnSpPr>
            <a:stCxn id="126" idx="2"/>
            <a:endCxn id="111" idx="0"/>
          </p:cNvCxnSpPr>
          <p:nvPr/>
        </p:nvCxnSpPr>
        <p:spPr>
          <a:xfrm rot="5400000">
            <a:off x="1157642" y="3019179"/>
            <a:ext cx="84008" cy="22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a:stCxn id="116" idx="0"/>
            <a:endCxn id="128" idx="2"/>
          </p:cNvCxnSpPr>
          <p:nvPr/>
        </p:nvCxnSpPr>
        <p:spPr>
          <a:xfrm rot="16200000" flipV="1">
            <a:off x="8666237" y="3016374"/>
            <a:ext cx="84011" cy="78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861185" y="4095750"/>
            <a:ext cx="185738" cy="19208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p:nvPr/>
        </p:nvSpPr>
        <p:spPr>
          <a:xfrm>
            <a:off x="2466023" y="4095750"/>
            <a:ext cx="195262" cy="19208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Oval 4"/>
          <p:cNvSpPr/>
          <p:nvPr/>
        </p:nvSpPr>
        <p:spPr>
          <a:xfrm>
            <a:off x="803926" y="2628900"/>
            <a:ext cx="92075" cy="9207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ectangle 16"/>
          <p:cNvSpPr/>
          <p:nvPr/>
        </p:nvSpPr>
        <p:spPr>
          <a:xfrm>
            <a:off x="2027872" y="3600449"/>
            <a:ext cx="376237" cy="19208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Rectangle 20"/>
          <p:cNvSpPr/>
          <p:nvPr/>
        </p:nvSpPr>
        <p:spPr>
          <a:xfrm>
            <a:off x="3653982" y="3605222"/>
            <a:ext cx="374904" cy="1857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A</a:t>
            </a:r>
            <a:endParaRPr lang="en-US" sz="900" dirty="0">
              <a:solidFill>
                <a:schemeClr val="tx1"/>
              </a:solidFill>
            </a:endParaRPr>
          </a:p>
        </p:txBody>
      </p:sp>
      <p:sp>
        <p:nvSpPr>
          <p:cNvPr id="22" name="Diamond 21"/>
          <p:cNvSpPr/>
          <p:nvPr/>
        </p:nvSpPr>
        <p:spPr>
          <a:xfrm>
            <a:off x="4583622" y="3605222"/>
            <a:ext cx="187452" cy="187452"/>
          </a:xfrm>
          <a:prstGeom prst="diamond">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S</a:t>
            </a:r>
            <a:endParaRPr lang="en-US" sz="900" dirty="0">
              <a:solidFill>
                <a:schemeClr val="tx1"/>
              </a:solidFill>
            </a:endParaRPr>
          </a:p>
        </p:txBody>
      </p:sp>
      <p:cxnSp>
        <p:nvCxnSpPr>
          <p:cNvPr id="23" name="Straight Arrow Connector 22"/>
          <p:cNvCxnSpPr>
            <a:endCxn id="21" idx="1"/>
          </p:cNvCxnSpPr>
          <p:nvPr/>
        </p:nvCxnSpPr>
        <p:spPr>
          <a:xfrm>
            <a:off x="3144013" y="3698091"/>
            <a:ext cx="509969"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21" idx="3"/>
            <a:endCxn id="22" idx="1"/>
          </p:cNvCxnSpPr>
          <p:nvPr/>
        </p:nvCxnSpPr>
        <p:spPr>
          <a:xfrm>
            <a:off x="4028886" y="3698091"/>
            <a:ext cx="554736" cy="8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Flowchart: Merge 24"/>
          <p:cNvSpPr/>
          <p:nvPr/>
        </p:nvSpPr>
        <p:spPr>
          <a:xfrm>
            <a:off x="3186876" y="3819535"/>
            <a:ext cx="187452" cy="187452"/>
          </a:xfrm>
          <a:prstGeom prst="flowChartMerg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91440" rIns="0" bIns="0" rtlCol="0" anchor="ctr"/>
          <a:lstStyle/>
          <a:p>
            <a:pPr algn="ctr"/>
            <a:r>
              <a:rPr lang="en-US" sz="900" dirty="0" smtClean="0">
                <a:solidFill>
                  <a:schemeClr val="tx1"/>
                </a:solidFill>
              </a:rPr>
              <a:t>P</a:t>
            </a:r>
            <a:endParaRPr lang="en-US" sz="900" dirty="0">
              <a:solidFill>
                <a:schemeClr val="tx1"/>
              </a:solidFill>
            </a:endParaRPr>
          </a:p>
        </p:txBody>
      </p:sp>
      <p:sp>
        <p:nvSpPr>
          <p:cNvPr id="26" name="Oval 25"/>
          <p:cNvSpPr/>
          <p:nvPr/>
        </p:nvSpPr>
        <p:spPr>
          <a:xfrm>
            <a:off x="3186876" y="4095760"/>
            <a:ext cx="187452" cy="18573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O</a:t>
            </a:r>
            <a:endParaRPr lang="en-US" sz="900" dirty="0">
              <a:solidFill>
                <a:schemeClr val="tx1"/>
              </a:solidFill>
            </a:endParaRPr>
          </a:p>
        </p:txBody>
      </p:sp>
      <p:sp>
        <p:nvSpPr>
          <p:cNvPr id="27" name="Rectangle 26"/>
          <p:cNvSpPr/>
          <p:nvPr/>
        </p:nvSpPr>
        <p:spPr>
          <a:xfrm>
            <a:off x="3484723" y="4095760"/>
            <a:ext cx="187452" cy="1857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A</a:t>
            </a:r>
            <a:endParaRPr lang="en-US" sz="900" dirty="0">
              <a:solidFill>
                <a:schemeClr val="tx1"/>
              </a:solidFill>
            </a:endParaRPr>
          </a:p>
        </p:txBody>
      </p:sp>
      <p:sp>
        <p:nvSpPr>
          <p:cNvPr id="28" name="Diamond 27"/>
          <p:cNvSpPr/>
          <p:nvPr/>
        </p:nvSpPr>
        <p:spPr>
          <a:xfrm>
            <a:off x="3783713" y="4095760"/>
            <a:ext cx="187452" cy="187452"/>
          </a:xfrm>
          <a:prstGeom prst="diamond">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S</a:t>
            </a:r>
            <a:endParaRPr lang="en-US" sz="900" dirty="0">
              <a:solidFill>
                <a:schemeClr val="tx1"/>
              </a:solidFill>
            </a:endParaRPr>
          </a:p>
        </p:txBody>
      </p:sp>
      <p:cxnSp>
        <p:nvCxnSpPr>
          <p:cNvPr id="29" name="Straight Arrow Connector 28"/>
          <p:cNvCxnSpPr>
            <a:stCxn id="26" idx="6"/>
            <a:endCxn id="27" idx="1"/>
          </p:cNvCxnSpPr>
          <p:nvPr/>
        </p:nvCxnSpPr>
        <p:spPr>
          <a:xfrm>
            <a:off x="3374328" y="4188629"/>
            <a:ext cx="110395"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7" idx="3"/>
            <a:endCxn id="28" idx="1"/>
          </p:cNvCxnSpPr>
          <p:nvPr/>
        </p:nvCxnSpPr>
        <p:spPr>
          <a:xfrm>
            <a:off x="3672175" y="4188629"/>
            <a:ext cx="111538" cy="8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4099085" y="4095760"/>
            <a:ext cx="187452" cy="1857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smtClean="0">
                <a:solidFill>
                  <a:schemeClr val="tx1"/>
                </a:solidFill>
              </a:rPr>
              <a:t>A</a:t>
            </a:r>
            <a:endParaRPr lang="en-US" sz="900" dirty="0">
              <a:solidFill>
                <a:schemeClr val="tx1"/>
              </a:solidFill>
            </a:endParaRPr>
          </a:p>
        </p:txBody>
      </p:sp>
      <p:sp>
        <p:nvSpPr>
          <p:cNvPr id="32" name="Diamond 31"/>
          <p:cNvSpPr/>
          <p:nvPr/>
        </p:nvSpPr>
        <p:spPr>
          <a:xfrm>
            <a:off x="4398075" y="4095760"/>
            <a:ext cx="187452" cy="187452"/>
          </a:xfrm>
          <a:prstGeom prst="diamond">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S</a:t>
            </a:r>
            <a:endParaRPr lang="en-US" sz="900" dirty="0">
              <a:solidFill>
                <a:schemeClr val="tx1"/>
              </a:solidFill>
            </a:endParaRPr>
          </a:p>
        </p:txBody>
      </p:sp>
      <p:cxnSp>
        <p:nvCxnSpPr>
          <p:cNvPr id="33" name="Straight Arrow Connector 32"/>
          <p:cNvCxnSpPr>
            <a:stCxn id="28" idx="3"/>
            <a:endCxn id="31" idx="1"/>
          </p:cNvCxnSpPr>
          <p:nvPr/>
        </p:nvCxnSpPr>
        <p:spPr>
          <a:xfrm flipV="1">
            <a:off x="3971164" y="4188629"/>
            <a:ext cx="127922" cy="8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31" idx="3"/>
            <a:endCxn id="32" idx="1"/>
          </p:cNvCxnSpPr>
          <p:nvPr/>
        </p:nvCxnSpPr>
        <p:spPr>
          <a:xfrm>
            <a:off x="4286537" y="4188629"/>
            <a:ext cx="111538" cy="8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hape 34"/>
          <p:cNvCxnSpPr>
            <a:endCxn id="25" idx="0"/>
          </p:cNvCxnSpPr>
          <p:nvPr/>
        </p:nvCxnSpPr>
        <p:spPr>
          <a:xfrm>
            <a:off x="3144013" y="3698091"/>
            <a:ext cx="136589" cy="121444"/>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25" idx="2"/>
            <a:endCxn id="26" idx="0"/>
          </p:cNvCxnSpPr>
          <p:nvPr/>
        </p:nvCxnSpPr>
        <p:spPr>
          <a:xfrm rot="5400000">
            <a:off x="3236215" y="4051373"/>
            <a:ext cx="88773"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7" name="Flowchart: Extract 36"/>
          <p:cNvSpPr/>
          <p:nvPr/>
        </p:nvSpPr>
        <p:spPr>
          <a:xfrm>
            <a:off x="4398075" y="3819535"/>
            <a:ext cx="187452" cy="187452"/>
          </a:xfrm>
          <a:prstGeom prst="flowChartExtra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91440" rtlCol="0" anchor="ctr"/>
          <a:lstStyle/>
          <a:p>
            <a:pPr algn="ctr"/>
            <a:r>
              <a:rPr lang="en-US" sz="900" dirty="0" smtClean="0">
                <a:solidFill>
                  <a:schemeClr val="tx1"/>
                </a:solidFill>
              </a:rPr>
              <a:t>R</a:t>
            </a:r>
            <a:endParaRPr lang="en-US" sz="900" dirty="0">
              <a:solidFill>
                <a:schemeClr val="tx1"/>
              </a:solidFill>
            </a:endParaRPr>
          </a:p>
        </p:txBody>
      </p:sp>
      <p:cxnSp>
        <p:nvCxnSpPr>
          <p:cNvPr id="38" name="Straight Arrow Connector 37"/>
          <p:cNvCxnSpPr>
            <a:stCxn id="32" idx="0"/>
            <a:endCxn id="37" idx="2"/>
          </p:cNvCxnSpPr>
          <p:nvPr/>
        </p:nvCxnSpPr>
        <p:spPr>
          <a:xfrm rot="5400000" flipH="1" flipV="1">
            <a:off x="4447414" y="4051373"/>
            <a:ext cx="88773"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Shape 38"/>
          <p:cNvCxnSpPr>
            <a:stCxn id="37" idx="0"/>
            <a:endCxn id="22" idx="1"/>
          </p:cNvCxnSpPr>
          <p:nvPr/>
        </p:nvCxnSpPr>
        <p:spPr>
          <a:xfrm rot="5400000" flipH="1" flipV="1">
            <a:off x="4477418" y="3713331"/>
            <a:ext cx="120587" cy="91821"/>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pic>
        <p:nvPicPr>
          <p:cNvPr id="135" name="Picture 134" descr="wave.png"/>
          <p:cNvPicPr>
            <a:picLocks noChangeAspect="1"/>
          </p:cNvPicPr>
          <p:nvPr/>
        </p:nvPicPr>
        <p:blipFill>
          <a:blip r:embed="rId2" cstate="print"/>
          <a:srcRect t="2647"/>
          <a:stretch>
            <a:fillRect/>
          </a:stretch>
        </p:blipFill>
        <p:spPr>
          <a:xfrm>
            <a:off x="0" y="5166158"/>
            <a:ext cx="9144000" cy="1679142"/>
          </a:xfrm>
          <a:prstGeom prst="rect">
            <a:avLst/>
          </a:prstGeom>
        </p:spPr>
      </p:pic>
      <p:sp>
        <p:nvSpPr>
          <p:cNvPr id="136" name="Title 1"/>
          <p:cNvSpPr txBox="1">
            <a:spLocks/>
          </p:cNvSpPr>
          <p:nvPr/>
        </p:nvSpPr>
        <p:spPr bwMode="auto">
          <a:xfrm>
            <a:off x="377856" y="5866841"/>
            <a:ext cx="6097975" cy="817888"/>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800" b="1" noProof="0" dirty="0" smtClean="0">
                <a:solidFill>
                  <a:schemeClr val="accent1">
                    <a:lumMod val="20000"/>
                    <a:lumOff val="80000"/>
                  </a:schemeClr>
                </a:solidFill>
                <a:latin typeface="+mj-lt"/>
                <a:ea typeface="+mj-ea"/>
                <a:cs typeface="+mj-cs"/>
              </a:rPr>
              <a:t>Dynamic Load Balancing</a:t>
            </a:r>
            <a:endParaRPr kumimoji="0" lang="en-US" sz="2800" b="1" i="0" u="none" strike="noStrike" kern="1200" cap="none" spc="0" normalizeH="0" baseline="0" noProof="0" dirty="0">
              <a:ln>
                <a:noFill/>
              </a:ln>
              <a:solidFill>
                <a:schemeClr val="accent1">
                  <a:lumMod val="20000"/>
                  <a:lumOff val="80000"/>
                </a:schemeClr>
              </a:solidFill>
              <a:effectLst/>
              <a:uLnTx/>
              <a:uFillTx/>
              <a:latin typeface="+mj-lt"/>
              <a:ea typeface="+mj-ea"/>
              <a:cs typeface="+mj-cs"/>
            </a:endParaRPr>
          </a:p>
        </p:txBody>
      </p:sp>
      <p:sp>
        <p:nvSpPr>
          <p:cNvPr id="138" name="TextBox 137"/>
          <p:cNvSpPr txBox="1"/>
          <p:nvPr/>
        </p:nvSpPr>
        <p:spPr>
          <a:xfrm>
            <a:off x="0" y="2560320"/>
            <a:ext cx="312906" cy="369332"/>
          </a:xfrm>
          <a:prstGeom prst="rect">
            <a:avLst/>
          </a:prstGeom>
          <a:noFill/>
        </p:spPr>
        <p:txBody>
          <a:bodyPr wrap="none" rtlCol="0">
            <a:spAutoFit/>
          </a:bodyPr>
          <a:lstStyle/>
          <a:p>
            <a:r>
              <a:rPr lang="en-US" dirty="0" smtClean="0"/>
              <a:t>0</a:t>
            </a:r>
          </a:p>
        </p:txBody>
      </p:sp>
      <p:sp>
        <p:nvSpPr>
          <p:cNvPr id="139" name="TextBox 138"/>
          <p:cNvSpPr txBox="1"/>
          <p:nvPr/>
        </p:nvSpPr>
        <p:spPr>
          <a:xfrm>
            <a:off x="0" y="3032760"/>
            <a:ext cx="312906" cy="369332"/>
          </a:xfrm>
          <a:prstGeom prst="rect">
            <a:avLst/>
          </a:prstGeom>
          <a:noFill/>
        </p:spPr>
        <p:txBody>
          <a:bodyPr wrap="none" rtlCol="0">
            <a:spAutoFit/>
          </a:bodyPr>
          <a:lstStyle/>
          <a:p>
            <a:r>
              <a:rPr lang="en-US" dirty="0" smtClean="0"/>
              <a:t>1</a:t>
            </a:r>
            <a:endParaRPr lang="en-US" dirty="0" smtClean="0"/>
          </a:p>
        </p:txBody>
      </p:sp>
      <p:sp>
        <p:nvSpPr>
          <p:cNvPr id="140" name="TextBox 139"/>
          <p:cNvSpPr txBox="1"/>
          <p:nvPr/>
        </p:nvSpPr>
        <p:spPr>
          <a:xfrm>
            <a:off x="0" y="3516630"/>
            <a:ext cx="312906" cy="369332"/>
          </a:xfrm>
          <a:prstGeom prst="rect">
            <a:avLst/>
          </a:prstGeom>
          <a:noFill/>
        </p:spPr>
        <p:txBody>
          <a:bodyPr wrap="none" rtlCol="0">
            <a:spAutoFit/>
          </a:bodyPr>
          <a:lstStyle/>
          <a:p>
            <a:r>
              <a:rPr lang="en-US" dirty="0" smtClean="0"/>
              <a:t>2</a:t>
            </a:r>
          </a:p>
        </p:txBody>
      </p:sp>
      <p:sp>
        <p:nvSpPr>
          <p:cNvPr id="141" name="TextBox 140"/>
          <p:cNvSpPr txBox="1"/>
          <p:nvPr/>
        </p:nvSpPr>
        <p:spPr>
          <a:xfrm>
            <a:off x="0" y="3977640"/>
            <a:ext cx="312906" cy="369332"/>
          </a:xfrm>
          <a:prstGeom prst="rect">
            <a:avLst/>
          </a:prstGeom>
          <a:noFill/>
        </p:spPr>
        <p:txBody>
          <a:bodyPr wrap="none" rtlCol="0">
            <a:spAutoFit/>
          </a:bodyPr>
          <a:lstStyle/>
          <a:p>
            <a:r>
              <a:rPr lang="en-US" dirty="0" smtClean="0"/>
              <a:t>3</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p:cBhvr>
                                        <p:cTn id="6" dur="500" fill="hold"/>
                                        <p:tgtEl>
                                          <p:spTgt spid="122"/>
                                        </p:tgtEl>
                                        <p:attrNameLst>
                                          <p:attrName>fillcolor</p:attrName>
                                        </p:attrNameLst>
                                      </p:cBhvr>
                                      <p:to>
                                        <a:srgbClr val="FF3300"/>
                                      </p:to>
                                    </p:animClr>
                                    <p:set>
                                      <p:cBhvr>
                                        <p:cTn id="7" dur="500" fill="hold"/>
                                        <p:tgtEl>
                                          <p:spTgt spid="122"/>
                                        </p:tgtEl>
                                        <p:attrNameLst>
                                          <p:attrName>fill.type</p:attrName>
                                        </p:attrNameLst>
                                      </p:cBhvr>
                                      <p:to>
                                        <p:strVal val="solid"/>
                                      </p:to>
                                    </p:set>
                                    <p:set>
                                      <p:cBhvr>
                                        <p:cTn id="8" dur="500" fill="hold"/>
                                        <p:tgtEl>
                                          <p:spTgt spid="122"/>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fill="hold" grpId="12" nodeType="clickEffect">
                                  <p:stCondLst>
                                    <p:cond delay="0"/>
                                  </p:stCondLst>
                                  <p:childTnLst>
                                    <p:animMotion origin="layout" path="M -1.38889E-6 0.00139 L 0.04011 0.00139 " pathEditMode="relative" rAng="0" ptsTypes="AA">
                                      <p:cBhvr>
                                        <p:cTn id="12" dur="1000" fill="hold"/>
                                        <p:tgtEl>
                                          <p:spTgt spid="5"/>
                                        </p:tgtEl>
                                        <p:attrNameLst>
                                          <p:attrName>ppt_x</p:attrName>
                                          <p:attrName>ppt_y</p:attrName>
                                        </p:attrNameLst>
                                      </p:cBhvr>
                                      <p:rCtr x="20" y="0"/>
                                    </p:animMotion>
                                  </p:childTnLst>
                                </p:cTn>
                              </p:par>
                            </p:childTnLst>
                          </p:cTn>
                        </p:par>
                        <p:par>
                          <p:cTn id="13" fill="hold">
                            <p:stCondLst>
                              <p:cond delay="1000"/>
                            </p:stCondLst>
                            <p:childTnLst>
                              <p:par>
                                <p:cTn id="14" presetID="1" presetClass="emph" presetSubtype="2" fill="hold" nodeType="afterEffect">
                                  <p:stCondLst>
                                    <p:cond delay="0"/>
                                  </p:stCondLst>
                                  <p:childTnLst>
                                    <p:animClr clrSpc="rgb">
                                      <p:cBhvr>
                                        <p:cTn id="15" dur="500" fill="hold"/>
                                        <p:tgtEl>
                                          <p:spTgt spid="100"/>
                                        </p:tgtEl>
                                        <p:attrNameLst>
                                          <p:attrName>fillcolor</p:attrName>
                                        </p:attrNameLst>
                                      </p:cBhvr>
                                      <p:to>
                                        <a:srgbClr val="FF3300"/>
                                      </p:to>
                                    </p:animClr>
                                    <p:set>
                                      <p:cBhvr>
                                        <p:cTn id="16" dur="500" fill="hold"/>
                                        <p:tgtEl>
                                          <p:spTgt spid="100"/>
                                        </p:tgtEl>
                                        <p:attrNameLst>
                                          <p:attrName>fill.type</p:attrName>
                                        </p:attrNameLst>
                                      </p:cBhvr>
                                      <p:to>
                                        <p:strVal val="solid"/>
                                      </p:to>
                                    </p:set>
                                    <p:set>
                                      <p:cBhvr>
                                        <p:cTn id="17" dur="500" fill="hold"/>
                                        <p:tgtEl>
                                          <p:spTgt spid="100"/>
                                        </p:tgtEl>
                                        <p:attrNameLst>
                                          <p:attrName>fill.on</p:attrName>
                                        </p:attrNameLst>
                                      </p:cBhvr>
                                      <p:to>
                                        <p:strVal val="true"/>
                                      </p:to>
                                    </p:set>
                                  </p:childTnLst>
                                </p:cTn>
                              </p:par>
                              <p:par>
                                <p:cTn id="18" presetID="1" presetClass="emph" presetSubtype="2" fill="hold" nodeType="withEffect">
                                  <p:stCondLst>
                                    <p:cond delay="0"/>
                                  </p:stCondLst>
                                  <p:childTnLst>
                                    <p:animClr clrSpc="rgb">
                                      <p:cBhvr>
                                        <p:cTn id="19" dur="500" fill="hold"/>
                                        <p:tgtEl>
                                          <p:spTgt spid="115"/>
                                        </p:tgtEl>
                                        <p:attrNameLst>
                                          <p:attrName>fillcolor</p:attrName>
                                        </p:attrNameLst>
                                      </p:cBhvr>
                                      <p:to>
                                        <a:srgbClr val="FF3300"/>
                                      </p:to>
                                    </p:animClr>
                                    <p:set>
                                      <p:cBhvr>
                                        <p:cTn id="20" dur="500" fill="hold"/>
                                        <p:tgtEl>
                                          <p:spTgt spid="115"/>
                                        </p:tgtEl>
                                        <p:attrNameLst>
                                          <p:attrName>fill.type</p:attrName>
                                        </p:attrNameLst>
                                      </p:cBhvr>
                                      <p:to>
                                        <p:strVal val="solid"/>
                                      </p:to>
                                    </p:set>
                                    <p:set>
                                      <p:cBhvr>
                                        <p:cTn id="21" dur="500" fill="hold"/>
                                        <p:tgtEl>
                                          <p:spTgt spid="115"/>
                                        </p:tgtEl>
                                        <p:attrNameLst>
                                          <p:attrName>fill.on</p:attrName>
                                        </p:attrNameLst>
                                      </p:cBhvr>
                                      <p:to>
                                        <p:strVal val="true"/>
                                      </p:to>
                                    </p:set>
                                  </p:childTnLst>
                                </p:cTn>
                              </p:par>
                            </p:childTnLst>
                          </p:cTn>
                        </p:par>
                      </p:childTnLst>
                    </p:cTn>
                  </p:par>
                  <p:par>
                    <p:cTn id="22" fill="hold">
                      <p:stCondLst>
                        <p:cond delay="indefinite"/>
                      </p:stCondLst>
                      <p:childTnLst>
                        <p:par>
                          <p:cTn id="23" fill="hold">
                            <p:stCondLst>
                              <p:cond delay="0"/>
                            </p:stCondLst>
                            <p:childTnLst>
                              <p:par>
                                <p:cTn id="24" presetID="42" presetClass="path" presetSubtype="0" accel="50000" decel="50000" fill="hold" grpId="0" nodeType="clickEffect">
                                  <p:stCondLst>
                                    <p:cond delay="0"/>
                                  </p:stCondLst>
                                  <p:childTnLst>
                                    <p:animMotion origin="layout" path="M 0.0401 0.00139 L 0.03958 0.07223 " pathEditMode="relative" rAng="0" ptsTypes="AA">
                                      <p:cBhvr>
                                        <p:cTn id="25" dur="1000" fill="hold"/>
                                        <p:tgtEl>
                                          <p:spTgt spid="5"/>
                                        </p:tgtEl>
                                        <p:attrNameLst>
                                          <p:attrName>ppt_x</p:attrName>
                                          <p:attrName>ppt_y</p:attrName>
                                        </p:attrNameLst>
                                      </p:cBhvr>
                                      <p:rCtr x="0" y="35"/>
                                    </p:animMotion>
                                  </p:childTnLst>
                                </p:cTn>
                              </p:par>
                            </p:childTnLst>
                          </p:cTn>
                        </p:par>
                        <p:par>
                          <p:cTn id="26" fill="hold">
                            <p:stCondLst>
                              <p:cond delay="1000"/>
                            </p:stCondLst>
                            <p:childTnLst>
                              <p:par>
                                <p:cTn id="27" presetID="63" presetClass="path" presetSubtype="0" accel="50000" decel="50000" fill="hold" grpId="1" nodeType="afterEffect">
                                  <p:stCondLst>
                                    <p:cond delay="0"/>
                                  </p:stCondLst>
                                  <p:childTnLst>
                                    <p:animMotion origin="layout" path="M 0.03958 0.07222 L 0.06614 0.07245 " pathEditMode="relative" rAng="0" ptsTypes="AA">
                                      <p:cBhvr>
                                        <p:cTn id="28" dur="1000" fill="hold"/>
                                        <p:tgtEl>
                                          <p:spTgt spid="5"/>
                                        </p:tgtEl>
                                        <p:attrNameLst>
                                          <p:attrName>ppt_x</p:attrName>
                                          <p:attrName>ppt_y</p:attrName>
                                        </p:attrNameLst>
                                      </p:cBhvr>
                                      <p:rCtr x="13" y="0"/>
                                    </p:animMotion>
                                  </p:childTnLst>
                                </p:cTn>
                              </p:par>
                            </p:childTnLst>
                          </p:cTn>
                        </p:par>
                        <p:par>
                          <p:cTn id="29" fill="hold">
                            <p:stCondLst>
                              <p:cond delay="2000"/>
                            </p:stCondLst>
                            <p:childTnLst>
                              <p:par>
                                <p:cTn id="30" presetID="1" presetClass="emph" presetSubtype="2" fill="hold" nodeType="afterEffect">
                                  <p:stCondLst>
                                    <p:cond delay="0"/>
                                  </p:stCondLst>
                                  <p:childTnLst>
                                    <p:animClr clrSpc="rgb">
                                      <p:cBhvr>
                                        <p:cTn id="31" dur="500" fill="hold"/>
                                        <p:tgtEl>
                                          <p:spTgt spid="41"/>
                                        </p:tgtEl>
                                        <p:attrNameLst>
                                          <p:attrName>fillcolor</p:attrName>
                                        </p:attrNameLst>
                                      </p:cBhvr>
                                      <p:to>
                                        <a:srgbClr val="FF3300"/>
                                      </p:to>
                                    </p:animClr>
                                    <p:set>
                                      <p:cBhvr>
                                        <p:cTn id="32" dur="500" fill="hold"/>
                                        <p:tgtEl>
                                          <p:spTgt spid="41"/>
                                        </p:tgtEl>
                                        <p:attrNameLst>
                                          <p:attrName>fill.type</p:attrName>
                                        </p:attrNameLst>
                                      </p:cBhvr>
                                      <p:to>
                                        <p:strVal val="solid"/>
                                      </p:to>
                                    </p:set>
                                    <p:set>
                                      <p:cBhvr>
                                        <p:cTn id="33" dur="500" fill="hold"/>
                                        <p:tgtEl>
                                          <p:spTgt spid="41"/>
                                        </p:tgtEl>
                                        <p:attrNameLst>
                                          <p:attrName>fill.on</p:attrName>
                                        </p:attrNameLst>
                                      </p:cBhvr>
                                      <p:to>
                                        <p:strVal val="true"/>
                                      </p:to>
                                    </p:set>
                                  </p:childTnLst>
                                </p:cTn>
                              </p:par>
                              <p:par>
                                <p:cTn id="34" presetID="1" presetClass="emph" presetSubtype="2" fill="hold" nodeType="withEffect">
                                  <p:stCondLst>
                                    <p:cond delay="0"/>
                                  </p:stCondLst>
                                  <p:childTnLst>
                                    <p:animClr clrSpc="rgb">
                                      <p:cBhvr>
                                        <p:cTn id="35" dur="500" fill="hold"/>
                                        <p:tgtEl>
                                          <p:spTgt spid="21"/>
                                        </p:tgtEl>
                                        <p:attrNameLst>
                                          <p:attrName>fillcolor</p:attrName>
                                        </p:attrNameLst>
                                      </p:cBhvr>
                                      <p:to>
                                        <a:srgbClr val="FF3300"/>
                                      </p:to>
                                    </p:animClr>
                                    <p:set>
                                      <p:cBhvr>
                                        <p:cTn id="36" dur="500" fill="hold"/>
                                        <p:tgtEl>
                                          <p:spTgt spid="21"/>
                                        </p:tgtEl>
                                        <p:attrNameLst>
                                          <p:attrName>fill.type</p:attrName>
                                        </p:attrNameLst>
                                      </p:cBhvr>
                                      <p:to>
                                        <p:strVal val="solid"/>
                                      </p:to>
                                    </p:set>
                                    <p:set>
                                      <p:cBhvr>
                                        <p:cTn id="37" dur="500" fill="hold"/>
                                        <p:tgtEl>
                                          <p:spTgt spid="21"/>
                                        </p:tgtEl>
                                        <p:attrNameLst>
                                          <p:attrName>fill.on</p:attrName>
                                        </p:attrNameLst>
                                      </p:cBhvr>
                                      <p:to>
                                        <p:strVal val="true"/>
                                      </p:to>
                                    </p:set>
                                  </p:childTnLst>
                                </p:cTn>
                              </p:par>
                            </p:childTnLst>
                          </p:cTn>
                        </p:par>
                      </p:childTnLst>
                    </p:cTn>
                  </p:par>
                  <p:par>
                    <p:cTn id="38" fill="hold">
                      <p:stCondLst>
                        <p:cond delay="indefinite"/>
                      </p:stCondLst>
                      <p:childTnLst>
                        <p:par>
                          <p:cTn id="39" fill="hold">
                            <p:stCondLst>
                              <p:cond delay="0"/>
                            </p:stCondLst>
                            <p:childTnLst>
                              <p:par>
                                <p:cTn id="40" presetID="42" presetClass="path" presetSubtype="0" accel="50000" decel="50000" fill="hold" grpId="2" nodeType="clickEffect">
                                  <p:stCondLst>
                                    <p:cond delay="0"/>
                                  </p:stCondLst>
                                  <p:childTnLst>
                                    <p:animMotion origin="layout" path="M 0.06614 0.07245 L 0.0658 0.15046 " pathEditMode="relative" rAng="0" ptsTypes="AA">
                                      <p:cBhvr>
                                        <p:cTn id="41" dur="1000" fill="hold"/>
                                        <p:tgtEl>
                                          <p:spTgt spid="5"/>
                                        </p:tgtEl>
                                        <p:attrNameLst>
                                          <p:attrName>ppt_x</p:attrName>
                                          <p:attrName>ppt_y</p:attrName>
                                        </p:attrNameLst>
                                      </p:cBhvr>
                                      <p:rCtr x="0" y="39"/>
                                    </p:animMotion>
                                  </p:childTnLst>
                                </p:cTn>
                              </p:par>
                            </p:childTnLst>
                          </p:cTn>
                        </p:par>
                        <p:par>
                          <p:cTn id="42" fill="hold">
                            <p:stCondLst>
                              <p:cond delay="1000"/>
                            </p:stCondLst>
                            <p:childTnLst>
                              <p:par>
                                <p:cTn id="43" presetID="0" presetClass="path" presetSubtype="0" accel="50000" decel="50000" fill="hold" grpId="3" nodeType="afterEffect">
                                  <p:stCondLst>
                                    <p:cond delay="0"/>
                                  </p:stCondLst>
                                  <p:childTnLst>
                                    <p:animMotion origin="layout" path="M 0.0658 0.15046 L 0.09097 0.15046 " pathEditMode="relative" rAng="0" ptsTypes="AA">
                                      <p:cBhvr>
                                        <p:cTn id="44" dur="1000" fill="hold"/>
                                        <p:tgtEl>
                                          <p:spTgt spid="5"/>
                                        </p:tgtEl>
                                        <p:attrNameLst>
                                          <p:attrName>ppt_x</p:attrName>
                                          <p:attrName>ppt_y</p:attrName>
                                        </p:attrNameLst>
                                      </p:cBhvr>
                                      <p:rCtr x="13" y="0"/>
                                    </p:animMotion>
                                  </p:childTnLst>
                                </p:cTn>
                              </p:par>
                            </p:childTnLst>
                          </p:cTn>
                        </p:par>
                        <p:par>
                          <p:cTn id="45" fill="hold">
                            <p:stCondLst>
                              <p:cond delay="2000"/>
                            </p:stCondLst>
                            <p:childTnLst>
                              <p:par>
                                <p:cTn id="46" presetID="1" presetClass="emph" presetSubtype="2" fill="hold" nodeType="afterEffect">
                                  <p:stCondLst>
                                    <p:cond delay="0"/>
                                  </p:stCondLst>
                                  <p:childTnLst>
                                    <p:animClr clrSpc="rgb">
                                      <p:cBhvr>
                                        <p:cTn id="47" dur="500" fill="hold"/>
                                        <p:tgtEl>
                                          <p:spTgt spid="47"/>
                                        </p:tgtEl>
                                        <p:attrNameLst>
                                          <p:attrName>fillcolor</p:attrName>
                                        </p:attrNameLst>
                                      </p:cBhvr>
                                      <p:to>
                                        <a:srgbClr val="FF3300"/>
                                      </p:to>
                                    </p:animClr>
                                    <p:set>
                                      <p:cBhvr>
                                        <p:cTn id="48" dur="500" fill="hold"/>
                                        <p:tgtEl>
                                          <p:spTgt spid="47"/>
                                        </p:tgtEl>
                                        <p:attrNameLst>
                                          <p:attrName>fill.type</p:attrName>
                                        </p:attrNameLst>
                                      </p:cBhvr>
                                      <p:to>
                                        <p:strVal val="solid"/>
                                      </p:to>
                                    </p:set>
                                    <p:set>
                                      <p:cBhvr>
                                        <p:cTn id="49" dur="500" fill="hold"/>
                                        <p:tgtEl>
                                          <p:spTgt spid="47"/>
                                        </p:tgtEl>
                                        <p:attrNameLst>
                                          <p:attrName>fill.on</p:attrName>
                                        </p:attrNameLst>
                                      </p:cBhvr>
                                      <p:to>
                                        <p:strVal val="true"/>
                                      </p:to>
                                    </p:set>
                                  </p:childTnLst>
                                </p:cTn>
                              </p:par>
                              <p:par>
                                <p:cTn id="50" presetID="1" presetClass="emph" presetSubtype="2" fill="hold" nodeType="withEffect">
                                  <p:stCondLst>
                                    <p:cond delay="0"/>
                                  </p:stCondLst>
                                  <p:childTnLst>
                                    <p:animClr clrSpc="rgb">
                                      <p:cBhvr>
                                        <p:cTn id="51" dur="500" fill="hold"/>
                                        <p:tgtEl>
                                          <p:spTgt spid="51"/>
                                        </p:tgtEl>
                                        <p:attrNameLst>
                                          <p:attrName>fillcolor</p:attrName>
                                        </p:attrNameLst>
                                      </p:cBhvr>
                                      <p:to>
                                        <a:srgbClr val="FF3300"/>
                                      </p:to>
                                    </p:animClr>
                                    <p:set>
                                      <p:cBhvr>
                                        <p:cTn id="52" dur="500" fill="hold"/>
                                        <p:tgtEl>
                                          <p:spTgt spid="51"/>
                                        </p:tgtEl>
                                        <p:attrNameLst>
                                          <p:attrName>fill.type</p:attrName>
                                        </p:attrNameLst>
                                      </p:cBhvr>
                                      <p:to>
                                        <p:strVal val="solid"/>
                                      </p:to>
                                    </p:set>
                                    <p:set>
                                      <p:cBhvr>
                                        <p:cTn id="53" dur="500" fill="hold"/>
                                        <p:tgtEl>
                                          <p:spTgt spid="51"/>
                                        </p:tgtEl>
                                        <p:attrNameLst>
                                          <p:attrName>fill.on</p:attrName>
                                        </p:attrNameLst>
                                      </p:cBhvr>
                                      <p:to>
                                        <p:strVal val="true"/>
                                      </p:to>
                                    </p:set>
                                  </p:childTnLst>
                                </p:cTn>
                              </p:par>
                            </p:childTnLst>
                          </p:cTn>
                        </p:par>
                      </p:childTnLst>
                    </p:cTn>
                  </p:par>
                  <p:par>
                    <p:cTn id="54" fill="hold">
                      <p:stCondLst>
                        <p:cond delay="indefinite"/>
                      </p:stCondLst>
                      <p:childTnLst>
                        <p:par>
                          <p:cTn id="55" fill="hold">
                            <p:stCondLst>
                              <p:cond delay="0"/>
                            </p:stCondLst>
                            <p:childTnLst>
                              <p:par>
                                <p:cTn id="56" presetID="0" presetClass="path" presetSubtype="0" accel="50000" decel="50000" fill="hold" grpId="4" nodeType="clickEffect">
                                  <p:stCondLst>
                                    <p:cond delay="0"/>
                                  </p:stCondLst>
                                  <p:childTnLst>
                                    <p:animMotion origin="layout" path="M 0.09097 0.15046 L 0.0901 0.22176 " pathEditMode="relative" rAng="0" ptsTypes="AA">
                                      <p:cBhvr>
                                        <p:cTn id="57" dur="1000" fill="hold"/>
                                        <p:tgtEl>
                                          <p:spTgt spid="5"/>
                                        </p:tgtEl>
                                        <p:attrNameLst>
                                          <p:attrName>ppt_x</p:attrName>
                                          <p:attrName>ppt_y</p:attrName>
                                        </p:attrNameLst>
                                      </p:cBhvr>
                                      <p:rCtr x="-1" y="36"/>
                                    </p:animMotion>
                                  </p:childTnLst>
                                </p:cTn>
                              </p:par>
                            </p:childTnLst>
                          </p:cTn>
                        </p:par>
                        <p:par>
                          <p:cTn id="58" fill="hold">
                            <p:stCondLst>
                              <p:cond delay="1000"/>
                            </p:stCondLst>
                            <p:childTnLst>
                              <p:par>
                                <p:cTn id="59" presetID="0" presetClass="path" presetSubtype="0" accel="50000" decel="50000" fill="hold" grpId="5" nodeType="afterEffect">
                                  <p:stCondLst>
                                    <p:cond delay="0"/>
                                  </p:stCondLst>
                                  <p:childTnLst>
                                    <p:animMotion origin="layout" path="M 0.09011 0.22176 L 0.14254 0.22152 " pathEditMode="relative" rAng="0" ptsTypes="AA">
                                      <p:cBhvr>
                                        <p:cTn id="60" dur="1000" fill="hold"/>
                                        <p:tgtEl>
                                          <p:spTgt spid="5"/>
                                        </p:tgtEl>
                                        <p:attrNameLst>
                                          <p:attrName>ppt_x</p:attrName>
                                          <p:attrName>ppt_y</p:attrName>
                                        </p:attrNameLst>
                                      </p:cBhvr>
                                      <p:rCtr x="26" y="0"/>
                                    </p:animMotion>
                                  </p:childTnLst>
                                </p:cTn>
                              </p:par>
                              <p:par>
                                <p:cTn id="61" presetID="10" presetClass="entr" presetSubtype="0"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1000"/>
                                        <p:tgtEl>
                                          <p:spTgt spid="14"/>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fade">
                                      <p:cBhvr>
                                        <p:cTn id="68" dur="1000"/>
                                        <p:tgtEl>
                                          <p:spTgt spid="10"/>
                                        </p:tgtEl>
                                      </p:cBhvr>
                                    </p:animEffect>
                                  </p:childTnLst>
                                </p:cTn>
                              </p:par>
                            </p:childTnLst>
                          </p:cTn>
                        </p:par>
                      </p:childTnLst>
                    </p:cTn>
                  </p:par>
                  <p:par>
                    <p:cTn id="69" fill="hold">
                      <p:stCondLst>
                        <p:cond delay="indefinite"/>
                      </p:stCondLst>
                      <p:childTnLst>
                        <p:par>
                          <p:cTn id="70" fill="hold">
                            <p:stCondLst>
                              <p:cond delay="0"/>
                            </p:stCondLst>
                            <p:childTnLst>
                              <p:par>
                                <p:cTn id="71" presetID="0" presetClass="path" presetSubtype="0" accel="50000" decel="50000" fill="hold" grpId="6" nodeType="clickEffect">
                                  <p:stCondLst>
                                    <p:cond delay="0"/>
                                  </p:stCondLst>
                                  <p:childTnLst>
                                    <p:animMotion origin="layout" path="M 0.14253 0.22153 L 0.16285 0.22176 " pathEditMode="relative" rAng="0" ptsTypes="AA">
                                      <p:cBhvr>
                                        <p:cTn id="72" dur="1000" fill="hold"/>
                                        <p:tgtEl>
                                          <p:spTgt spid="5"/>
                                        </p:tgtEl>
                                        <p:attrNameLst>
                                          <p:attrName>ppt_x</p:attrName>
                                          <p:attrName>ppt_y</p:attrName>
                                        </p:attrNameLst>
                                      </p:cBhvr>
                                      <p:rCtr x="10" y="0"/>
                                    </p:animMotion>
                                  </p:childTnLst>
                                </p:cTn>
                              </p:par>
                            </p:childTnLst>
                          </p:cTn>
                        </p:par>
                      </p:childTnLst>
                    </p:cTn>
                  </p:par>
                  <p:par>
                    <p:cTn id="73" fill="hold">
                      <p:stCondLst>
                        <p:cond delay="indefinite"/>
                      </p:stCondLst>
                      <p:childTnLst>
                        <p:par>
                          <p:cTn id="74" fill="hold">
                            <p:stCondLst>
                              <p:cond delay="0"/>
                            </p:stCondLst>
                            <p:childTnLst>
                              <p:par>
                                <p:cTn id="75" presetID="0" presetClass="path" presetSubtype="0" accel="50000" decel="50000" fill="hold" grpId="8" nodeType="clickEffect">
                                  <p:stCondLst>
                                    <p:cond delay="0"/>
                                  </p:stCondLst>
                                  <p:childTnLst>
                                    <p:animMotion origin="layout" path="M 0.16285 0.22176 L 0.20816 0.2206 " pathEditMode="relative" rAng="0" ptsTypes="AA">
                                      <p:cBhvr>
                                        <p:cTn id="76" dur="1000" fill="hold"/>
                                        <p:tgtEl>
                                          <p:spTgt spid="5"/>
                                        </p:tgtEl>
                                        <p:attrNameLst>
                                          <p:attrName>ppt_x</p:attrName>
                                          <p:attrName>ppt_y</p:attrName>
                                        </p:attrNameLst>
                                      </p:cBhvr>
                                      <p:rCtr x="23" y="-1"/>
                                    </p:animMotion>
                                  </p:childTnLst>
                                </p:cTn>
                              </p:par>
                              <p:par>
                                <p:cTn id="77" presetID="10" presetClass="entr" presetSubtype="0" fill="hold" grpId="0" nodeType="with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fade">
                                      <p:cBhvr>
                                        <p:cTn id="79" dur="1000"/>
                                        <p:tgtEl>
                                          <p:spTgt spid="15"/>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16"/>
                                        </p:tgtEl>
                                        <p:attrNameLst>
                                          <p:attrName>style.visibility</p:attrName>
                                        </p:attrNameLst>
                                      </p:cBhvr>
                                      <p:to>
                                        <p:strVal val="visible"/>
                                      </p:to>
                                    </p:set>
                                    <p:animEffect transition="in" filter="fade">
                                      <p:cBhvr>
                                        <p:cTn id="84" dur="1000"/>
                                        <p:tgtEl>
                                          <p:spTgt spid="16"/>
                                        </p:tgtEl>
                                      </p:cBhvr>
                                    </p:animEffect>
                                  </p:childTnLst>
                                </p:cTn>
                              </p:par>
                            </p:childTnLst>
                          </p:cTn>
                        </p:par>
                      </p:childTnLst>
                    </p:cTn>
                  </p:par>
                  <p:par>
                    <p:cTn id="85" fill="hold">
                      <p:stCondLst>
                        <p:cond delay="indefinite"/>
                      </p:stCondLst>
                      <p:childTnLst>
                        <p:par>
                          <p:cTn id="86" fill="hold">
                            <p:stCondLst>
                              <p:cond delay="0"/>
                            </p:stCondLst>
                            <p:childTnLst>
                              <p:par>
                                <p:cTn id="87" presetID="0" presetClass="path" presetSubtype="0" accel="50000" decel="50000" fill="hold" grpId="13" nodeType="clickEffect">
                                  <p:stCondLst>
                                    <p:cond delay="0"/>
                                  </p:stCondLst>
                                  <p:childTnLst>
                                    <p:animMotion origin="layout" path="M 0.20816 0.2206 L 0.21962 0.22037 " pathEditMode="relative" rAng="0" ptsTypes="AA">
                                      <p:cBhvr>
                                        <p:cTn id="88" dur="2000" fill="hold"/>
                                        <p:tgtEl>
                                          <p:spTgt spid="5"/>
                                        </p:tgtEl>
                                        <p:attrNameLst>
                                          <p:attrName>ppt_x</p:attrName>
                                          <p:attrName>ppt_y</p:attrName>
                                        </p:attrNameLst>
                                      </p:cBhvr>
                                      <p:rCtr x="6" y="0"/>
                                    </p:animMotion>
                                  </p:childTnLst>
                                </p:cTn>
                              </p:par>
                            </p:childTnLst>
                          </p:cTn>
                        </p:par>
                        <p:par>
                          <p:cTn id="89" fill="hold">
                            <p:stCondLst>
                              <p:cond delay="2000"/>
                            </p:stCondLst>
                            <p:childTnLst>
                              <p:par>
                                <p:cTn id="90" presetID="0" presetClass="path" presetSubtype="0" accel="50000" decel="50000" fill="hold" grpId="9" nodeType="afterEffect">
                                  <p:stCondLst>
                                    <p:cond delay="0"/>
                                  </p:stCondLst>
                                  <p:childTnLst>
                                    <p:animMotion origin="layout" path="M 0.22049 0.21828 L 0.22049 0.14976 " pathEditMode="relative" rAng="0" ptsTypes="AA">
                                      <p:cBhvr>
                                        <p:cTn id="91" dur="1000" fill="hold"/>
                                        <p:tgtEl>
                                          <p:spTgt spid="5"/>
                                        </p:tgtEl>
                                        <p:attrNameLst>
                                          <p:attrName>ppt_x</p:attrName>
                                          <p:attrName>ppt_y</p:attrName>
                                        </p:attrNameLst>
                                      </p:cBhvr>
                                      <p:rCtr x="0" y="-34"/>
                                    </p:animMotion>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childTnLst>
                                </p:cTn>
                              </p:par>
                            </p:childTnLst>
                          </p:cTn>
                        </p:par>
                      </p:childTnLst>
                    </p:cTn>
                  </p:par>
                  <p:par>
                    <p:cTn id="97" fill="hold">
                      <p:stCondLst>
                        <p:cond delay="indefinite"/>
                      </p:stCondLst>
                      <p:childTnLst>
                        <p:par>
                          <p:cTn id="98" fill="hold">
                            <p:stCondLst>
                              <p:cond delay="0"/>
                            </p:stCondLst>
                            <p:childTnLst>
                              <p:par>
                                <p:cTn id="99" presetID="0" presetClass="path" presetSubtype="0" accel="50000" decel="50000" fill="hold" grpId="10" nodeType="clickEffect">
                                  <p:stCondLst>
                                    <p:cond delay="0"/>
                                  </p:stCondLst>
                                  <p:childTnLst>
                                    <p:animMotion origin="layout" path="M 0.22049 0.14976 L 0.23195 0.14976 " pathEditMode="relative" rAng="0" ptsTypes="AA">
                                      <p:cBhvr>
                                        <p:cTn id="100" dur="1000" fill="hold"/>
                                        <p:tgtEl>
                                          <p:spTgt spid="5"/>
                                        </p:tgtEl>
                                        <p:attrNameLst>
                                          <p:attrName>ppt_x</p:attrName>
                                          <p:attrName>ppt_y</p:attrName>
                                        </p:attrNameLst>
                                      </p:cBhvr>
                                      <p:rCtr x="6" y="0"/>
                                    </p:animMotion>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fade">
                                      <p:cBhvr>
                                        <p:cTn id="105" dur="1000"/>
                                        <p:tgtEl>
                                          <p:spTgt spid="18"/>
                                        </p:tgtEl>
                                      </p:cBhvr>
                                    </p:animEffect>
                                  </p:childTnLst>
                                </p:cTn>
                              </p:par>
                            </p:childTnLst>
                          </p:cTn>
                        </p:par>
                      </p:childTnLst>
                    </p:cTn>
                  </p:par>
                  <p:par>
                    <p:cTn id="106" fill="hold">
                      <p:stCondLst>
                        <p:cond delay="indefinite"/>
                      </p:stCondLst>
                      <p:childTnLst>
                        <p:par>
                          <p:cTn id="107" fill="hold">
                            <p:stCondLst>
                              <p:cond delay="0"/>
                            </p:stCondLst>
                            <p:childTnLst>
                              <p:par>
                                <p:cTn id="108" presetID="0" presetClass="path" presetSubtype="0" accel="50000" decel="50000" fill="hold" grpId="11" nodeType="clickEffect">
                                  <p:stCondLst>
                                    <p:cond delay="0"/>
                                  </p:stCondLst>
                                  <p:childTnLst>
                                    <p:animMotion origin="layout" path="M 0.23195 0.14976 L 0.2658 0.14976 " pathEditMode="relative" rAng="0" ptsTypes="AA">
                                      <p:cBhvr>
                                        <p:cTn id="109" dur="1000" fill="hold"/>
                                        <p:tgtEl>
                                          <p:spTgt spid="5"/>
                                        </p:tgtEl>
                                        <p:attrNameLst>
                                          <p:attrName>ppt_x</p:attrName>
                                          <p:attrName>ppt_y</p:attrName>
                                        </p:attrNameLst>
                                      </p:cBhvr>
                                      <p:rCtr x="17" y="0"/>
                                    </p:animMotion>
                                  </p:childTnLst>
                                </p:cTn>
                              </p:par>
                            </p:childTnLst>
                          </p:cTn>
                        </p:par>
                      </p:childTnLst>
                    </p:cTn>
                  </p:par>
                  <p:par>
                    <p:cTn id="110" fill="hold">
                      <p:stCondLst>
                        <p:cond delay="indefinite"/>
                      </p:stCondLst>
                      <p:childTnLst>
                        <p:par>
                          <p:cTn id="111" fill="hold">
                            <p:stCondLst>
                              <p:cond delay="0"/>
                            </p:stCondLst>
                            <p:childTnLst>
                              <p:par>
                                <p:cTn id="112" presetID="1" presetClass="emph" presetSubtype="2" fill="hold" nodeType="clickEffect">
                                  <p:stCondLst>
                                    <p:cond delay="0"/>
                                  </p:stCondLst>
                                  <p:childTnLst>
                                    <p:animClr clrSpc="rgb">
                                      <p:cBhvr>
                                        <p:cTn id="113" dur="500" fill="hold"/>
                                        <p:tgtEl>
                                          <p:spTgt spid="27"/>
                                        </p:tgtEl>
                                        <p:attrNameLst>
                                          <p:attrName>fillcolor</p:attrName>
                                        </p:attrNameLst>
                                      </p:cBhvr>
                                      <p:to>
                                        <a:srgbClr val="FF3300"/>
                                      </p:to>
                                    </p:animClr>
                                    <p:set>
                                      <p:cBhvr>
                                        <p:cTn id="114" dur="500" fill="hold"/>
                                        <p:tgtEl>
                                          <p:spTgt spid="27"/>
                                        </p:tgtEl>
                                        <p:attrNameLst>
                                          <p:attrName>fill.type</p:attrName>
                                        </p:attrNameLst>
                                      </p:cBhvr>
                                      <p:to>
                                        <p:strVal val="solid"/>
                                      </p:to>
                                    </p:set>
                                    <p:set>
                                      <p:cBhvr>
                                        <p:cTn id="115" dur="500" fill="hold"/>
                                        <p:tgtEl>
                                          <p:spTgt spid="27"/>
                                        </p:tgtEl>
                                        <p:attrNameLst>
                                          <p:attrName>fill.on</p:attrName>
                                        </p:attrNameLst>
                                      </p:cBhvr>
                                      <p:to>
                                        <p:strVal val="true"/>
                                      </p:to>
                                    </p:set>
                                  </p:childTnLst>
                                </p:cTn>
                              </p:par>
                              <p:par>
                                <p:cTn id="116" presetID="1" presetClass="emph" presetSubtype="2" fill="hold" nodeType="withEffect">
                                  <p:stCondLst>
                                    <p:cond delay="0"/>
                                  </p:stCondLst>
                                  <p:childTnLst>
                                    <p:animClr clrSpc="rgb">
                                      <p:cBhvr>
                                        <p:cTn id="117" dur="500" fill="hold"/>
                                        <p:tgtEl>
                                          <p:spTgt spid="31"/>
                                        </p:tgtEl>
                                        <p:attrNameLst>
                                          <p:attrName>fillcolor</p:attrName>
                                        </p:attrNameLst>
                                      </p:cBhvr>
                                      <p:to>
                                        <a:srgbClr val="FF3300"/>
                                      </p:to>
                                    </p:animClr>
                                    <p:set>
                                      <p:cBhvr>
                                        <p:cTn id="118" dur="500" fill="hold"/>
                                        <p:tgtEl>
                                          <p:spTgt spid="31"/>
                                        </p:tgtEl>
                                        <p:attrNameLst>
                                          <p:attrName>fill.type</p:attrName>
                                        </p:attrNameLst>
                                      </p:cBhvr>
                                      <p:to>
                                        <p:strVal val="solid"/>
                                      </p:to>
                                    </p:set>
                                    <p:set>
                                      <p:cBhvr>
                                        <p:cTn id="119" dur="500" fill="hold"/>
                                        <p:tgtEl>
                                          <p:spTgt spid="3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animBg="1"/>
      <p:bldP spid="18" grpId="0" animBg="1"/>
      <p:bldP spid="14" grpId="0" animBg="1"/>
      <p:bldP spid="15" grpId="0" animBg="1"/>
      <p:bldP spid="5" grpId="0" animBg="1"/>
      <p:bldP spid="5" grpId="1" animBg="1"/>
      <p:bldP spid="5" grpId="2" animBg="1"/>
      <p:bldP spid="5" grpId="3" animBg="1"/>
      <p:bldP spid="5" grpId="4" animBg="1"/>
      <p:bldP spid="5" grpId="5" animBg="1"/>
      <p:bldP spid="5" grpId="6" animBg="1"/>
      <p:bldP spid="5" grpId="8" animBg="1"/>
      <p:bldP spid="5" grpId="9" animBg="1"/>
      <p:bldP spid="5" grpId="10" animBg="1"/>
      <p:bldP spid="5" grpId="11" animBg="1"/>
      <p:bldP spid="5" grpId="12" animBg="1"/>
      <p:bldP spid="5" grpId="13" animBg="1"/>
      <p:bldP spid="17"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7" name="Content Placeholder 2"/>
          <p:cNvSpPr>
            <a:spLocks noGrp="1"/>
          </p:cNvSpPr>
          <p:nvPr>
            <p:ph idx="1"/>
          </p:nvPr>
        </p:nvSpPr>
        <p:spPr>
          <a:xfrm>
            <a:off x="469900" y="0"/>
            <a:ext cx="8229600" cy="4525963"/>
          </a:xfrm>
        </p:spPr>
        <p:txBody>
          <a:bodyPr/>
          <a:lstStyle/>
          <a:p>
            <a:pPr marL="571500" indent="-571500" eaLnBrk="1" hangingPunct="1">
              <a:buFont typeface="Calibri" pitchFamily="34" charset="0"/>
              <a:buAutoNum type="romanUcPeriod"/>
            </a:pPr>
            <a:r>
              <a:rPr lang="en-US" dirty="0" smtClean="0"/>
              <a:t>Motivation</a:t>
            </a:r>
          </a:p>
          <a:p>
            <a:pPr marL="571500" indent="-571500" eaLnBrk="1" hangingPunct="1">
              <a:buFont typeface="Calibri" pitchFamily="34" charset="0"/>
              <a:buAutoNum type="romanUcPeriod"/>
            </a:pPr>
            <a:r>
              <a:rPr lang="en-US" dirty="0" smtClean="0"/>
              <a:t>Distributed tree</a:t>
            </a:r>
          </a:p>
          <a:p>
            <a:pPr marL="571500" indent="-571500" eaLnBrk="1" hangingPunct="1">
              <a:buFont typeface="Calibri" pitchFamily="34" charset="0"/>
              <a:buAutoNum type="romanUcPeriod"/>
            </a:pPr>
            <a:r>
              <a:rPr lang="en-US" dirty="0" smtClean="0"/>
              <a:t>Level threading</a:t>
            </a:r>
          </a:p>
          <a:p>
            <a:pPr marL="571500" indent="-571500" eaLnBrk="1" hangingPunct="1">
              <a:buFont typeface="Calibri" pitchFamily="34" charset="0"/>
              <a:buAutoNum type="romanUcPeriod"/>
            </a:pPr>
            <a:r>
              <a:rPr lang="en-US" dirty="0" smtClean="0"/>
              <a:t>Dynamic load balancing</a:t>
            </a:r>
          </a:p>
          <a:p>
            <a:pPr marL="571500" indent="-571500" eaLnBrk="1" hangingPunct="1">
              <a:buFont typeface="Calibri" pitchFamily="34" charset="0"/>
              <a:buAutoNum type="romanUcPeriod"/>
            </a:pPr>
            <a:r>
              <a:rPr lang="en-US" b="1" dirty="0" smtClean="0"/>
              <a:t>Sweep Method for </a:t>
            </a:r>
            <a:r>
              <a:rPr lang="en-US" b="1" dirty="0" err="1" smtClean="0"/>
              <a:t>Unsplit</a:t>
            </a:r>
            <a:r>
              <a:rPr lang="en-US" b="1" dirty="0" smtClean="0"/>
              <a:t> Stencils</a:t>
            </a:r>
          </a:p>
          <a:p>
            <a:pPr marL="571500" indent="-571500" eaLnBrk="1" hangingPunct="1">
              <a:buFont typeface="Calibri" pitchFamily="34" charset="0"/>
              <a:buAutoNum type="romanUcPeriod"/>
            </a:pPr>
            <a:r>
              <a:rPr lang="en-US" dirty="0" smtClean="0"/>
              <a:t>Results &amp; Conclusions</a:t>
            </a:r>
          </a:p>
        </p:txBody>
      </p:sp>
      <p:pic>
        <p:nvPicPr>
          <p:cNvPr id="5" name="Picture 4" descr="wave.png"/>
          <p:cNvPicPr>
            <a:picLocks noChangeAspect="1"/>
          </p:cNvPicPr>
          <p:nvPr/>
        </p:nvPicPr>
        <p:blipFill>
          <a:blip r:embed="rId3" cstate="print"/>
          <a:srcRect t="2647"/>
          <a:stretch>
            <a:fillRect/>
          </a:stretch>
        </p:blipFill>
        <p:spPr>
          <a:xfrm>
            <a:off x="0" y="5166158"/>
            <a:ext cx="9144000" cy="1679142"/>
          </a:xfrm>
          <a:prstGeom prst="rect">
            <a:avLst/>
          </a:prstGeom>
        </p:spPr>
      </p:pic>
      <p:sp>
        <p:nvSpPr>
          <p:cNvPr id="6" name="Title 1"/>
          <p:cNvSpPr txBox="1">
            <a:spLocks/>
          </p:cNvSpPr>
          <p:nvPr/>
        </p:nvSpPr>
        <p:spPr bwMode="auto">
          <a:xfrm>
            <a:off x="377856" y="5866841"/>
            <a:ext cx="6097975" cy="817888"/>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800" b="1" noProof="0" dirty="0" smtClean="0">
                <a:solidFill>
                  <a:schemeClr val="accent1">
                    <a:lumMod val="20000"/>
                    <a:lumOff val="80000"/>
                  </a:schemeClr>
                </a:solidFill>
                <a:latin typeface="+mj-lt"/>
                <a:ea typeface="+mj-ea"/>
                <a:cs typeface="+mj-cs"/>
              </a:rPr>
              <a:t>Sweep Method for </a:t>
            </a:r>
            <a:r>
              <a:rPr lang="en-US" sz="2800" b="1" noProof="0" dirty="0" err="1" smtClean="0">
                <a:solidFill>
                  <a:schemeClr val="accent1">
                    <a:lumMod val="20000"/>
                    <a:lumOff val="80000"/>
                  </a:schemeClr>
                </a:solidFill>
                <a:latin typeface="+mj-lt"/>
                <a:ea typeface="+mj-ea"/>
                <a:cs typeface="+mj-cs"/>
              </a:rPr>
              <a:t>Unsplit</a:t>
            </a:r>
            <a:r>
              <a:rPr lang="en-US" sz="2800" b="1" noProof="0" dirty="0" smtClean="0">
                <a:solidFill>
                  <a:schemeClr val="accent1">
                    <a:lumMod val="20000"/>
                    <a:lumOff val="80000"/>
                  </a:schemeClr>
                </a:solidFill>
                <a:latin typeface="+mj-lt"/>
                <a:ea typeface="+mj-ea"/>
                <a:cs typeface="+mj-cs"/>
              </a:rPr>
              <a:t> Stencils</a:t>
            </a:r>
            <a:endParaRPr kumimoji="0" lang="en-US" sz="2800" b="1" i="0" u="none" strike="noStrike" kern="1200" cap="none" spc="0" normalizeH="0" baseline="0" noProof="0" dirty="0">
              <a:ln>
                <a:noFill/>
              </a:ln>
              <a:solidFill>
                <a:schemeClr val="accent1">
                  <a:lumMod val="20000"/>
                  <a:lumOff val="80000"/>
                </a:schemeClr>
              </a:solidFill>
              <a:effectLst/>
              <a:uLnTx/>
              <a:uFillTx/>
              <a:latin typeface="+mj-lt"/>
              <a:ea typeface="+mj-ea"/>
              <a:cs typeface="+mj-cs"/>
            </a:endParaRPr>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3" name="Picture 7" descr="Stencil0.png"/>
          <p:cNvPicPr>
            <a:picLocks noChangeAspect="1"/>
          </p:cNvPicPr>
          <p:nvPr/>
        </p:nvPicPr>
        <p:blipFill>
          <a:blip r:embed="rId2" cstate="print"/>
          <a:srcRect/>
          <a:stretch>
            <a:fillRect/>
          </a:stretch>
        </p:blipFill>
        <p:spPr bwMode="auto">
          <a:xfrm>
            <a:off x="4357688" y="490538"/>
            <a:ext cx="4570412" cy="4572000"/>
          </a:xfrm>
          <a:prstGeom prst="rect">
            <a:avLst/>
          </a:prstGeom>
          <a:noFill/>
          <a:ln w="9525">
            <a:noFill/>
            <a:miter lim="800000"/>
            <a:headEnd/>
            <a:tailEnd/>
          </a:ln>
        </p:spPr>
      </p:pic>
      <p:sp>
        <p:nvSpPr>
          <p:cNvPr id="15364" name="Content Placeholder 2"/>
          <p:cNvSpPr>
            <a:spLocks noGrp="1"/>
          </p:cNvSpPr>
          <p:nvPr>
            <p:ph idx="1"/>
          </p:nvPr>
        </p:nvSpPr>
        <p:spPr>
          <a:xfrm>
            <a:off x="0" y="0"/>
            <a:ext cx="4330700" cy="4525963"/>
          </a:xfrm>
        </p:spPr>
        <p:txBody>
          <a:bodyPr/>
          <a:lstStyle/>
          <a:p>
            <a:pPr eaLnBrk="1" hangingPunct="1"/>
            <a:r>
              <a:rPr lang="en-US" sz="2000" smtClean="0"/>
              <a:t>At the end of an update we need new values for the fluid quantities </a:t>
            </a:r>
            <a:r>
              <a:rPr lang="en-US" sz="2000" smtClean="0">
                <a:latin typeface="Script MT Bold" pitchFamily="66" charset="0"/>
              </a:rPr>
              <a:t>Q</a:t>
            </a:r>
            <a:r>
              <a:rPr lang="en-US" sz="2000" smtClean="0"/>
              <a:t> at time step n+1</a:t>
            </a:r>
          </a:p>
          <a:p>
            <a:pPr eaLnBrk="1" hangingPunct="1"/>
            <a:endParaRPr lang="en-US" sz="2000" smtClean="0"/>
          </a:p>
        </p:txBody>
      </p:sp>
      <p:pic>
        <p:nvPicPr>
          <p:cNvPr id="6" name="Picture 5" descr="wave.png"/>
          <p:cNvPicPr>
            <a:picLocks noChangeAspect="1"/>
          </p:cNvPicPr>
          <p:nvPr/>
        </p:nvPicPr>
        <p:blipFill>
          <a:blip r:embed="rId3" cstate="print"/>
          <a:srcRect t="2647"/>
          <a:stretch>
            <a:fillRect/>
          </a:stretch>
        </p:blipFill>
        <p:spPr>
          <a:xfrm>
            <a:off x="0" y="5166158"/>
            <a:ext cx="9144000" cy="1679142"/>
          </a:xfrm>
          <a:prstGeom prst="rect">
            <a:avLst/>
          </a:prstGeom>
        </p:spPr>
      </p:pic>
      <p:sp>
        <p:nvSpPr>
          <p:cNvPr id="7" name="Title 1"/>
          <p:cNvSpPr txBox="1">
            <a:spLocks/>
          </p:cNvSpPr>
          <p:nvPr/>
        </p:nvSpPr>
        <p:spPr bwMode="auto">
          <a:xfrm>
            <a:off x="377856" y="5866841"/>
            <a:ext cx="6097975" cy="817888"/>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800" b="1" noProof="0" dirty="0" smtClean="0">
                <a:solidFill>
                  <a:schemeClr val="accent1">
                    <a:lumMod val="20000"/>
                    <a:lumOff val="80000"/>
                  </a:schemeClr>
                </a:solidFill>
                <a:latin typeface="+mj-lt"/>
                <a:ea typeface="+mj-ea"/>
                <a:cs typeface="+mj-cs"/>
              </a:rPr>
              <a:t>Sweep Method for </a:t>
            </a:r>
            <a:r>
              <a:rPr lang="en-US" sz="2800" b="1" noProof="0" dirty="0" err="1" smtClean="0">
                <a:solidFill>
                  <a:schemeClr val="accent1">
                    <a:lumMod val="20000"/>
                    <a:lumOff val="80000"/>
                  </a:schemeClr>
                </a:solidFill>
                <a:latin typeface="+mj-lt"/>
                <a:ea typeface="+mj-ea"/>
                <a:cs typeface="+mj-cs"/>
              </a:rPr>
              <a:t>Unsplit</a:t>
            </a:r>
            <a:r>
              <a:rPr lang="en-US" sz="2800" b="1" noProof="0" dirty="0" smtClean="0">
                <a:solidFill>
                  <a:schemeClr val="accent1">
                    <a:lumMod val="20000"/>
                    <a:lumOff val="80000"/>
                  </a:schemeClr>
                </a:solidFill>
                <a:latin typeface="+mj-lt"/>
                <a:ea typeface="+mj-ea"/>
                <a:cs typeface="+mj-cs"/>
              </a:rPr>
              <a:t> Stencils</a:t>
            </a:r>
            <a:endParaRPr kumimoji="0" lang="en-US" sz="2800" b="1" i="0" u="none" strike="noStrike" kern="1200" cap="none" spc="0" normalizeH="0" baseline="0" noProof="0" dirty="0">
              <a:ln>
                <a:noFill/>
              </a:ln>
              <a:solidFill>
                <a:schemeClr val="accent1">
                  <a:lumMod val="20000"/>
                  <a:lumOff val="80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7" name="Picture 7" descr="Stencil0.png"/>
          <p:cNvPicPr>
            <a:picLocks noChangeAspect="1"/>
          </p:cNvPicPr>
          <p:nvPr/>
        </p:nvPicPr>
        <p:blipFill>
          <a:blip r:embed="rId2" cstate="print"/>
          <a:srcRect/>
          <a:stretch>
            <a:fillRect/>
          </a:stretch>
        </p:blipFill>
        <p:spPr bwMode="auto">
          <a:xfrm>
            <a:off x="4357688" y="490538"/>
            <a:ext cx="4570412" cy="4572000"/>
          </a:xfrm>
          <a:prstGeom prst="rect">
            <a:avLst/>
          </a:prstGeom>
          <a:noFill/>
          <a:ln w="9525">
            <a:noFill/>
            <a:miter lim="800000"/>
            <a:headEnd/>
            <a:tailEnd/>
          </a:ln>
        </p:spPr>
      </p:pic>
      <p:sp>
        <p:nvSpPr>
          <p:cNvPr id="16388" name="Content Placeholder 2"/>
          <p:cNvSpPr>
            <a:spLocks noGrp="1"/>
          </p:cNvSpPr>
          <p:nvPr>
            <p:ph idx="1"/>
          </p:nvPr>
        </p:nvSpPr>
        <p:spPr>
          <a:xfrm>
            <a:off x="0" y="0"/>
            <a:ext cx="4330700" cy="4525963"/>
          </a:xfrm>
        </p:spPr>
        <p:txBody>
          <a:bodyPr/>
          <a:lstStyle/>
          <a:p>
            <a:pPr eaLnBrk="1" hangingPunct="1"/>
            <a:r>
              <a:rPr lang="en-US" sz="2000" smtClean="0"/>
              <a:t>At the end of an update we need new values for the fluid quantities </a:t>
            </a:r>
            <a:r>
              <a:rPr lang="en-US" sz="2000" smtClean="0">
                <a:latin typeface="Script MT Bold" pitchFamily="66" charset="0"/>
              </a:rPr>
              <a:t>Q</a:t>
            </a:r>
            <a:r>
              <a:rPr lang="en-US" sz="2000" smtClean="0"/>
              <a:t> at time step n+1</a:t>
            </a:r>
          </a:p>
          <a:p>
            <a:pPr eaLnBrk="1" hangingPunct="1"/>
            <a:r>
              <a:rPr lang="en-US" sz="2000" smtClean="0"/>
              <a:t>The new values for </a:t>
            </a:r>
            <a:r>
              <a:rPr lang="en-US" sz="2000" smtClean="0">
                <a:latin typeface="Script MT Bold" pitchFamily="66" charset="0"/>
              </a:rPr>
              <a:t>Q</a:t>
            </a:r>
            <a:r>
              <a:rPr lang="en-US" sz="2000" smtClean="0"/>
              <a:t> will depend on the EMF’s calculated at the cell corners</a:t>
            </a:r>
          </a:p>
          <a:p>
            <a:pPr eaLnBrk="1" hangingPunct="1">
              <a:buFont typeface="Arial" charset="0"/>
              <a:buNone/>
            </a:pPr>
            <a:endParaRPr lang="en-US" sz="2000" smtClean="0"/>
          </a:p>
        </p:txBody>
      </p:sp>
      <p:pic>
        <p:nvPicPr>
          <p:cNvPr id="6" name="Picture 5" descr="wave.png"/>
          <p:cNvPicPr>
            <a:picLocks noChangeAspect="1"/>
          </p:cNvPicPr>
          <p:nvPr/>
        </p:nvPicPr>
        <p:blipFill>
          <a:blip r:embed="rId3" cstate="print"/>
          <a:srcRect t="2647"/>
          <a:stretch>
            <a:fillRect/>
          </a:stretch>
        </p:blipFill>
        <p:spPr>
          <a:xfrm>
            <a:off x="0" y="5166158"/>
            <a:ext cx="9144000" cy="1679142"/>
          </a:xfrm>
          <a:prstGeom prst="rect">
            <a:avLst/>
          </a:prstGeom>
        </p:spPr>
      </p:pic>
      <p:sp>
        <p:nvSpPr>
          <p:cNvPr id="7" name="Title 1"/>
          <p:cNvSpPr txBox="1">
            <a:spLocks/>
          </p:cNvSpPr>
          <p:nvPr/>
        </p:nvSpPr>
        <p:spPr bwMode="auto">
          <a:xfrm>
            <a:off x="377856" y="5866841"/>
            <a:ext cx="6097975" cy="817888"/>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800" b="1" noProof="0" dirty="0" smtClean="0">
                <a:solidFill>
                  <a:schemeClr val="accent1">
                    <a:lumMod val="20000"/>
                    <a:lumOff val="80000"/>
                  </a:schemeClr>
                </a:solidFill>
                <a:latin typeface="+mj-lt"/>
                <a:ea typeface="+mj-ea"/>
                <a:cs typeface="+mj-cs"/>
              </a:rPr>
              <a:t>Sweep Method for </a:t>
            </a:r>
            <a:r>
              <a:rPr lang="en-US" sz="2800" b="1" noProof="0" dirty="0" err="1" smtClean="0">
                <a:solidFill>
                  <a:schemeClr val="accent1">
                    <a:lumMod val="20000"/>
                    <a:lumOff val="80000"/>
                  </a:schemeClr>
                </a:solidFill>
                <a:latin typeface="+mj-lt"/>
                <a:ea typeface="+mj-ea"/>
                <a:cs typeface="+mj-cs"/>
              </a:rPr>
              <a:t>Unsplit</a:t>
            </a:r>
            <a:r>
              <a:rPr lang="en-US" sz="2800" b="1" noProof="0" dirty="0" smtClean="0">
                <a:solidFill>
                  <a:schemeClr val="accent1">
                    <a:lumMod val="20000"/>
                    <a:lumOff val="80000"/>
                  </a:schemeClr>
                </a:solidFill>
                <a:latin typeface="+mj-lt"/>
                <a:ea typeface="+mj-ea"/>
                <a:cs typeface="+mj-cs"/>
              </a:rPr>
              <a:t> Stencils</a:t>
            </a:r>
            <a:endParaRPr kumimoji="0" lang="en-US" sz="2800" b="1" i="0" u="none" strike="noStrike" kern="1200" cap="none" spc="0" normalizeH="0" baseline="0" noProof="0" dirty="0">
              <a:ln>
                <a:noFill/>
              </a:ln>
              <a:solidFill>
                <a:schemeClr val="accent1">
                  <a:lumMod val="20000"/>
                  <a:lumOff val="80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11" name="Picture 7" descr="Stencil0.png"/>
          <p:cNvPicPr>
            <a:picLocks noChangeAspect="1"/>
          </p:cNvPicPr>
          <p:nvPr/>
        </p:nvPicPr>
        <p:blipFill>
          <a:blip r:embed="rId2" cstate="print"/>
          <a:srcRect/>
          <a:stretch>
            <a:fillRect/>
          </a:stretch>
        </p:blipFill>
        <p:spPr bwMode="auto">
          <a:xfrm>
            <a:off x="4357688" y="490538"/>
            <a:ext cx="4570412" cy="4572000"/>
          </a:xfrm>
          <a:prstGeom prst="rect">
            <a:avLst/>
          </a:prstGeom>
          <a:noFill/>
          <a:ln w="9525">
            <a:noFill/>
            <a:miter lim="800000"/>
            <a:headEnd/>
            <a:tailEnd/>
          </a:ln>
        </p:spPr>
      </p:pic>
      <p:sp>
        <p:nvSpPr>
          <p:cNvPr id="17412" name="Content Placeholder 2"/>
          <p:cNvSpPr>
            <a:spLocks noGrp="1"/>
          </p:cNvSpPr>
          <p:nvPr>
            <p:ph idx="1"/>
          </p:nvPr>
        </p:nvSpPr>
        <p:spPr>
          <a:xfrm>
            <a:off x="0" y="0"/>
            <a:ext cx="4330700" cy="4525963"/>
          </a:xfrm>
        </p:spPr>
        <p:txBody>
          <a:bodyPr/>
          <a:lstStyle/>
          <a:p>
            <a:pPr eaLnBrk="1" hangingPunct="1"/>
            <a:r>
              <a:rPr lang="en-US" sz="2000" smtClean="0"/>
              <a:t>At the end of an update we need new values for the fluid quantities </a:t>
            </a:r>
            <a:r>
              <a:rPr lang="en-US" sz="2000" smtClean="0">
                <a:latin typeface="Script MT Bold" pitchFamily="66" charset="0"/>
              </a:rPr>
              <a:t>Q</a:t>
            </a:r>
            <a:r>
              <a:rPr lang="en-US" sz="2000" smtClean="0"/>
              <a:t> at time step n+1</a:t>
            </a:r>
          </a:p>
          <a:p>
            <a:pPr eaLnBrk="1" hangingPunct="1"/>
            <a:r>
              <a:rPr lang="en-US" sz="2000" smtClean="0"/>
              <a:t>The new values for </a:t>
            </a:r>
            <a:r>
              <a:rPr lang="en-US" sz="2000" smtClean="0">
                <a:latin typeface="Script MT Bold" pitchFamily="66" charset="0"/>
              </a:rPr>
              <a:t>Q</a:t>
            </a:r>
            <a:r>
              <a:rPr lang="en-US" sz="2000" smtClean="0"/>
              <a:t> will depend on the EMF’s calculated at the cell corners</a:t>
            </a:r>
          </a:p>
          <a:p>
            <a:pPr eaLnBrk="1" hangingPunct="1"/>
            <a:r>
              <a:rPr lang="en-US" sz="2000" smtClean="0"/>
              <a:t>As well as the </a:t>
            </a:r>
            <a:r>
              <a:rPr lang="en-US" sz="2000" i="1" smtClean="0"/>
              <a:t>x</a:t>
            </a:r>
            <a:r>
              <a:rPr lang="en-US" sz="2000" smtClean="0"/>
              <a:t> and </a:t>
            </a:r>
            <a:r>
              <a:rPr lang="en-US" sz="2000" i="1" smtClean="0"/>
              <a:t>y</a:t>
            </a:r>
            <a:r>
              <a:rPr lang="en-US" sz="2000" smtClean="0"/>
              <a:t> fluxes at the cell faces</a:t>
            </a:r>
          </a:p>
          <a:p>
            <a:pPr eaLnBrk="1" hangingPunct="1">
              <a:buFont typeface="Arial" charset="0"/>
              <a:buNone/>
            </a:pPr>
            <a:endParaRPr lang="en-US" sz="2000" smtClean="0"/>
          </a:p>
        </p:txBody>
      </p:sp>
      <p:pic>
        <p:nvPicPr>
          <p:cNvPr id="6" name="Picture 5" descr="wave.png"/>
          <p:cNvPicPr>
            <a:picLocks noChangeAspect="1"/>
          </p:cNvPicPr>
          <p:nvPr/>
        </p:nvPicPr>
        <p:blipFill>
          <a:blip r:embed="rId3" cstate="print"/>
          <a:srcRect t="2647"/>
          <a:stretch>
            <a:fillRect/>
          </a:stretch>
        </p:blipFill>
        <p:spPr>
          <a:xfrm>
            <a:off x="0" y="5166158"/>
            <a:ext cx="9144000" cy="1679142"/>
          </a:xfrm>
          <a:prstGeom prst="rect">
            <a:avLst/>
          </a:prstGeom>
        </p:spPr>
      </p:pic>
      <p:sp>
        <p:nvSpPr>
          <p:cNvPr id="7" name="Title 1"/>
          <p:cNvSpPr txBox="1">
            <a:spLocks/>
          </p:cNvSpPr>
          <p:nvPr/>
        </p:nvSpPr>
        <p:spPr bwMode="auto">
          <a:xfrm>
            <a:off x="377856" y="5866841"/>
            <a:ext cx="6097975" cy="817888"/>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800" b="1" noProof="0" dirty="0" smtClean="0">
                <a:solidFill>
                  <a:schemeClr val="accent1">
                    <a:lumMod val="20000"/>
                    <a:lumOff val="80000"/>
                  </a:schemeClr>
                </a:solidFill>
                <a:latin typeface="+mj-lt"/>
                <a:ea typeface="+mj-ea"/>
                <a:cs typeface="+mj-cs"/>
              </a:rPr>
              <a:t>Sweep Method for </a:t>
            </a:r>
            <a:r>
              <a:rPr lang="en-US" sz="2800" b="1" noProof="0" dirty="0" err="1" smtClean="0">
                <a:solidFill>
                  <a:schemeClr val="accent1">
                    <a:lumMod val="20000"/>
                    <a:lumOff val="80000"/>
                  </a:schemeClr>
                </a:solidFill>
                <a:latin typeface="+mj-lt"/>
                <a:ea typeface="+mj-ea"/>
                <a:cs typeface="+mj-cs"/>
              </a:rPr>
              <a:t>Unsplit</a:t>
            </a:r>
            <a:r>
              <a:rPr lang="en-US" sz="2800" b="1" noProof="0" dirty="0" smtClean="0">
                <a:solidFill>
                  <a:schemeClr val="accent1">
                    <a:lumMod val="20000"/>
                    <a:lumOff val="80000"/>
                  </a:schemeClr>
                </a:solidFill>
                <a:latin typeface="+mj-lt"/>
                <a:ea typeface="+mj-ea"/>
                <a:cs typeface="+mj-cs"/>
              </a:rPr>
              <a:t> Stencils</a:t>
            </a:r>
            <a:endParaRPr kumimoji="0" lang="en-US" sz="2800" b="1" i="0" u="none" strike="noStrike" kern="1200" cap="none" spc="0" normalizeH="0" baseline="0" noProof="0" dirty="0">
              <a:ln>
                <a:noFill/>
              </a:ln>
              <a:solidFill>
                <a:schemeClr val="accent1">
                  <a:lumMod val="20000"/>
                  <a:lumOff val="80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5" name="Picture 7" descr="Stencil0.png"/>
          <p:cNvPicPr>
            <a:picLocks noChangeAspect="1"/>
          </p:cNvPicPr>
          <p:nvPr/>
        </p:nvPicPr>
        <p:blipFill>
          <a:blip r:embed="rId2" cstate="print"/>
          <a:srcRect/>
          <a:stretch>
            <a:fillRect/>
          </a:stretch>
        </p:blipFill>
        <p:spPr bwMode="auto">
          <a:xfrm>
            <a:off x="4357688" y="490538"/>
            <a:ext cx="4570412" cy="4572000"/>
          </a:xfrm>
          <a:prstGeom prst="rect">
            <a:avLst/>
          </a:prstGeom>
          <a:noFill/>
          <a:ln w="9525">
            <a:noFill/>
            <a:miter lim="800000"/>
            <a:headEnd/>
            <a:tailEnd/>
          </a:ln>
        </p:spPr>
      </p:pic>
      <p:sp>
        <p:nvSpPr>
          <p:cNvPr id="18436" name="Content Placeholder 2"/>
          <p:cNvSpPr>
            <a:spLocks noGrp="1"/>
          </p:cNvSpPr>
          <p:nvPr>
            <p:ph idx="1"/>
          </p:nvPr>
        </p:nvSpPr>
        <p:spPr>
          <a:xfrm>
            <a:off x="0" y="0"/>
            <a:ext cx="4330700" cy="4525963"/>
          </a:xfrm>
        </p:spPr>
        <p:txBody>
          <a:bodyPr/>
          <a:lstStyle/>
          <a:p>
            <a:pPr eaLnBrk="1" hangingPunct="1"/>
            <a:r>
              <a:rPr lang="en-US" sz="2000" smtClean="0"/>
              <a:t>At the end of an update we need new values for the fluid quantities </a:t>
            </a:r>
            <a:r>
              <a:rPr lang="en-US" sz="2000" smtClean="0">
                <a:latin typeface="Script MT Bold" pitchFamily="66" charset="0"/>
              </a:rPr>
              <a:t>Q</a:t>
            </a:r>
            <a:r>
              <a:rPr lang="en-US" sz="2000" smtClean="0"/>
              <a:t> at time step n+1</a:t>
            </a:r>
          </a:p>
          <a:p>
            <a:pPr eaLnBrk="1" hangingPunct="1"/>
            <a:r>
              <a:rPr lang="en-US" sz="2000" smtClean="0"/>
              <a:t>The new values for </a:t>
            </a:r>
            <a:r>
              <a:rPr lang="en-US" sz="2000" smtClean="0">
                <a:latin typeface="Script MT Bold" pitchFamily="66" charset="0"/>
              </a:rPr>
              <a:t>Q</a:t>
            </a:r>
            <a:r>
              <a:rPr lang="en-US" sz="2000" smtClean="0"/>
              <a:t> will depend on the EMF’s calculated at the cell corners</a:t>
            </a:r>
          </a:p>
          <a:p>
            <a:pPr eaLnBrk="1" hangingPunct="1"/>
            <a:r>
              <a:rPr lang="en-US" sz="2000" smtClean="0"/>
              <a:t>As well as the </a:t>
            </a:r>
            <a:r>
              <a:rPr lang="en-US" sz="2000" i="1" smtClean="0"/>
              <a:t>x</a:t>
            </a:r>
            <a:r>
              <a:rPr lang="en-US" sz="2000" smtClean="0"/>
              <a:t> and </a:t>
            </a:r>
            <a:r>
              <a:rPr lang="en-US" sz="2000" i="1" smtClean="0"/>
              <a:t>y</a:t>
            </a:r>
            <a:r>
              <a:rPr lang="en-US" sz="2000" smtClean="0"/>
              <a:t> fluxes at the cell faces</a:t>
            </a:r>
          </a:p>
          <a:p>
            <a:pPr eaLnBrk="1" hangingPunct="1"/>
            <a:r>
              <a:rPr lang="en-US" sz="2000" smtClean="0"/>
              <a:t>The EMF’s themselves also depend on the fluxes at the faces adjacent to each corner.</a:t>
            </a:r>
          </a:p>
          <a:p>
            <a:pPr eaLnBrk="1" hangingPunct="1">
              <a:buFont typeface="Arial" charset="0"/>
              <a:buNone/>
            </a:pPr>
            <a:endParaRPr lang="en-US" sz="2000" smtClean="0"/>
          </a:p>
          <a:p>
            <a:pPr eaLnBrk="1" hangingPunct="1">
              <a:buFont typeface="Arial" charset="0"/>
              <a:buNone/>
            </a:pPr>
            <a:endParaRPr lang="en-US" sz="2000" smtClean="0"/>
          </a:p>
        </p:txBody>
      </p:sp>
      <p:pic>
        <p:nvPicPr>
          <p:cNvPr id="6" name="Picture 5" descr="wave.png"/>
          <p:cNvPicPr>
            <a:picLocks noChangeAspect="1"/>
          </p:cNvPicPr>
          <p:nvPr/>
        </p:nvPicPr>
        <p:blipFill>
          <a:blip r:embed="rId3" cstate="print"/>
          <a:srcRect t="2647"/>
          <a:stretch>
            <a:fillRect/>
          </a:stretch>
        </p:blipFill>
        <p:spPr>
          <a:xfrm>
            <a:off x="0" y="5166158"/>
            <a:ext cx="9144000" cy="1679142"/>
          </a:xfrm>
          <a:prstGeom prst="rect">
            <a:avLst/>
          </a:prstGeom>
        </p:spPr>
      </p:pic>
      <p:sp>
        <p:nvSpPr>
          <p:cNvPr id="7" name="Title 1"/>
          <p:cNvSpPr txBox="1">
            <a:spLocks/>
          </p:cNvSpPr>
          <p:nvPr/>
        </p:nvSpPr>
        <p:spPr bwMode="auto">
          <a:xfrm>
            <a:off x="377856" y="5866841"/>
            <a:ext cx="6097975" cy="817888"/>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800" b="1" noProof="0" dirty="0" smtClean="0">
                <a:solidFill>
                  <a:schemeClr val="accent1">
                    <a:lumMod val="20000"/>
                    <a:lumOff val="80000"/>
                  </a:schemeClr>
                </a:solidFill>
                <a:latin typeface="+mj-lt"/>
                <a:ea typeface="+mj-ea"/>
                <a:cs typeface="+mj-cs"/>
              </a:rPr>
              <a:t>Sweep Method for </a:t>
            </a:r>
            <a:r>
              <a:rPr lang="en-US" sz="2800" b="1" noProof="0" dirty="0" err="1" smtClean="0">
                <a:solidFill>
                  <a:schemeClr val="accent1">
                    <a:lumMod val="20000"/>
                    <a:lumOff val="80000"/>
                  </a:schemeClr>
                </a:solidFill>
                <a:latin typeface="+mj-lt"/>
                <a:ea typeface="+mj-ea"/>
                <a:cs typeface="+mj-cs"/>
              </a:rPr>
              <a:t>Unsplit</a:t>
            </a:r>
            <a:r>
              <a:rPr lang="en-US" sz="2800" b="1" noProof="0" dirty="0" smtClean="0">
                <a:solidFill>
                  <a:schemeClr val="accent1">
                    <a:lumMod val="20000"/>
                    <a:lumOff val="80000"/>
                  </a:schemeClr>
                </a:solidFill>
                <a:latin typeface="+mj-lt"/>
                <a:ea typeface="+mj-ea"/>
                <a:cs typeface="+mj-cs"/>
              </a:rPr>
              <a:t> Stencils</a:t>
            </a:r>
            <a:endParaRPr kumimoji="0" lang="en-US" sz="2800" b="1" i="0" u="none" strike="noStrike" kern="1200" cap="none" spc="0" normalizeH="0" baseline="0" noProof="0" dirty="0">
              <a:ln>
                <a:noFill/>
              </a:ln>
              <a:solidFill>
                <a:schemeClr val="accent1">
                  <a:lumMod val="20000"/>
                  <a:lumOff val="80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459" name="Picture 7" descr="Stencil0.png"/>
          <p:cNvPicPr>
            <a:picLocks noChangeAspect="1"/>
          </p:cNvPicPr>
          <p:nvPr/>
        </p:nvPicPr>
        <p:blipFill>
          <a:blip r:embed="rId2" cstate="print"/>
          <a:srcRect/>
          <a:stretch>
            <a:fillRect/>
          </a:stretch>
        </p:blipFill>
        <p:spPr bwMode="auto">
          <a:xfrm>
            <a:off x="4357688" y="490538"/>
            <a:ext cx="4570412" cy="4572000"/>
          </a:xfrm>
          <a:prstGeom prst="rect">
            <a:avLst/>
          </a:prstGeom>
          <a:noFill/>
          <a:ln w="9525">
            <a:noFill/>
            <a:miter lim="800000"/>
            <a:headEnd/>
            <a:tailEnd/>
          </a:ln>
        </p:spPr>
      </p:pic>
      <p:sp>
        <p:nvSpPr>
          <p:cNvPr id="19460" name="Content Placeholder 2"/>
          <p:cNvSpPr>
            <a:spLocks noGrp="1"/>
          </p:cNvSpPr>
          <p:nvPr>
            <p:ph idx="1"/>
          </p:nvPr>
        </p:nvSpPr>
        <p:spPr>
          <a:xfrm>
            <a:off x="0" y="0"/>
            <a:ext cx="4330700" cy="5257800"/>
          </a:xfrm>
        </p:spPr>
        <p:txBody>
          <a:bodyPr/>
          <a:lstStyle/>
          <a:p>
            <a:pPr eaLnBrk="1" hangingPunct="1"/>
            <a:r>
              <a:rPr lang="en-US" sz="2000" smtClean="0"/>
              <a:t>At the end of an update we need new values for the fluid quantities </a:t>
            </a:r>
            <a:r>
              <a:rPr lang="en-US" sz="2000" smtClean="0">
                <a:latin typeface="Script MT Bold" pitchFamily="66" charset="0"/>
              </a:rPr>
              <a:t>Q</a:t>
            </a:r>
            <a:r>
              <a:rPr lang="en-US" sz="2000" smtClean="0"/>
              <a:t> at time step n+1</a:t>
            </a:r>
          </a:p>
          <a:p>
            <a:pPr eaLnBrk="1" hangingPunct="1"/>
            <a:r>
              <a:rPr lang="en-US" sz="2000" smtClean="0"/>
              <a:t>The new values for </a:t>
            </a:r>
            <a:r>
              <a:rPr lang="en-US" sz="2000" smtClean="0">
                <a:latin typeface="Script MT Bold" pitchFamily="66" charset="0"/>
              </a:rPr>
              <a:t>Q</a:t>
            </a:r>
            <a:r>
              <a:rPr lang="en-US" sz="2000" smtClean="0"/>
              <a:t> will depend on the EMF’s calculated at the cell corners</a:t>
            </a:r>
          </a:p>
          <a:p>
            <a:pPr eaLnBrk="1" hangingPunct="1"/>
            <a:r>
              <a:rPr lang="en-US" sz="2000" smtClean="0"/>
              <a:t>As well as the </a:t>
            </a:r>
            <a:r>
              <a:rPr lang="en-US" sz="2000" i="1" smtClean="0"/>
              <a:t>x</a:t>
            </a:r>
            <a:r>
              <a:rPr lang="en-US" sz="2000" smtClean="0"/>
              <a:t> and </a:t>
            </a:r>
            <a:r>
              <a:rPr lang="en-US" sz="2000" i="1" smtClean="0"/>
              <a:t>y</a:t>
            </a:r>
            <a:r>
              <a:rPr lang="en-US" sz="2000" smtClean="0"/>
              <a:t> fluxes at the cell faces</a:t>
            </a:r>
          </a:p>
          <a:p>
            <a:pPr eaLnBrk="1" hangingPunct="1"/>
            <a:r>
              <a:rPr lang="en-US" sz="2000" smtClean="0"/>
              <a:t>The EMF’s themselves also depend on the fluxes at the faces adjacent to each corner.</a:t>
            </a:r>
          </a:p>
          <a:p>
            <a:pPr eaLnBrk="1" hangingPunct="1"/>
            <a:r>
              <a:rPr lang="en-US" sz="2000" smtClean="0"/>
              <a:t>Each calculation extends the stencil until we are left with the range of initial values </a:t>
            </a:r>
            <a:r>
              <a:rPr lang="en-US" sz="2000" smtClean="0">
                <a:latin typeface="Script MT Bold" pitchFamily="66" charset="0"/>
              </a:rPr>
              <a:t>Q </a:t>
            </a:r>
            <a:r>
              <a:rPr lang="en-US" sz="2000" smtClean="0"/>
              <a:t>at time step </a:t>
            </a:r>
            <a:r>
              <a:rPr lang="en-US" sz="2000" i="1" smtClean="0"/>
              <a:t>n</a:t>
            </a:r>
            <a:r>
              <a:rPr lang="en-US" sz="2000" smtClean="0"/>
              <a:t> needed for the update of a single cell</a:t>
            </a:r>
          </a:p>
          <a:p>
            <a:pPr eaLnBrk="1" hangingPunct="1">
              <a:buFont typeface="Arial" charset="0"/>
              <a:buNone/>
            </a:pPr>
            <a:endParaRPr lang="en-US" sz="2000" smtClean="0"/>
          </a:p>
          <a:p>
            <a:pPr eaLnBrk="1" hangingPunct="1">
              <a:buFont typeface="Arial" charset="0"/>
              <a:buNone/>
            </a:pPr>
            <a:endParaRPr lang="en-US" sz="2000" smtClean="0"/>
          </a:p>
        </p:txBody>
      </p:sp>
      <p:pic>
        <p:nvPicPr>
          <p:cNvPr id="6" name="Picture 5" descr="wave.png"/>
          <p:cNvPicPr>
            <a:picLocks noChangeAspect="1"/>
          </p:cNvPicPr>
          <p:nvPr/>
        </p:nvPicPr>
        <p:blipFill>
          <a:blip r:embed="rId3" cstate="print"/>
          <a:srcRect t="2647"/>
          <a:stretch>
            <a:fillRect/>
          </a:stretch>
        </p:blipFill>
        <p:spPr>
          <a:xfrm>
            <a:off x="0" y="5166158"/>
            <a:ext cx="9144000" cy="1679142"/>
          </a:xfrm>
          <a:prstGeom prst="rect">
            <a:avLst/>
          </a:prstGeom>
        </p:spPr>
      </p:pic>
      <p:sp>
        <p:nvSpPr>
          <p:cNvPr id="7" name="Title 1"/>
          <p:cNvSpPr txBox="1">
            <a:spLocks/>
          </p:cNvSpPr>
          <p:nvPr/>
        </p:nvSpPr>
        <p:spPr bwMode="auto">
          <a:xfrm>
            <a:off x="377856" y="5866841"/>
            <a:ext cx="6097975" cy="817888"/>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800" b="1" noProof="0" dirty="0" smtClean="0">
                <a:solidFill>
                  <a:schemeClr val="accent1">
                    <a:lumMod val="20000"/>
                    <a:lumOff val="80000"/>
                  </a:schemeClr>
                </a:solidFill>
                <a:latin typeface="+mj-lt"/>
                <a:ea typeface="+mj-ea"/>
                <a:cs typeface="+mj-cs"/>
              </a:rPr>
              <a:t>Sweep Method for </a:t>
            </a:r>
            <a:r>
              <a:rPr lang="en-US" sz="2800" b="1" noProof="0" dirty="0" err="1" smtClean="0">
                <a:solidFill>
                  <a:schemeClr val="accent1">
                    <a:lumMod val="20000"/>
                    <a:lumOff val="80000"/>
                  </a:schemeClr>
                </a:solidFill>
                <a:latin typeface="+mj-lt"/>
                <a:ea typeface="+mj-ea"/>
                <a:cs typeface="+mj-cs"/>
              </a:rPr>
              <a:t>Unsplit</a:t>
            </a:r>
            <a:r>
              <a:rPr lang="en-US" sz="2800" b="1" noProof="0" dirty="0" smtClean="0">
                <a:solidFill>
                  <a:schemeClr val="accent1">
                    <a:lumMod val="20000"/>
                    <a:lumOff val="80000"/>
                  </a:schemeClr>
                </a:solidFill>
                <a:latin typeface="+mj-lt"/>
                <a:ea typeface="+mj-ea"/>
                <a:cs typeface="+mj-cs"/>
              </a:rPr>
              <a:t> Stencils</a:t>
            </a:r>
            <a:endParaRPr kumimoji="0" lang="en-US" sz="2800" b="1" i="0" u="none" strike="noStrike" kern="1200" cap="none" spc="0" normalizeH="0" baseline="0" noProof="0" dirty="0">
              <a:ln>
                <a:noFill/>
              </a:ln>
              <a:solidFill>
                <a:schemeClr val="accent1">
                  <a:lumMod val="20000"/>
                  <a:lumOff val="80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3" name="Content Placeholder 3" descr="Frame1.png"/>
          <p:cNvPicPr>
            <a:picLocks noGrp="1" noChangeAspect="1"/>
          </p:cNvPicPr>
          <p:nvPr>
            <p:ph idx="1"/>
          </p:nvPr>
        </p:nvPicPr>
        <p:blipFill>
          <a:blip r:embed="rId2" cstate="print"/>
          <a:srcRect/>
          <a:stretch>
            <a:fillRect/>
          </a:stretch>
        </p:blipFill>
        <p:spPr>
          <a:xfrm>
            <a:off x="396240" y="0"/>
            <a:ext cx="8305800" cy="4983163"/>
          </a:xfrm>
        </p:spPr>
      </p:pic>
      <p:grpSp>
        <p:nvGrpSpPr>
          <p:cNvPr id="3" name="Group 16"/>
          <p:cNvGrpSpPr>
            <a:grpSpLocks/>
          </p:cNvGrpSpPr>
          <p:nvPr/>
        </p:nvGrpSpPr>
        <p:grpSpPr bwMode="auto">
          <a:xfrm>
            <a:off x="2167890" y="2476500"/>
            <a:ext cx="4876800" cy="1323975"/>
            <a:chOff x="2190751" y="3848100"/>
            <a:chExt cx="4876799" cy="1323974"/>
          </a:xfrm>
        </p:grpSpPr>
        <p:sp>
          <p:nvSpPr>
            <p:cNvPr id="20485" name="TextBox 4"/>
            <p:cNvSpPr txBox="1">
              <a:spLocks noChangeArrowheads="1"/>
            </p:cNvSpPr>
            <p:nvPr/>
          </p:nvSpPr>
          <p:spPr bwMode="auto">
            <a:xfrm>
              <a:off x="3248025" y="4162425"/>
              <a:ext cx="2400300" cy="923330"/>
            </a:xfrm>
            <a:prstGeom prst="rect">
              <a:avLst/>
            </a:prstGeom>
            <a:solidFill>
              <a:schemeClr val="bg1"/>
            </a:solidFill>
            <a:ln w="9525">
              <a:noFill/>
              <a:miter lim="800000"/>
              <a:headEnd/>
              <a:tailEnd/>
            </a:ln>
          </p:spPr>
          <p:txBody>
            <a:bodyPr>
              <a:spAutoFit/>
            </a:bodyPr>
            <a:lstStyle/>
            <a:p>
              <a:r>
                <a:rPr lang="en-US">
                  <a:latin typeface="Calibri" pitchFamily="34" charset="0"/>
                </a:rPr>
                <a:t>Each stencil piece has a range where it is calculated</a:t>
              </a:r>
            </a:p>
          </p:txBody>
        </p:sp>
        <p:cxnSp>
          <p:nvCxnSpPr>
            <p:cNvPr id="9" name="Straight Arrow Connector 8"/>
            <p:cNvCxnSpPr>
              <a:stCxn id="20485" idx="3"/>
            </p:cNvCxnSpPr>
            <p:nvPr/>
          </p:nvCxnSpPr>
          <p:spPr>
            <a:xfrm flipV="1">
              <a:off x="5648325" y="3905250"/>
              <a:ext cx="1400175" cy="7191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20485" idx="3"/>
            </p:cNvCxnSpPr>
            <p:nvPr/>
          </p:nvCxnSpPr>
          <p:spPr>
            <a:xfrm>
              <a:off x="5648325" y="4624387"/>
              <a:ext cx="1419225" cy="5000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20485" idx="1"/>
            </p:cNvCxnSpPr>
            <p:nvPr/>
          </p:nvCxnSpPr>
          <p:spPr>
            <a:xfrm rot="10800000">
              <a:off x="2190751" y="3848100"/>
              <a:ext cx="1057275" cy="7762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20485" idx="1"/>
            </p:cNvCxnSpPr>
            <p:nvPr/>
          </p:nvCxnSpPr>
          <p:spPr>
            <a:xfrm rot="10800000" flipV="1">
              <a:off x="2209801" y="4624387"/>
              <a:ext cx="1038225" cy="5476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pic>
        <p:nvPicPr>
          <p:cNvPr id="12" name="Picture 11" descr="wave.png"/>
          <p:cNvPicPr>
            <a:picLocks noChangeAspect="1"/>
          </p:cNvPicPr>
          <p:nvPr/>
        </p:nvPicPr>
        <p:blipFill>
          <a:blip r:embed="rId3" cstate="print"/>
          <a:srcRect t="2647"/>
          <a:stretch>
            <a:fillRect/>
          </a:stretch>
        </p:blipFill>
        <p:spPr>
          <a:xfrm>
            <a:off x="0" y="5166158"/>
            <a:ext cx="9144000" cy="1679142"/>
          </a:xfrm>
          <a:prstGeom prst="rect">
            <a:avLst/>
          </a:prstGeom>
        </p:spPr>
      </p:pic>
      <p:sp>
        <p:nvSpPr>
          <p:cNvPr id="14" name="Title 1"/>
          <p:cNvSpPr txBox="1">
            <a:spLocks/>
          </p:cNvSpPr>
          <p:nvPr/>
        </p:nvSpPr>
        <p:spPr bwMode="auto">
          <a:xfrm>
            <a:off x="377856" y="5866841"/>
            <a:ext cx="6097975" cy="817888"/>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800" b="1" noProof="0" dirty="0" smtClean="0">
                <a:solidFill>
                  <a:schemeClr val="accent1">
                    <a:lumMod val="20000"/>
                    <a:lumOff val="80000"/>
                  </a:schemeClr>
                </a:solidFill>
                <a:latin typeface="+mj-lt"/>
                <a:ea typeface="+mj-ea"/>
                <a:cs typeface="+mj-cs"/>
              </a:rPr>
              <a:t>Sweep Method for </a:t>
            </a:r>
            <a:r>
              <a:rPr lang="en-US" sz="2800" b="1" noProof="0" dirty="0" err="1" smtClean="0">
                <a:solidFill>
                  <a:schemeClr val="accent1">
                    <a:lumMod val="20000"/>
                    <a:lumOff val="80000"/>
                  </a:schemeClr>
                </a:solidFill>
                <a:latin typeface="+mj-lt"/>
                <a:ea typeface="+mj-ea"/>
                <a:cs typeface="+mj-cs"/>
              </a:rPr>
              <a:t>Unsplit</a:t>
            </a:r>
            <a:r>
              <a:rPr lang="en-US" sz="2800" b="1" noProof="0" dirty="0" smtClean="0">
                <a:solidFill>
                  <a:schemeClr val="accent1">
                    <a:lumMod val="20000"/>
                    <a:lumOff val="80000"/>
                  </a:schemeClr>
                </a:solidFill>
                <a:latin typeface="+mj-lt"/>
                <a:ea typeface="+mj-ea"/>
                <a:cs typeface="+mj-cs"/>
              </a:rPr>
              <a:t> Stencils</a:t>
            </a:r>
            <a:endParaRPr kumimoji="0" lang="en-US" sz="2800" b="1" i="0" u="none" strike="noStrike" kern="1200" cap="none" spc="0" normalizeH="0" baseline="0" noProof="0" dirty="0">
              <a:ln>
                <a:noFill/>
              </a:ln>
              <a:solidFill>
                <a:schemeClr val="accent1">
                  <a:lumMod val="20000"/>
                  <a:lumOff val="80000"/>
                </a:schemeClr>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7" name="Content Placeholder 3" descr="Frame1.png"/>
          <p:cNvPicPr>
            <a:picLocks noGrp="1" noChangeAspect="1"/>
          </p:cNvPicPr>
          <p:nvPr>
            <p:ph idx="1"/>
          </p:nvPr>
        </p:nvPicPr>
        <p:blipFill>
          <a:blip r:embed="rId2" cstate="print"/>
          <a:srcRect/>
          <a:stretch>
            <a:fillRect/>
          </a:stretch>
        </p:blipFill>
        <p:spPr>
          <a:xfrm>
            <a:off x="407670" y="0"/>
            <a:ext cx="8305800" cy="4983163"/>
          </a:xfrm>
        </p:spPr>
      </p:pic>
      <p:sp>
        <p:nvSpPr>
          <p:cNvPr id="21508" name="TextBox 4"/>
          <p:cNvSpPr txBox="1">
            <a:spLocks noChangeArrowheads="1"/>
          </p:cNvSpPr>
          <p:nvPr/>
        </p:nvSpPr>
        <p:spPr bwMode="auto">
          <a:xfrm>
            <a:off x="2619375" y="2209800"/>
            <a:ext cx="2066925" cy="923925"/>
          </a:xfrm>
          <a:prstGeom prst="rect">
            <a:avLst/>
          </a:prstGeom>
          <a:solidFill>
            <a:schemeClr val="bg1"/>
          </a:solidFill>
          <a:ln w="9525">
            <a:noFill/>
            <a:miter lim="800000"/>
            <a:headEnd/>
            <a:tailEnd/>
          </a:ln>
        </p:spPr>
        <p:txBody>
          <a:bodyPr>
            <a:spAutoFit/>
          </a:bodyPr>
          <a:lstStyle/>
          <a:p>
            <a:r>
              <a:rPr lang="en-US">
                <a:latin typeface="Calibri" pitchFamily="34" charset="0"/>
              </a:rPr>
              <a:t>Initial data is copied to the sweep buffer a row at a time</a:t>
            </a:r>
          </a:p>
        </p:txBody>
      </p:sp>
      <p:cxnSp>
        <p:nvCxnSpPr>
          <p:cNvPr id="7" name="Straight Arrow Connector 6"/>
          <p:cNvCxnSpPr>
            <a:stCxn id="21508" idx="1"/>
          </p:cNvCxnSpPr>
          <p:nvPr/>
        </p:nvCxnSpPr>
        <p:spPr>
          <a:xfrm rot="10800000">
            <a:off x="742950" y="2390775"/>
            <a:ext cx="1876425" cy="2809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8" name="Picture 7" descr="wave.png"/>
          <p:cNvPicPr>
            <a:picLocks noChangeAspect="1"/>
          </p:cNvPicPr>
          <p:nvPr/>
        </p:nvPicPr>
        <p:blipFill>
          <a:blip r:embed="rId3" cstate="print"/>
          <a:srcRect t="2647"/>
          <a:stretch>
            <a:fillRect/>
          </a:stretch>
        </p:blipFill>
        <p:spPr>
          <a:xfrm>
            <a:off x="0" y="5166158"/>
            <a:ext cx="9144000" cy="1679142"/>
          </a:xfrm>
          <a:prstGeom prst="rect">
            <a:avLst/>
          </a:prstGeom>
        </p:spPr>
      </p:pic>
      <p:sp>
        <p:nvSpPr>
          <p:cNvPr id="9" name="Title 1"/>
          <p:cNvSpPr txBox="1">
            <a:spLocks/>
          </p:cNvSpPr>
          <p:nvPr/>
        </p:nvSpPr>
        <p:spPr bwMode="auto">
          <a:xfrm>
            <a:off x="377856" y="5866841"/>
            <a:ext cx="6097975" cy="817888"/>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800" b="1" noProof="0" dirty="0" smtClean="0">
                <a:solidFill>
                  <a:schemeClr val="accent1">
                    <a:lumMod val="20000"/>
                    <a:lumOff val="80000"/>
                  </a:schemeClr>
                </a:solidFill>
                <a:latin typeface="+mj-lt"/>
                <a:ea typeface="+mj-ea"/>
                <a:cs typeface="+mj-cs"/>
              </a:rPr>
              <a:t>Sweep Method for </a:t>
            </a:r>
            <a:r>
              <a:rPr lang="en-US" sz="2800" b="1" noProof="0" dirty="0" err="1" smtClean="0">
                <a:solidFill>
                  <a:schemeClr val="accent1">
                    <a:lumMod val="20000"/>
                    <a:lumOff val="80000"/>
                  </a:schemeClr>
                </a:solidFill>
                <a:latin typeface="+mj-lt"/>
                <a:ea typeface="+mj-ea"/>
                <a:cs typeface="+mj-cs"/>
              </a:rPr>
              <a:t>Unsplit</a:t>
            </a:r>
            <a:r>
              <a:rPr lang="en-US" sz="2800" b="1" noProof="0" dirty="0" smtClean="0">
                <a:solidFill>
                  <a:schemeClr val="accent1">
                    <a:lumMod val="20000"/>
                    <a:lumOff val="80000"/>
                  </a:schemeClr>
                </a:solidFill>
                <a:latin typeface="+mj-lt"/>
                <a:ea typeface="+mj-ea"/>
                <a:cs typeface="+mj-cs"/>
              </a:rPr>
              <a:t> Stencils</a:t>
            </a:r>
            <a:endParaRPr kumimoji="0" lang="en-US" sz="2800" b="1" i="0" u="none" strike="noStrike" kern="1200" cap="none" spc="0" normalizeH="0" baseline="0" noProof="0" dirty="0">
              <a:ln>
                <a:noFill/>
              </a:ln>
              <a:solidFill>
                <a:schemeClr val="accent1">
                  <a:lumMod val="20000"/>
                  <a:lumOff val="80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531" name="Content Placeholder 3" descr="Frame1.png"/>
          <p:cNvPicPr>
            <a:picLocks noGrp="1" noChangeAspect="1"/>
          </p:cNvPicPr>
          <p:nvPr>
            <p:ph idx="1"/>
          </p:nvPr>
        </p:nvPicPr>
        <p:blipFill>
          <a:blip r:embed="rId2" cstate="print"/>
          <a:srcRect/>
          <a:stretch>
            <a:fillRect/>
          </a:stretch>
        </p:blipFill>
        <p:spPr>
          <a:xfrm>
            <a:off x="419100" y="0"/>
            <a:ext cx="8305800" cy="4983163"/>
          </a:xfrm>
        </p:spPr>
      </p:pic>
      <p:sp>
        <p:nvSpPr>
          <p:cNvPr id="22532" name="TextBox 4"/>
          <p:cNvSpPr txBox="1">
            <a:spLocks noChangeArrowheads="1"/>
          </p:cNvSpPr>
          <p:nvPr/>
        </p:nvSpPr>
        <p:spPr bwMode="auto">
          <a:xfrm>
            <a:off x="2619375" y="838200"/>
            <a:ext cx="2066925" cy="923925"/>
          </a:xfrm>
          <a:prstGeom prst="rect">
            <a:avLst/>
          </a:prstGeom>
          <a:solidFill>
            <a:schemeClr val="bg1"/>
          </a:solidFill>
          <a:ln w="9525">
            <a:noFill/>
            <a:miter lim="800000"/>
            <a:headEnd/>
            <a:tailEnd/>
          </a:ln>
        </p:spPr>
        <p:txBody>
          <a:bodyPr>
            <a:spAutoFit/>
          </a:bodyPr>
          <a:lstStyle/>
          <a:p>
            <a:r>
              <a:rPr lang="en-US">
                <a:latin typeface="Calibri" pitchFamily="34" charset="0"/>
              </a:rPr>
              <a:t>And then held on to while the next row of data arrives</a:t>
            </a:r>
          </a:p>
        </p:txBody>
      </p:sp>
      <p:cxnSp>
        <p:nvCxnSpPr>
          <p:cNvPr id="6" name="Straight Arrow Connector 5"/>
          <p:cNvCxnSpPr/>
          <p:nvPr/>
        </p:nvCxnSpPr>
        <p:spPr>
          <a:xfrm rot="10800000">
            <a:off x="676275" y="1019175"/>
            <a:ext cx="1933575" cy="280988"/>
          </a:xfrm>
          <a:prstGeom prst="straightConnector1">
            <a:avLst/>
          </a:prstGeom>
          <a:ln w="15875">
            <a:solidFill>
              <a:schemeClr val="accent2"/>
            </a:solidFill>
            <a:tailEnd type="arrow"/>
          </a:ln>
        </p:spPr>
        <p:style>
          <a:lnRef idx="1">
            <a:schemeClr val="accent1"/>
          </a:lnRef>
          <a:fillRef idx="0">
            <a:schemeClr val="accent1"/>
          </a:fillRef>
          <a:effectRef idx="0">
            <a:schemeClr val="accent1"/>
          </a:effectRef>
          <a:fontRef idx="minor">
            <a:schemeClr val="tx1"/>
          </a:fontRef>
        </p:style>
      </p:cxnSp>
      <p:pic>
        <p:nvPicPr>
          <p:cNvPr id="8" name="Picture 7" descr="wave.png"/>
          <p:cNvPicPr>
            <a:picLocks noChangeAspect="1"/>
          </p:cNvPicPr>
          <p:nvPr/>
        </p:nvPicPr>
        <p:blipFill>
          <a:blip r:embed="rId3" cstate="print"/>
          <a:srcRect t="2647"/>
          <a:stretch>
            <a:fillRect/>
          </a:stretch>
        </p:blipFill>
        <p:spPr>
          <a:xfrm>
            <a:off x="0" y="5166158"/>
            <a:ext cx="9144000" cy="1679142"/>
          </a:xfrm>
          <a:prstGeom prst="rect">
            <a:avLst/>
          </a:prstGeom>
        </p:spPr>
      </p:pic>
      <p:sp>
        <p:nvSpPr>
          <p:cNvPr id="9" name="Title 1"/>
          <p:cNvSpPr txBox="1">
            <a:spLocks/>
          </p:cNvSpPr>
          <p:nvPr/>
        </p:nvSpPr>
        <p:spPr bwMode="auto">
          <a:xfrm>
            <a:off x="377856" y="5866841"/>
            <a:ext cx="6097975" cy="817888"/>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800" b="1" noProof="0" dirty="0" smtClean="0">
                <a:solidFill>
                  <a:schemeClr val="accent1">
                    <a:lumMod val="20000"/>
                    <a:lumOff val="80000"/>
                  </a:schemeClr>
                </a:solidFill>
                <a:latin typeface="+mj-lt"/>
                <a:ea typeface="+mj-ea"/>
                <a:cs typeface="+mj-cs"/>
              </a:rPr>
              <a:t>Sweep Method for </a:t>
            </a:r>
            <a:r>
              <a:rPr lang="en-US" sz="2800" b="1" noProof="0" dirty="0" err="1" smtClean="0">
                <a:solidFill>
                  <a:schemeClr val="accent1">
                    <a:lumMod val="20000"/>
                    <a:lumOff val="80000"/>
                  </a:schemeClr>
                </a:solidFill>
                <a:latin typeface="+mj-lt"/>
                <a:ea typeface="+mj-ea"/>
                <a:cs typeface="+mj-cs"/>
              </a:rPr>
              <a:t>Unsplit</a:t>
            </a:r>
            <a:r>
              <a:rPr lang="en-US" sz="2800" b="1" noProof="0" dirty="0" smtClean="0">
                <a:solidFill>
                  <a:schemeClr val="accent1">
                    <a:lumMod val="20000"/>
                    <a:lumOff val="80000"/>
                  </a:schemeClr>
                </a:solidFill>
                <a:latin typeface="+mj-lt"/>
                <a:ea typeface="+mj-ea"/>
                <a:cs typeface="+mj-cs"/>
              </a:rPr>
              <a:t> Stencils</a:t>
            </a:r>
            <a:endParaRPr kumimoji="0" lang="en-US" sz="2800" b="1" i="0" u="none" strike="noStrike" kern="1200" cap="none" spc="0" normalizeH="0" baseline="0" noProof="0" dirty="0">
              <a:ln>
                <a:noFill/>
              </a:ln>
              <a:solidFill>
                <a:schemeClr val="accent1">
                  <a:lumMod val="20000"/>
                  <a:lumOff val="80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9" name="Content Placeholder 2"/>
          <p:cNvSpPr>
            <a:spLocks noGrp="1"/>
          </p:cNvSpPr>
          <p:nvPr>
            <p:ph idx="1"/>
          </p:nvPr>
        </p:nvSpPr>
        <p:spPr>
          <a:xfrm>
            <a:off x="457200" y="0"/>
            <a:ext cx="8229600" cy="4525963"/>
          </a:xfrm>
        </p:spPr>
        <p:txBody>
          <a:bodyPr/>
          <a:lstStyle/>
          <a:p>
            <a:pPr eaLnBrk="1" hangingPunct="1"/>
            <a:r>
              <a:rPr lang="en-US" sz="1800" dirty="0" err="1" smtClean="0"/>
              <a:t>Cpu</a:t>
            </a:r>
            <a:r>
              <a:rPr lang="en-US" sz="1800" dirty="0" smtClean="0"/>
              <a:t> clock speeds have not kept pace with Moore’s law.  </a:t>
            </a:r>
          </a:p>
          <a:p>
            <a:pPr eaLnBrk="1" hangingPunct="1"/>
            <a:r>
              <a:rPr lang="en-US" sz="1800" dirty="0" smtClean="0"/>
              <a:t>Instead programs have been required to be more extensively parallelized.   </a:t>
            </a:r>
          </a:p>
          <a:p>
            <a:pPr eaLnBrk="1" hangingPunct="1"/>
            <a:r>
              <a:rPr lang="en-US" sz="1800" dirty="0" smtClean="0"/>
              <a:t>While computational domains can be spatially divided over many processors, the time steps required to advance the simulation must be done sequentially.  </a:t>
            </a:r>
          </a:p>
        </p:txBody>
      </p:sp>
      <p:pic>
        <p:nvPicPr>
          <p:cNvPr id="6" name="Picture 5" descr="wave.png"/>
          <p:cNvPicPr>
            <a:picLocks noChangeAspect="1"/>
          </p:cNvPicPr>
          <p:nvPr/>
        </p:nvPicPr>
        <p:blipFill>
          <a:blip r:embed="rId3" cstate="print"/>
          <a:srcRect t="2647"/>
          <a:stretch>
            <a:fillRect/>
          </a:stretch>
        </p:blipFill>
        <p:spPr>
          <a:xfrm>
            <a:off x="0" y="5166158"/>
            <a:ext cx="9144000" cy="1679142"/>
          </a:xfrm>
          <a:prstGeom prst="rect">
            <a:avLst/>
          </a:prstGeom>
        </p:spPr>
      </p:pic>
      <p:sp>
        <p:nvSpPr>
          <p:cNvPr id="7" name="Title 1"/>
          <p:cNvSpPr txBox="1">
            <a:spLocks/>
          </p:cNvSpPr>
          <p:nvPr/>
        </p:nvSpPr>
        <p:spPr bwMode="auto">
          <a:xfrm>
            <a:off x="377856" y="5866841"/>
            <a:ext cx="6097975" cy="817888"/>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accent1">
                    <a:lumMod val="20000"/>
                    <a:lumOff val="80000"/>
                  </a:schemeClr>
                </a:solidFill>
                <a:latin typeface="+mj-lt"/>
                <a:ea typeface="+mj-ea"/>
                <a:cs typeface="+mj-cs"/>
              </a:rPr>
              <a:t>Motivation</a:t>
            </a:r>
            <a:endParaRPr kumimoji="0" lang="en-US" sz="2800" b="1" i="0" u="none" strike="noStrike" kern="1200" cap="none" spc="0" normalizeH="0" baseline="0" noProof="0" dirty="0">
              <a:ln>
                <a:noFill/>
              </a:ln>
              <a:solidFill>
                <a:schemeClr val="accent1">
                  <a:lumMod val="20000"/>
                  <a:lumOff val="80000"/>
                </a:schemeClr>
              </a:solidFill>
              <a:effectLst/>
              <a:uLnTx/>
              <a:uFillTx/>
              <a:latin typeface="+mj-lt"/>
              <a:ea typeface="+mj-ea"/>
              <a:cs typeface="+mj-cs"/>
            </a:endParaRPr>
          </a:p>
        </p:txBody>
      </p:sp>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5" name="Content Placeholder 3" descr="Frame1.png"/>
          <p:cNvPicPr>
            <a:picLocks noGrp="1" noChangeAspect="1"/>
          </p:cNvPicPr>
          <p:nvPr>
            <p:ph idx="1"/>
          </p:nvPr>
        </p:nvPicPr>
        <p:blipFill>
          <a:blip r:embed="rId2" cstate="print"/>
          <a:srcRect/>
          <a:stretch>
            <a:fillRect/>
          </a:stretch>
        </p:blipFill>
        <p:spPr>
          <a:xfrm>
            <a:off x="419100" y="0"/>
            <a:ext cx="8305800" cy="4983163"/>
          </a:xfrm>
        </p:spPr>
      </p:pic>
      <p:sp>
        <p:nvSpPr>
          <p:cNvPr id="23556" name="TextBox 4"/>
          <p:cNvSpPr txBox="1">
            <a:spLocks noChangeArrowheads="1"/>
          </p:cNvSpPr>
          <p:nvPr/>
        </p:nvSpPr>
        <p:spPr bwMode="auto">
          <a:xfrm>
            <a:off x="2505075" y="257175"/>
            <a:ext cx="2066925" cy="1754188"/>
          </a:xfrm>
          <a:prstGeom prst="rect">
            <a:avLst/>
          </a:prstGeom>
          <a:solidFill>
            <a:schemeClr val="bg1"/>
          </a:solidFill>
          <a:ln w="9525">
            <a:noFill/>
            <a:miter lim="800000"/>
            <a:headEnd/>
            <a:tailEnd/>
          </a:ln>
        </p:spPr>
        <p:txBody>
          <a:bodyPr>
            <a:spAutoFit/>
          </a:bodyPr>
          <a:lstStyle/>
          <a:p>
            <a:r>
              <a:rPr lang="en-US">
                <a:latin typeface="Calibri" pitchFamily="34" charset="0"/>
              </a:rPr>
              <a:t>Eventually enough data is arrived to calculate first column of vertical</a:t>
            </a:r>
            <a:r>
              <a:rPr lang="en-US" i="1">
                <a:latin typeface="Calibri" pitchFamily="34" charset="0"/>
              </a:rPr>
              <a:t> </a:t>
            </a:r>
            <a:r>
              <a:rPr lang="en-US">
                <a:latin typeface="Calibri" pitchFamily="34" charset="0"/>
              </a:rPr>
              <a:t>interface states and fluxes</a:t>
            </a:r>
          </a:p>
        </p:txBody>
      </p:sp>
      <p:cxnSp>
        <p:nvCxnSpPr>
          <p:cNvPr id="7" name="Straight Arrow Connector 6"/>
          <p:cNvCxnSpPr>
            <a:stCxn id="23556" idx="3"/>
          </p:cNvCxnSpPr>
          <p:nvPr/>
        </p:nvCxnSpPr>
        <p:spPr>
          <a:xfrm flipV="1">
            <a:off x="4572000" y="1009650"/>
            <a:ext cx="361950" cy="125413"/>
          </a:xfrm>
          <a:prstGeom prst="straightConnector1">
            <a:avLst/>
          </a:prstGeom>
          <a:ln w="1587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23556" idx="1"/>
          </p:cNvCxnSpPr>
          <p:nvPr/>
        </p:nvCxnSpPr>
        <p:spPr>
          <a:xfrm rot="10800000" flipV="1">
            <a:off x="809625" y="1135063"/>
            <a:ext cx="1695450" cy="1865312"/>
          </a:xfrm>
          <a:prstGeom prst="straightConnector1">
            <a:avLst/>
          </a:prstGeom>
          <a:ln w="15875">
            <a:solidFill>
              <a:schemeClr val="accent2"/>
            </a:solidFill>
            <a:tailEnd type="arrow"/>
          </a:ln>
        </p:spPr>
        <p:style>
          <a:lnRef idx="1">
            <a:schemeClr val="accent1"/>
          </a:lnRef>
          <a:fillRef idx="0">
            <a:schemeClr val="accent1"/>
          </a:fillRef>
          <a:effectRef idx="0">
            <a:schemeClr val="accent1"/>
          </a:effectRef>
          <a:fontRef idx="minor">
            <a:schemeClr val="tx1"/>
          </a:fontRef>
        </p:style>
      </p:cxnSp>
      <p:pic>
        <p:nvPicPr>
          <p:cNvPr id="10" name="Picture 9" descr="wave.png"/>
          <p:cNvPicPr>
            <a:picLocks noChangeAspect="1"/>
          </p:cNvPicPr>
          <p:nvPr/>
        </p:nvPicPr>
        <p:blipFill>
          <a:blip r:embed="rId3" cstate="print"/>
          <a:srcRect t="2647"/>
          <a:stretch>
            <a:fillRect/>
          </a:stretch>
        </p:blipFill>
        <p:spPr>
          <a:xfrm>
            <a:off x="0" y="5166158"/>
            <a:ext cx="9144000" cy="1679142"/>
          </a:xfrm>
          <a:prstGeom prst="rect">
            <a:avLst/>
          </a:prstGeom>
        </p:spPr>
      </p:pic>
      <p:sp>
        <p:nvSpPr>
          <p:cNvPr id="11" name="Title 1"/>
          <p:cNvSpPr txBox="1">
            <a:spLocks/>
          </p:cNvSpPr>
          <p:nvPr/>
        </p:nvSpPr>
        <p:spPr bwMode="auto">
          <a:xfrm>
            <a:off x="377856" y="5866841"/>
            <a:ext cx="6097975" cy="817888"/>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800" b="1" noProof="0" dirty="0" smtClean="0">
                <a:solidFill>
                  <a:schemeClr val="accent1">
                    <a:lumMod val="20000"/>
                    <a:lumOff val="80000"/>
                  </a:schemeClr>
                </a:solidFill>
                <a:latin typeface="+mj-lt"/>
                <a:ea typeface="+mj-ea"/>
                <a:cs typeface="+mj-cs"/>
              </a:rPr>
              <a:t>Sweep Method for </a:t>
            </a:r>
            <a:r>
              <a:rPr lang="en-US" sz="2800" b="1" noProof="0" dirty="0" err="1" smtClean="0">
                <a:solidFill>
                  <a:schemeClr val="accent1">
                    <a:lumMod val="20000"/>
                    <a:lumOff val="80000"/>
                  </a:schemeClr>
                </a:solidFill>
                <a:latin typeface="+mj-lt"/>
                <a:ea typeface="+mj-ea"/>
                <a:cs typeface="+mj-cs"/>
              </a:rPr>
              <a:t>Unsplit</a:t>
            </a:r>
            <a:r>
              <a:rPr lang="en-US" sz="2800" b="1" noProof="0" dirty="0" smtClean="0">
                <a:solidFill>
                  <a:schemeClr val="accent1">
                    <a:lumMod val="20000"/>
                    <a:lumOff val="80000"/>
                  </a:schemeClr>
                </a:solidFill>
                <a:latin typeface="+mj-lt"/>
                <a:ea typeface="+mj-ea"/>
                <a:cs typeface="+mj-cs"/>
              </a:rPr>
              <a:t> Stencils</a:t>
            </a:r>
            <a:endParaRPr kumimoji="0" lang="en-US" sz="2800" b="1" i="0" u="none" strike="noStrike" kern="1200" cap="none" spc="0" normalizeH="0" baseline="0" noProof="0" dirty="0">
              <a:ln>
                <a:noFill/>
              </a:ln>
              <a:solidFill>
                <a:schemeClr val="accent1">
                  <a:lumMod val="20000"/>
                  <a:lumOff val="80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579" name="Content Placeholder 3" descr="Frame1.png"/>
          <p:cNvPicPr>
            <a:picLocks noGrp="1" noChangeAspect="1"/>
          </p:cNvPicPr>
          <p:nvPr>
            <p:ph idx="1"/>
          </p:nvPr>
        </p:nvPicPr>
        <p:blipFill>
          <a:blip r:embed="rId2" cstate="print"/>
          <a:srcRect/>
          <a:stretch>
            <a:fillRect/>
          </a:stretch>
        </p:blipFill>
        <p:spPr>
          <a:xfrm>
            <a:off x="407670" y="0"/>
            <a:ext cx="8305800" cy="4983163"/>
          </a:xfrm>
        </p:spPr>
      </p:pic>
      <p:sp>
        <p:nvSpPr>
          <p:cNvPr id="24580" name="TextBox 4"/>
          <p:cNvSpPr txBox="1">
            <a:spLocks noChangeArrowheads="1"/>
          </p:cNvSpPr>
          <p:nvPr/>
        </p:nvSpPr>
        <p:spPr bwMode="auto">
          <a:xfrm>
            <a:off x="2493645" y="257175"/>
            <a:ext cx="2066925" cy="1200150"/>
          </a:xfrm>
          <a:prstGeom prst="rect">
            <a:avLst/>
          </a:prstGeom>
          <a:solidFill>
            <a:schemeClr val="bg1"/>
          </a:solidFill>
          <a:ln w="9525">
            <a:noFill/>
            <a:miter lim="800000"/>
            <a:headEnd/>
            <a:tailEnd/>
          </a:ln>
        </p:spPr>
        <p:txBody>
          <a:bodyPr>
            <a:spAutoFit/>
          </a:bodyPr>
          <a:lstStyle/>
          <a:p>
            <a:r>
              <a:rPr lang="en-US">
                <a:latin typeface="Calibri" pitchFamily="34" charset="0"/>
              </a:rPr>
              <a:t>Followed by horizontal interface states and fluxes and EMF’s</a:t>
            </a:r>
          </a:p>
        </p:txBody>
      </p:sp>
      <p:cxnSp>
        <p:nvCxnSpPr>
          <p:cNvPr id="6" name="Straight Arrow Connector 5"/>
          <p:cNvCxnSpPr>
            <a:stCxn id="24580" idx="2"/>
          </p:cNvCxnSpPr>
          <p:nvPr/>
        </p:nvCxnSpPr>
        <p:spPr>
          <a:xfrm rot="5400000">
            <a:off x="2381726" y="1959769"/>
            <a:ext cx="1647825" cy="642938"/>
          </a:xfrm>
          <a:prstGeom prst="straightConnector1">
            <a:avLst/>
          </a:prstGeom>
          <a:ln w="1587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24580" idx="2"/>
          </p:cNvCxnSpPr>
          <p:nvPr/>
        </p:nvCxnSpPr>
        <p:spPr>
          <a:xfrm rot="5400000" flipH="1" flipV="1">
            <a:off x="5063014" y="-516731"/>
            <a:ext cx="438150" cy="3509962"/>
          </a:xfrm>
          <a:prstGeom prst="straightConnector1">
            <a:avLst/>
          </a:prstGeom>
          <a:ln w="1587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24580" idx="2"/>
          </p:cNvCxnSpPr>
          <p:nvPr/>
        </p:nvCxnSpPr>
        <p:spPr>
          <a:xfrm rot="16200000" flipH="1">
            <a:off x="3458051" y="1526382"/>
            <a:ext cx="1609725" cy="1471612"/>
          </a:xfrm>
          <a:prstGeom prst="straightConnector1">
            <a:avLst/>
          </a:prstGeom>
          <a:ln w="15875">
            <a:solidFill>
              <a:schemeClr val="accent2"/>
            </a:solidFill>
            <a:tailEnd type="arrow"/>
          </a:ln>
        </p:spPr>
        <p:style>
          <a:lnRef idx="1">
            <a:schemeClr val="accent1"/>
          </a:lnRef>
          <a:fillRef idx="0">
            <a:schemeClr val="accent1"/>
          </a:fillRef>
          <a:effectRef idx="0">
            <a:schemeClr val="accent1"/>
          </a:effectRef>
          <a:fontRef idx="minor">
            <a:schemeClr val="tx1"/>
          </a:fontRef>
        </p:style>
      </p:cxnSp>
      <p:pic>
        <p:nvPicPr>
          <p:cNvPr id="10" name="Picture 9" descr="wave.png"/>
          <p:cNvPicPr>
            <a:picLocks noChangeAspect="1"/>
          </p:cNvPicPr>
          <p:nvPr/>
        </p:nvPicPr>
        <p:blipFill>
          <a:blip r:embed="rId3" cstate="print"/>
          <a:srcRect t="2647"/>
          <a:stretch>
            <a:fillRect/>
          </a:stretch>
        </p:blipFill>
        <p:spPr>
          <a:xfrm>
            <a:off x="0" y="5166158"/>
            <a:ext cx="9144000" cy="1679142"/>
          </a:xfrm>
          <a:prstGeom prst="rect">
            <a:avLst/>
          </a:prstGeom>
        </p:spPr>
      </p:pic>
      <p:sp>
        <p:nvSpPr>
          <p:cNvPr id="11" name="Title 1"/>
          <p:cNvSpPr txBox="1">
            <a:spLocks/>
          </p:cNvSpPr>
          <p:nvPr/>
        </p:nvSpPr>
        <p:spPr bwMode="auto">
          <a:xfrm>
            <a:off x="377856" y="5866841"/>
            <a:ext cx="6097975" cy="817888"/>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800" b="1" noProof="0" dirty="0" smtClean="0">
                <a:solidFill>
                  <a:schemeClr val="accent1">
                    <a:lumMod val="20000"/>
                    <a:lumOff val="80000"/>
                  </a:schemeClr>
                </a:solidFill>
                <a:latin typeface="+mj-lt"/>
                <a:ea typeface="+mj-ea"/>
                <a:cs typeface="+mj-cs"/>
              </a:rPr>
              <a:t>Sweep Method for </a:t>
            </a:r>
            <a:r>
              <a:rPr lang="en-US" sz="2800" b="1" noProof="0" dirty="0" err="1" smtClean="0">
                <a:solidFill>
                  <a:schemeClr val="accent1">
                    <a:lumMod val="20000"/>
                    <a:lumOff val="80000"/>
                  </a:schemeClr>
                </a:solidFill>
                <a:latin typeface="+mj-lt"/>
                <a:ea typeface="+mj-ea"/>
                <a:cs typeface="+mj-cs"/>
              </a:rPr>
              <a:t>Unsplit</a:t>
            </a:r>
            <a:r>
              <a:rPr lang="en-US" sz="2800" b="1" noProof="0" dirty="0" smtClean="0">
                <a:solidFill>
                  <a:schemeClr val="accent1">
                    <a:lumMod val="20000"/>
                    <a:lumOff val="80000"/>
                  </a:schemeClr>
                </a:solidFill>
                <a:latin typeface="+mj-lt"/>
                <a:ea typeface="+mj-ea"/>
                <a:cs typeface="+mj-cs"/>
              </a:rPr>
              <a:t> Stencils</a:t>
            </a:r>
            <a:endParaRPr kumimoji="0" lang="en-US" sz="2800" b="1" i="0" u="none" strike="noStrike" kern="1200" cap="none" spc="0" normalizeH="0" baseline="0" noProof="0" dirty="0">
              <a:ln>
                <a:noFill/>
              </a:ln>
              <a:solidFill>
                <a:schemeClr val="accent1">
                  <a:lumMod val="20000"/>
                  <a:lumOff val="80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603" name="Content Placeholder 3" descr="Frame1.png"/>
          <p:cNvPicPr>
            <a:picLocks noGrp="1" noChangeAspect="1"/>
          </p:cNvPicPr>
          <p:nvPr>
            <p:ph idx="1"/>
          </p:nvPr>
        </p:nvPicPr>
        <p:blipFill>
          <a:blip r:embed="rId2" cstate="print"/>
          <a:srcRect/>
          <a:stretch>
            <a:fillRect/>
          </a:stretch>
        </p:blipFill>
        <p:spPr>
          <a:xfrm>
            <a:off x="419100" y="0"/>
            <a:ext cx="8305800" cy="4983163"/>
          </a:xfrm>
        </p:spPr>
      </p:pic>
      <p:sp>
        <p:nvSpPr>
          <p:cNvPr id="25604" name="TextBox 4"/>
          <p:cNvSpPr txBox="1">
            <a:spLocks noChangeArrowheads="1"/>
          </p:cNvSpPr>
          <p:nvPr/>
        </p:nvSpPr>
        <p:spPr bwMode="auto">
          <a:xfrm>
            <a:off x="2505075" y="257175"/>
            <a:ext cx="2066925" cy="923925"/>
          </a:xfrm>
          <a:prstGeom prst="rect">
            <a:avLst/>
          </a:prstGeom>
          <a:solidFill>
            <a:schemeClr val="bg1"/>
          </a:solidFill>
          <a:ln w="9525">
            <a:noFill/>
            <a:miter lim="800000"/>
            <a:headEnd/>
            <a:tailEnd/>
          </a:ln>
        </p:spPr>
        <p:txBody>
          <a:bodyPr>
            <a:spAutoFit/>
          </a:bodyPr>
          <a:lstStyle/>
          <a:p>
            <a:r>
              <a:rPr lang="en-US">
                <a:latin typeface="Calibri" pitchFamily="34" charset="0"/>
              </a:rPr>
              <a:t>And finally we can fully update the first row of values </a:t>
            </a:r>
          </a:p>
        </p:txBody>
      </p:sp>
      <p:cxnSp>
        <p:nvCxnSpPr>
          <p:cNvPr id="6" name="Straight Arrow Connector 5"/>
          <p:cNvCxnSpPr>
            <a:stCxn id="25604" idx="2"/>
          </p:cNvCxnSpPr>
          <p:nvPr/>
        </p:nvCxnSpPr>
        <p:spPr>
          <a:xfrm rot="16200000" flipH="1">
            <a:off x="4407694" y="311944"/>
            <a:ext cx="1857375" cy="3595687"/>
          </a:xfrm>
          <a:prstGeom prst="straightConnector1">
            <a:avLst/>
          </a:prstGeom>
          <a:ln w="15875">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8" name="Left Brace 7"/>
          <p:cNvSpPr/>
          <p:nvPr/>
        </p:nvSpPr>
        <p:spPr>
          <a:xfrm rot="16200000">
            <a:off x="942975" y="1857375"/>
            <a:ext cx="133350" cy="34290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5607" name="TextBox 8"/>
          <p:cNvSpPr txBox="1">
            <a:spLocks noChangeArrowheads="1"/>
          </p:cNvSpPr>
          <p:nvPr/>
        </p:nvSpPr>
        <p:spPr bwMode="auto">
          <a:xfrm>
            <a:off x="428625" y="2105025"/>
            <a:ext cx="1371600" cy="646113"/>
          </a:xfrm>
          <a:prstGeom prst="rect">
            <a:avLst/>
          </a:prstGeom>
          <a:solidFill>
            <a:schemeClr val="bg1"/>
          </a:solidFill>
          <a:ln w="9525">
            <a:noFill/>
            <a:miter lim="800000"/>
            <a:headEnd/>
            <a:tailEnd/>
          </a:ln>
        </p:spPr>
        <p:txBody>
          <a:bodyPr>
            <a:spAutoFit/>
          </a:bodyPr>
          <a:lstStyle/>
          <a:p>
            <a:r>
              <a:rPr lang="en-US" sz="1200">
                <a:latin typeface="Calibri" pitchFamily="34" charset="0"/>
              </a:rPr>
              <a:t>Stencil buffers are only a few cells wide</a:t>
            </a:r>
          </a:p>
        </p:txBody>
      </p:sp>
      <p:pic>
        <p:nvPicPr>
          <p:cNvPr id="10" name="Picture 9" descr="wave.png"/>
          <p:cNvPicPr>
            <a:picLocks noChangeAspect="1"/>
          </p:cNvPicPr>
          <p:nvPr/>
        </p:nvPicPr>
        <p:blipFill>
          <a:blip r:embed="rId3" cstate="print"/>
          <a:srcRect t="2647"/>
          <a:stretch>
            <a:fillRect/>
          </a:stretch>
        </p:blipFill>
        <p:spPr>
          <a:xfrm>
            <a:off x="0" y="5166158"/>
            <a:ext cx="9144000" cy="1679142"/>
          </a:xfrm>
          <a:prstGeom prst="rect">
            <a:avLst/>
          </a:prstGeom>
        </p:spPr>
      </p:pic>
      <p:sp>
        <p:nvSpPr>
          <p:cNvPr id="11" name="Title 1"/>
          <p:cNvSpPr txBox="1">
            <a:spLocks/>
          </p:cNvSpPr>
          <p:nvPr/>
        </p:nvSpPr>
        <p:spPr bwMode="auto">
          <a:xfrm>
            <a:off x="377856" y="5866841"/>
            <a:ext cx="6097975" cy="817888"/>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800" b="1" noProof="0" dirty="0" smtClean="0">
                <a:solidFill>
                  <a:schemeClr val="accent1">
                    <a:lumMod val="20000"/>
                    <a:lumOff val="80000"/>
                  </a:schemeClr>
                </a:solidFill>
                <a:latin typeface="+mj-lt"/>
                <a:ea typeface="+mj-ea"/>
                <a:cs typeface="+mj-cs"/>
              </a:rPr>
              <a:t>Sweep Method for </a:t>
            </a:r>
            <a:r>
              <a:rPr lang="en-US" sz="2800" b="1" noProof="0" dirty="0" err="1" smtClean="0">
                <a:solidFill>
                  <a:schemeClr val="accent1">
                    <a:lumMod val="20000"/>
                    <a:lumOff val="80000"/>
                  </a:schemeClr>
                </a:solidFill>
                <a:latin typeface="+mj-lt"/>
                <a:ea typeface="+mj-ea"/>
                <a:cs typeface="+mj-cs"/>
              </a:rPr>
              <a:t>Unsplit</a:t>
            </a:r>
            <a:r>
              <a:rPr lang="en-US" sz="2800" b="1" noProof="0" dirty="0" smtClean="0">
                <a:solidFill>
                  <a:schemeClr val="accent1">
                    <a:lumMod val="20000"/>
                    <a:lumOff val="80000"/>
                  </a:schemeClr>
                </a:solidFill>
                <a:latin typeface="+mj-lt"/>
                <a:ea typeface="+mj-ea"/>
                <a:cs typeface="+mj-cs"/>
              </a:rPr>
              <a:t> Stencils</a:t>
            </a:r>
            <a:endParaRPr kumimoji="0" lang="en-US" sz="2800" b="1" i="0" u="none" strike="noStrike" kern="1200" cap="none" spc="0" normalizeH="0" baseline="0" noProof="0" dirty="0">
              <a:ln>
                <a:noFill/>
              </a:ln>
              <a:solidFill>
                <a:schemeClr val="accent1">
                  <a:lumMod val="20000"/>
                  <a:lumOff val="80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627" name="Content Placeholder 3" descr="Frame1.png"/>
          <p:cNvPicPr>
            <a:picLocks noGrp="1" noChangeAspect="1"/>
          </p:cNvPicPr>
          <p:nvPr>
            <p:ph idx="1"/>
          </p:nvPr>
        </p:nvPicPr>
        <p:blipFill>
          <a:blip r:embed="rId2" cstate="print"/>
          <a:srcRect/>
          <a:stretch>
            <a:fillRect/>
          </a:stretch>
        </p:blipFill>
        <p:spPr>
          <a:xfrm>
            <a:off x="430530" y="0"/>
            <a:ext cx="8305800" cy="4983163"/>
          </a:xfrm>
        </p:spPr>
      </p:pic>
      <p:sp>
        <p:nvSpPr>
          <p:cNvPr id="26628" name="TextBox 5"/>
          <p:cNvSpPr txBox="1">
            <a:spLocks noChangeArrowheads="1"/>
          </p:cNvSpPr>
          <p:nvPr/>
        </p:nvSpPr>
        <p:spPr bwMode="auto">
          <a:xfrm>
            <a:off x="2516505" y="257175"/>
            <a:ext cx="2066925" cy="1754188"/>
          </a:xfrm>
          <a:prstGeom prst="rect">
            <a:avLst/>
          </a:prstGeom>
          <a:solidFill>
            <a:schemeClr val="bg1"/>
          </a:solidFill>
          <a:ln w="9525">
            <a:noFill/>
            <a:miter lim="800000"/>
            <a:headEnd/>
            <a:tailEnd/>
          </a:ln>
        </p:spPr>
        <p:txBody>
          <a:bodyPr>
            <a:spAutoFit/>
          </a:bodyPr>
          <a:lstStyle/>
          <a:p>
            <a:r>
              <a:rPr lang="en-US">
                <a:latin typeface="Calibri" pitchFamily="34" charset="0"/>
              </a:rPr>
              <a:t>As the sweep continues across the grid, intermediate values no longer needed are discarded </a:t>
            </a:r>
          </a:p>
        </p:txBody>
      </p:sp>
      <p:cxnSp>
        <p:nvCxnSpPr>
          <p:cNvPr id="7" name="Straight Arrow Connector 6"/>
          <p:cNvCxnSpPr>
            <a:stCxn id="26628" idx="3"/>
          </p:cNvCxnSpPr>
          <p:nvPr/>
        </p:nvCxnSpPr>
        <p:spPr>
          <a:xfrm flipV="1">
            <a:off x="4583430" y="1104900"/>
            <a:ext cx="552450" cy="30163"/>
          </a:xfrm>
          <a:prstGeom prst="straightConnector1">
            <a:avLst/>
          </a:prstGeom>
          <a:ln w="15875">
            <a:solidFill>
              <a:schemeClr val="accent2"/>
            </a:solidFill>
            <a:tailEnd type="arrow"/>
          </a:ln>
        </p:spPr>
        <p:style>
          <a:lnRef idx="1">
            <a:schemeClr val="accent1"/>
          </a:lnRef>
          <a:fillRef idx="0">
            <a:schemeClr val="accent1"/>
          </a:fillRef>
          <a:effectRef idx="0">
            <a:schemeClr val="accent1"/>
          </a:effectRef>
          <a:fontRef idx="minor">
            <a:schemeClr val="tx1"/>
          </a:fontRef>
        </p:style>
      </p:cxnSp>
      <p:pic>
        <p:nvPicPr>
          <p:cNvPr id="8" name="Picture 7" descr="wave.png"/>
          <p:cNvPicPr>
            <a:picLocks noChangeAspect="1"/>
          </p:cNvPicPr>
          <p:nvPr/>
        </p:nvPicPr>
        <p:blipFill>
          <a:blip r:embed="rId3" cstate="print"/>
          <a:srcRect t="2647"/>
          <a:stretch>
            <a:fillRect/>
          </a:stretch>
        </p:blipFill>
        <p:spPr>
          <a:xfrm>
            <a:off x="0" y="5166158"/>
            <a:ext cx="9144000" cy="1679142"/>
          </a:xfrm>
          <a:prstGeom prst="rect">
            <a:avLst/>
          </a:prstGeom>
        </p:spPr>
      </p:pic>
      <p:sp>
        <p:nvSpPr>
          <p:cNvPr id="9" name="Title 1"/>
          <p:cNvSpPr txBox="1">
            <a:spLocks/>
          </p:cNvSpPr>
          <p:nvPr/>
        </p:nvSpPr>
        <p:spPr bwMode="auto">
          <a:xfrm>
            <a:off x="377856" y="5866841"/>
            <a:ext cx="6097975" cy="817888"/>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800" b="1" noProof="0" dirty="0" smtClean="0">
                <a:solidFill>
                  <a:schemeClr val="accent1">
                    <a:lumMod val="20000"/>
                    <a:lumOff val="80000"/>
                  </a:schemeClr>
                </a:solidFill>
                <a:latin typeface="+mj-lt"/>
                <a:ea typeface="+mj-ea"/>
                <a:cs typeface="+mj-cs"/>
              </a:rPr>
              <a:t>Sweep Method for </a:t>
            </a:r>
            <a:r>
              <a:rPr lang="en-US" sz="2800" b="1" noProof="0" dirty="0" err="1" smtClean="0">
                <a:solidFill>
                  <a:schemeClr val="accent1">
                    <a:lumMod val="20000"/>
                    <a:lumOff val="80000"/>
                  </a:schemeClr>
                </a:solidFill>
                <a:latin typeface="+mj-lt"/>
                <a:ea typeface="+mj-ea"/>
                <a:cs typeface="+mj-cs"/>
              </a:rPr>
              <a:t>Unsplit</a:t>
            </a:r>
            <a:r>
              <a:rPr lang="en-US" sz="2800" b="1" noProof="0" dirty="0" smtClean="0">
                <a:solidFill>
                  <a:schemeClr val="accent1">
                    <a:lumMod val="20000"/>
                    <a:lumOff val="80000"/>
                  </a:schemeClr>
                </a:solidFill>
                <a:latin typeface="+mj-lt"/>
                <a:ea typeface="+mj-ea"/>
                <a:cs typeface="+mj-cs"/>
              </a:rPr>
              <a:t> Stencils</a:t>
            </a:r>
            <a:endParaRPr kumimoji="0" lang="en-US" sz="2800" b="1" i="0" u="none" strike="noStrike" kern="1200" cap="none" spc="0" normalizeH="0" baseline="0" noProof="0" dirty="0">
              <a:ln>
                <a:noFill/>
              </a:ln>
              <a:solidFill>
                <a:schemeClr val="accent1">
                  <a:lumMod val="20000"/>
                  <a:lumOff val="80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sweep_scaled2.AVI">
            <a:hlinkClick r:id="" action="ppaction://media"/>
          </p:cNvPr>
          <p:cNvPicPr>
            <a:picLocks noRot="1" noChangeAspect="1"/>
          </p:cNvPicPr>
          <p:nvPr>
            <a:videoFile r:link="rId1"/>
          </p:nvPr>
        </p:nvPicPr>
        <p:blipFill>
          <a:blip r:embed="rId3" cstate="print"/>
          <a:srcRect/>
          <a:stretch>
            <a:fillRect/>
          </a:stretch>
        </p:blipFill>
        <p:spPr bwMode="auto">
          <a:xfrm>
            <a:off x="419100" y="0"/>
            <a:ext cx="8305800" cy="4981575"/>
          </a:xfrm>
          <a:prstGeom prst="rect">
            <a:avLst/>
          </a:prstGeom>
          <a:noFill/>
          <a:ln w="9525">
            <a:noFill/>
            <a:miter lim="800000"/>
            <a:headEnd/>
            <a:tailEnd/>
          </a:ln>
        </p:spPr>
      </p:pic>
      <p:pic>
        <p:nvPicPr>
          <p:cNvPr id="5" name="Picture 4" descr="wave.png"/>
          <p:cNvPicPr>
            <a:picLocks noChangeAspect="1"/>
          </p:cNvPicPr>
          <p:nvPr/>
        </p:nvPicPr>
        <p:blipFill>
          <a:blip r:embed="rId4" cstate="print"/>
          <a:srcRect t="2647"/>
          <a:stretch>
            <a:fillRect/>
          </a:stretch>
        </p:blipFill>
        <p:spPr>
          <a:xfrm>
            <a:off x="0" y="5166158"/>
            <a:ext cx="9144000" cy="1679142"/>
          </a:xfrm>
          <a:prstGeom prst="rect">
            <a:avLst/>
          </a:prstGeom>
        </p:spPr>
      </p:pic>
      <p:sp>
        <p:nvSpPr>
          <p:cNvPr id="6" name="Title 1"/>
          <p:cNvSpPr txBox="1">
            <a:spLocks/>
          </p:cNvSpPr>
          <p:nvPr/>
        </p:nvSpPr>
        <p:spPr bwMode="auto">
          <a:xfrm>
            <a:off x="377856" y="5866841"/>
            <a:ext cx="6097975" cy="817888"/>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800" b="1" noProof="0" dirty="0" smtClean="0">
                <a:solidFill>
                  <a:schemeClr val="accent1">
                    <a:lumMod val="20000"/>
                    <a:lumOff val="80000"/>
                  </a:schemeClr>
                </a:solidFill>
                <a:latin typeface="+mj-lt"/>
                <a:ea typeface="+mj-ea"/>
                <a:cs typeface="+mj-cs"/>
              </a:rPr>
              <a:t>Sweep Method for </a:t>
            </a:r>
            <a:r>
              <a:rPr lang="en-US" sz="2800" b="1" noProof="0" dirty="0" err="1" smtClean="0">
                <a:solidFill>
                  <a:schemeClr val="accent1">
                    <a:lumMod val="20000"/>
                    <a:lumOff val="80000"/>
                  </a:schemeClr>
                </a:solidFill>
                <a:latin typeface="+mj-lt"/>
                <a:ea typeface="+mj-ea"/>
                <a:cs typeface="+mj-cs"/>
              </a:rPr>
              <a:t>Unsplit</a:t>
            </a:r>
            <a:r>
              <a:rPr lang="en-US" sz="2800" b="1" noProof="0" dirty="0" smtClean="0">
                <a:solidFill>
                  <a:schemeClr val="accent1">
                    <a:lumMod val="20000"/>
                    <a:lumOff val="80000"/>
                  </a:schemeClr>
                </a:solidFill>
                <a:latin typeface="+mj-lt"/>
                <a:ea typeface="+mj-ea"/>
                <a:cs typeface="+mj-cs"/>
              </a:rPr>
              <a:t> Stencils</a:t>
            </a:r>
            <a:endParaRPr kumimoji="0" lang="en-US" sz="2800" b="1" i="0" u="none" strike="noStrike" kern="1200" cap="none" spc="0" normalizeH="0" baseline="0" noProof="0" dirty="0">
              <a:ln>
                <a:noFill/>
              </a:ln>
              <a:solidFill>
                <a:schemeClr val="accent1">
                  <a:lumMod val="20000"/>
                  <a:lumOff val="80000"/>
                </a:schemeClr>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334"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12"/>
                </p:tgtEl>
              </p:cMediaNode>
            </p:vide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2"/>
                                        </p:tgtEl>
                                      </p:cBhvr>
                                    </p:cmd>
                                  </p:childTnLst>
                                </p:cTn>
                              </p:par>
                            </p:childTnLst>
                          </p:cTn>
                        </p:par>
                      </p:childTnLst>
                    </p:cTn>
                  </p:par>
                </p:childTnLst>
              </p:cTn>
              <p:nextCondLst>
                <p:cond evt="onClick" delay="0">
                  <p:tgtEl>
                    <p:spTgt spid="12"/>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7" name="Content Placeholder 2"/>
          <p:cNvSpPr>
            <a:spLocks noGrp="1"/>
          </p:cNvSpPr>
          <p:nvPr>
            <p:ph idx="1"/>
          </p:nvPr>
        </p:nvSpPr>
        <p:spPr>
          <a:xfrm>
            <a:off x="469900" y="0"/>
            <a:ext cx="8229600" cy="4525963"/>
          </a:xfrm>
        </p:spPr>
        <p:txBody>
          <a:bodyPr/>
          <a:lstStyle/>
          <a:p>
            <a:pPr marL="571500" indent="-571500" eaLnBrk="1" hangingPunct="1">
              <a:buFont typeface="Calibri" pitchFamily="34" charset="0"/>
              <a:buAutoNum type="romanUcPeriod"/>
            </a:pPr>
            <a:r>
              <a:rPr lang="en-US" dirty="0" smtClean="0"/>
              <a:t>Motivation</a:t>
            </a:r>
          </a:p>
          <a:p>
            <a:pPr marL="571500" indent="-571500" eaLnBrk="1" hangingPunct="1">
              <a:buFont typeface="Calibri" pitchFamily="34" charset="0"/>
              <a:buAutoNum type="romanUcPeriod"/>
            </a:pPr>
            <a:r>
              <a:rPr lang="en-US" dirty="0" smtClean="0"/>
              <a:t>Distributed tree</a:t>
            </a:r>
          </a:p>
          <a:p>
            <a:pPr marL="571500" indent="-571500" eaLnBrk="1" hangingPunct="1">
              <a:buFont typeface="Calibri" pitchFamily="34" charset="0"/>
              <a:buAutoNum type="romanUcPeriod"/>
            </a:pPr>
            <a:r>
              <a:rPr lang="en-US" dirty="0" smtClean="0"/>
              <a:t>Level threading</a:t>
            </a:r>
          </a:p>
          <a:p>
            <a:pPr marL="571500" indent="-571500" eaLnBrk="1" hangingPunct="1">
              <a:buFont typeface="Calibri" pitchFamily="34" charset="0"/>
              <a:buAutoNum type="romanUcPeriod"/>
            </a:pPr>
            <a:r>
              <a:rPr lang="en-US" dirty="0" smtClean="0"/>
              <a:t>Dynamic load balancing</a:t>
            </a:r>
          </a:p>
          <a:p>
            <a:pPr marL="571500" indent="-571500" eaLnBrk="1" hangingPunct="1">
              <a:buFont typeface="Calibri" pitchFamily="34" charset="0"/>
              <a:buAutoNum type="romanUcPeriod"/>
            </a:pPr>
            <a:r>
              <a:rPr lang="en-US" dirty="0" smtClean="0"/>
              <a:t>Sweep Method for </a:t>
            </a:r>
            <a:r>
              <a:rPr lang="en-US" dirty="0" err="1" smtClean="0"/>
              <a:t>Unsplit</a:t>
            </a:r>
            <a:r>
              <a:rPr lang="en-US" dirty="0" smtClean="0"/>
              <a:t> Stencils</a:t>
            </a:r>
          </a:p>
          <a:p>
            <a:pPr marL="571500" indent="-571500" eaLnBrk="1" hangingPunct="1">
              <a:buFont typeface="Calibri" pitchFamily="34" charset="0"/>
              <a:buAutoNum type="romanUcPeriod"/>
            </a:pPr>
            <a:r>
              <a:rPr lang="en-US" b="1" dirty="0" smtClean="0"/>
              <a:t>Results &amp;Conclusions</a:t>
            </a:r>
            <a:endParaRPr lang="en-US" b="1" dirty="0" smtClean="0"/>
          </a:p>
        </p:txBody>
      </p:sp>
      <p:pic>
        <p:nvPicPr>
          <p:cNvPr id="5" name="Picture 4" descr="wave.png"/>
          <p:cNvPicPr>
            <a:picLocks noChangeAspect="1"/>
          </p:cNvPicPr>
          <p:nvPr/>
        </p:nvPicPr>
        <p:blipFill>
          <a:blip r:embed="rId3" cstate="print"/>
          <a:srcRect t="2647"/>
          <a:stretch>
            <a:fillRect/>
          </a:stretch>
        </p:blipFill>
        <p:spPr>
          <a:xfrm>
            <a:off x="0" y="5166158"/>
            <a:ext cx="9144000" cy="1679142"/>
          </a:xfrm>
          <a:prstGeom prst="rect">
            <a:avLst/>
          </a:prstGeom>
        </p:spPr>
      </p:pic>
      <p:sp>
        <p:nvSpPr>
          <p:cNvPr id="6" name="Title 1"/>
          <p:cNvSpPr txBox="1">
            <a:spLocks/>
          </p:cNvSpPr>
          <p:nvPr/>
        </p:nvSpPr>
        <p:spPr bwMode="auto">
          <a:xfrm>
            <a:off x="377856" y="5866841"/>
            <a:ext cx="6097975" cy="817888"/>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800" b="1" noProof="0" dirty="0" smtClean="0">
                <a:solidFill>
                  <a:schemeClr val="accent1">
                    <a:lumMod val="20000"/>
                    <a:lumOff val="80000"/>
                  </a:schemeClr>
                </a:solidFill>
                <a:latin typeface="+mj-lt"/>
                <a:ea typeface="+mj-ea"/>
                <a:cs typeface="+mj-cs"/>
              </a:rPr>
              <a:t>Results and Conclusion</a:t>
            </a:r>
            <a:endParaRPr kumimoji="0" lang="en-US" sz="2800" b="1" i="0" u="none" strike="noStrike" kern="1200" cap="none" spc="0" normalizeH="0" baseline="0" noProof="0" dirty="0">
              <a:ln>
                <a:noFill/>
              </a:ln>
              <a:solidFill>
                <a:schemeClr val="accent1">
                  <a:lumMod val="20000"/>
                  <a:lumOff val="80000"/>
                </a:schemeClr>
              </a:solidFill>
              <a:effectLst/>
              <a:uLnTx/>
              <a:uFillTx/>
              <a:latin typeface="+mj-lt"/>
              <a:ea typeface="+mj-ea"/>
              <a:cs typeface="+mj-cs"/>
            </a:endParaRPr>
          </a:p>
        </p:txBody>
      </p:sp>
    </p:spTree>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4680" y="5698103"/>
            <a:ext cx="6097975" cy="817888"/>
          </a:xfrm>
        </p:spPr>
        <p:txBody>
          <a:bodyPr/>
          <a:lstStyle/>
          <a:p>
            <a:r>
              <a:rPr lang="en-US" dirty="0" err="1" smtClean="0"/>
              <a:t>FieldLoop</a:t>
            </a:r>
            <a:r>
              <a:rPr lang="en-US" dirty="0" smtClean="0"/>
              <a:t> Advection</a:t>
            </a:r>
            <a:endParaRPr lang="en-US" dirty="0"/>
          </a:p>
        </p:txBody>
      </p:sp>
      <p:pic>
        <p:nvPicPr>
          <p:cNvPr id="8" name="Picture 7" descr="wave.png"/>
          <p:cNvPicPr>
            <a:picLocks noChangeAspect="1"/>
          </p:cNvPicPr>
          <p:nvPr/>
        </p:nvPicPr>
        <p:blipFill>
          <a:blip r:embed="rId2" cstate="print"/>
          <a:srcRect t="2647"/>
          <a:stretch>
            <a:fillRect/>
          </a:stretch>
        </p:blipFill>
        <p:spPr>
          <a:xfrm>
            <a:off x="0" y="5166158"/>
            <a:ext cx="9144000" cy="1679142"/>
          </a:xfrm>
          <a:prstGeom prst="rect">
            <a:avLst/>
          </a:prstGeom>
        </p:spPr>
      </p:pic>
      <p:sp>
        <p:nvSpPr>
          <p:cNvPr id="9" name="Title 1"/>
          <p:cNvSpPr txBox="1">
            <a:spLocks/>
          </p:cNvSpPr>
          <p:nvPr/>
        </p:nvSpPr>
        <p:spPr bwMode="auto">
          <a:xfrm>
            <a:off x="377856" y="5866841"/>
            <a:ext cx="6097975" cy="817888"/>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800" b="1" noProof="0" dirty="0" smtClean="0">
                <a:solidFill>
                  <a:schemeClr val="accent1">
                    <a:lumMod val="20000"/>
                    <a:lumOff val="80000"/>
                  </a:schemeClr>
                </a:solidFill>
                <a:latin typeface="+mj-lt"/>
                <a:ea typeface="+mj-ea"/>
                <a:cs typeface="+mj-cs"/>
              </a:rPr>
              <a:t>Results</a:t>
            </a:r>
            <a:endParaRPr kumimoji="0" lang="en-US" sz="2800" b="1" i="0" u="none" strike="noStrike" kern="1200" cap="none" spc="0" normalizeH="0" baseline="0" noProof="0" dirty="0">
              <a:ln>
                <a:noFill/>
              </a:ln>
              <a:solidFill>
                <a:schemeClr val="accent1">
                  <a:lumMod val="20000"/>
                  <a:lumOff val="80000"/>
                </a:schemeClr>
              </a:solidFill>
              <a:effectLst/>
              <a:uLnTx/>
              <a:uFillTx/>
              <a:latin typeface="+mj-lt"/>
              <a:ea typeface="+mj-ea"/>
              <a:cs typeface="+mj-cs"/>
            </a:endParaRPr>
          </a:p>
        </p:txBody>
      </p:sp>
      <p:sp>
        <p:nvSpPr>
          <p:cNvPr id="11" name="Content Placeholder 2"/>
          <p:cNvSpPr>
            <a:spLocks noGrp="1"/>
          </p:cNvSpPr>
          <p:nvPr>
            <p:ph idx="1"/>
          </p:nvPr>
        </p:nvSpPr>
        <p:spPr>
          <a:xfrm>
            <a:off x="0" y="0"/>
            <a:ext cx="8949690" cy="2423160"/>
          </a:xfrm>
        </p:spPr>
        <p:txBody>
          <a:bodyPr/>
          <a:lstStyle/>
          <a:p>
            <a:pPr>
              <a:buFont typeface="Arial" pitchFamily="34" charset="0"/>
              <a:buChar char="•"/>
            </a:pPr>
            <a:r>
              <a:rPr lang="en-US" sz="2000" dirty="0" smtClean="0"/>
              <a:t>Fixed grid scaling results are fairly insensitive to the particular problem being studied.</a:t>
            </a:r>
          </a:p>
          <a:p>
            <a:pPr>
              <a:buFont typeface="Arial" pitchFamily="34" charset="0"/>
              <a:buChar char="•"/>
            </a:pPr>
            <a:r>
              <a:rPr lang="en-US" sz="2000" dirty="0" smtClean="0"/>
              <a:t>When </a:t>
            </a:r>
            <a:r>
              <a:rPr lang="en-US" sz="2000" dirty="0" smtClean="0"/>
              <a:t>using AMR, the problem itself sets the degree and manner of refinement.  </a:t>
            </a:r>
          </a:p>
          <a:p>
            <a:pPr>
              <a:buFont typeface="Arial" pitchFamily="34" charset="0"/>
              <a:buChar char="•"/>
            </a:pPr>
            <a:r>
              <a:rPr lang="en-US" sz="2000" dirty="0" smtClean="0"/>
              <a:t>We </a:t>
            </a:r>
            <a:r>
              <a:rPr lang="en-US" sz="2000" dirty="0" smtClean="0"/>
              <a:t>chose the 3D field loop advection problem for our scaling </a:t>
            </a:r>
            <a:r>
              <a:rPr lang="en-US" sz="2000" dirty="0" smtClean="0"/>
              <a:t>tests.</a:t>
            </a:r>
            <a:endParaRPr lang="en-US" sz="2000" dirty="0" smtClean="0"/>
          </a:p>
          <a:p>
            <a:pPr>
              <a:buFont typeface="Arial" pitchFamily="34" charset="0"/>
              <a:buChar char="•"/>
            </a:pPr>
            <a:r>
              <a:rPr lang="en-US" sz="2000" dirty="0" smtClean="0"/>
              <a:t>The </a:t>
            </a:r>
            <a:r>
              <a:rPr lang="en-US" sz="2000" dirty="0" smtClean="0"/>
              <a:t>radius of the field loop was chosen to have a comparable number of refined and coarse </a:t>
            </a:r>
            <a:r>
              <a:rPr lang="en-US" sz="2000" dirty="0" smtClean="0"/>
              <a:t>cells (64</a:t>
            </a:r>
            <a:r>
              <a:rPr lang="en-US" sz="2000" baseline="30000" dirty="0" smtClean="0"/>
              <a:t>3</a:t>
            </a:r>
            <a:r>
              <a:rPr lang="en-US" sz="2000" dirty="0" smtClean="0"/>
              <a:t>) on the root level as well as the 1</a:t>
            </a:r>
            <a:r>
              <a:rPr lang="en-US" sz="2000" baseline="30000" dirty="0" smtClean="0"/>
              <a:t>st</a:t>
            </a:r>
            <a:r>
              <a:rPr lang="en-US" sz="2000" dirty="0" smtClean="0"/>
              <a:t> level of refinement.</a:t>
            </a:r>
            <a:endParaRPr lang="en-US" sz="2000" dirty="0" smtClean="0"/>
          </a:p>
          <a:p>
            <a:endParaRPr lang="en-US" sz="1400" dirty="0"/>
          </a:p>
        </p:txBody>
      </p:sp>
      <p:sp>
        <p:nvSpPr>
          <p:cNvPr id="7" name="Rectangle 6"/>
          <p:cNvSpPr/>
          <p:nvPr/>
        </p:nvSpPr>
        <p:spPr>
          <a:xfrm>
            <a:off x="5421444" y="2411730"/>
            <a:ext cx="2979606" cy="2926080"/>
          </a:xfrm>
          <a:prstGeom prst="rect">
            <a:avLst/>
          </a:prstGeom>
          <a:noFill/>
          <a:ln>
            <a:solidFill>
              <a:schemeClr val="accent1">
                <a:shade val="50000"/>
              </a:schemeClr>
            </a:solidFill>
          </a:ln>
          <a:effectLst>
            <a:outerShdw blurRad="50800" dist="50800" sx="1000" sy="1000" algn="ctr" rotWithShape="0">
              <a:srgbClr val="000000"/>
            </a:outerShdw>
          </a:effectLst>
          <a:scene3d>
            <a:camera prst="isometricTopUp"/>
            <a:lightRig rig="threePt" dir="t"/>
          </a:scene3d>
          <a:sp3d extrusionH="127000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301665" y="3097530"/>
            <a:ext cx="1191842" cy="1170432"/>
          </a:xfrm>
          <a:prstGeom prst="ellipse">
            <a:avLst/>
          </a:prstGeom>
          <a:scene3d>
            <a:camera prst="isometricTopUp"/>
            <a:lightRig rig="threePt" dir="t"/>
          </a:scene3d>
          <a:sp3d z="196850" extrusionH="1270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ScalingResults.png"/>
          <p:cNvPicPr>
            <a:picLocks noChangeAspect="1"/>
          </p:cNvPicPr>
          <p:nvPr/>
        </p:nvPicPr>
        <p:blipFill>
          <a:blip r:embed="rId3" cstate="print"/>
          <a:stretch>
            <a:fillRect/>
          </a:stretch>
        </p:blipFill>
        <p:spPr>
          <a:xfrm>
            <a:off x="171650" y="2297430"/>
            <a:ext cx="3853816" cy="33032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grpId="0" nodeType="clickEffect">
                                  <p:stCondLst>
                                    <p:cond delay="0"/>
                                  </p:stCondLst>
                                  <p:childTnLst>
                                    <p:animMotion origin="layout" path="M 4.44444E-6 0.05487 L 4.44444E-6 -4.07407E-6 " pathEditMode="relative" rAng="0" ptsTypes="AA">
                                      <p:cBhvr>
                                        <p:cTn id="6" dur="2000" fill="hold"/>
                                        <p:tgtEl>
                                          <p:spTgt spid="6"/>
                                        </p:tgtEl>
                                        <p:attrNameLst>
                                          <p:attrName>ppt_x</p:attrName>
                                          <p:attrName>ppt_y</p:attrName>
                                        </p:attrNameLst>
                                      </p:cBhvr>
                                      <p:rCtr x="0" y="-28"/>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wave.png"/>
          <p:cNvPicPr>
            <a:picLocks noChangeAspect="1"/>
          </p:cNvPicPr>
          <p:nvPr/>
        </p:nvPicPr>
        <p:blipFill>
          <a:blip r:embed="rId2" cstate="print"/>
          <a:srcRect t="2647"/>
          <a:stretch>
            <a:fillRect/>
          </a:stretch>
        </p:blipFill>
        <p:spPr>
          <a:xfrm>
            <a:off x="0" y="5178858"/>
            <a:ext cx="9144000" cy="1679142"/>
          </a:xfrm>
          <a:prstGeom prst="rect">
            <a:avLst/>
          </a:prstGeom>
        </p:spPr>
      </p:pic>
      <p:sp>
        <p:nvSpPr>
          <p:cNvPr id="6" name="Title 1"/>
          <p:cNvSpPr txBox="1">
            <a:spLocks/>
          </p:cNvSpPr>
          <p:nvPr/>
        </p:nvSpPr>
        <p:spPr bwMode="auto">
          <a:xfrm>
            <a:off x="377856" y="5866841"/>
            <a:ext cx="6097975" cy="817888"/>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accent1">
                    <a:lumMod val="20000"/>
                    <a:lumOff val="80000"/>
                  </a:schemeClr>
                </a:solidFill>
                <a:latin typeface="+mj-lt"/>
                <a:ea typeface="+mj-ea"/>
                <a:cs typeface="+mj-cs"/>
              </a:rPr>
              <a:t>Conclusions</a:t>
            </a:r>
            <a:endParaRPr kumimoji="0" lang="en-US" sz="2800" b="1" i="0" u="none" strike="noStrike" kern="1200" cap="none" spc="0" normalizeH="0" baseline="0" noProof="0" dirty="0">
              <a:ln>
                <a:noFill/>
              </a:ln>
              <a:solidFill>
                <a:schemeClr val="accent1">
                  <a:lumMod val="20000"/>
                  <a:lumOff val="80000"/>
                </a:schemeClr>
              </a:solidFill>
              <a:effectLst/>
              <a:uLnTx/>
              <a:uFillTx/>
              <a:latin typeface="+mj-lt"/>
              <a:ea typeface="+mj-ea"/>
              <a:cs typeface="+mj-cs"/>
            </a:endParaRPr>
          </a:p>
        </p:txBody>
      </p:sp>
      <p:sp>
        <p:nvSpPr>
          <p:cNvPr id="7" name="TextBox 6"/>
          <p:cNvSpPr txBox="1"/>
          <p:nvPr/>
        </p:nvSpPr>
        <p:spPr>
          <a:xfrm>
            <a:off x="537210" y="240030"/>
            <a:ext cx="8423910" cy="461665"/>
          </a:xfrm>
          <a:prstGeom prst="rect">
            <a:avLst/>
          </a:prstGeom>
          <a:noFill/>
        </p:spPr>
        <p:txBody>
          <a:bodyPr wrap="square" rtlCol="0">
            <a:spAutoFit/>
          </a:bodyPr>
          <a:lstStyle/>
          <a:p>
            <a:pPr algn="ctr"/>
            <a:r>
              <a:rPr lang="en-US" sz="2400" b="1" dirty="0" smtClean="0"/>
              <a:t>Conclusions</a:t>
            </a:r>
            <a:r>
              <a:rPr lang="en-US" dirty="0" smtClean="0"/>
              <a:t>    </a:t>
            </a:r>
            <a:endParaRPr lang="en-US" dirty="0"/>
          </a:p>
        </p:txBody>
      </p:sp>
      <p:sp>
        <p:nvSpPr>
          <p:cNvPr id="10" name="Content Placeholder 2"/>
          <p:cNvSpPr>
            <a:spLocks noGrp="1"/>
          </p:cNvSpPr>
          <p:nvPr>
            <p:ph idx="1"/>
          </p:nvPr>
        </p:nvSpPr>
        <p:spPr>
          <a:xfrm>
            <a:off x="445770" y="834390"/>
            <a:ext cx="8229600" cy="4137659"/>
          </a:xfrm>
        </p:spPr>
        <p:txBody>
          <a:bodyPr/>
          <a:lstStyle/>
          <a:p>
            <a:r>
              <a:rPr lang="en-US" sz="2400" dirty="0" smtClean="0"/>
              <a:t>Implementing a fully distributed tree in patch-based AMR can </a:t>
            </a:r>
            <a:r>
              <a:rPr lang="en-US" sz="2400" dirty="0" smtClean="0"/>
              <a:t>significantly reduce </a:t>
            </a:r>
            <a:r>
              <a:rPr lang="en-US" sz="2400" dirty="0" smtClean="0"/>
              <a:t>the </a:t>
            </a:r>
            <a:r>
              <a:rPr lang="en-US" sz="2400" dirty="0" smtClean="0"/>
              <a:t>memory and communication overhead without decreasing performance.</a:t>
            </a:r>
          </a:p>
          <a:p>
            <a:r>
              <a:rPr lang="en-US" sz="2400" dirty="0" smtClean="0"/>
              <a:t>Using inherent parallelization of AMR level advances loosens restrictions for load balancing and can allow for less artificial grid fragmentation.</a:t>
            </a:r>
          </a:p>
          <a:p>
            <a:r>
              <a:rPr lang="en-US" sz="2400" dirty="0" smtClean="0"/>
              <a:t>Dynamical load balancing can be used to compensate for previous imbalances as well as real-time performance of processors.</a:t>
            </a:r>
          </a:p>
          <a:p>
            <a:r>
              <a:rPr lang="en-US" sz="2400" dirty="0" smtClean="0"/>
              <a:t>Sweep method allows for a reduction in memory overhead associated with the use of un-split methods. </a:t>
            </a:r>
            <a:endParaRPr lang="en-US" sz="2400"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26031"/>
            <a:ext cx="8229600" cy="640080"/>
          </a:xfrm>
        </p:spPr>
        <p:txBody>
          <a:bodyPr/>
          <a:lstStyle/>
          <a:p>
            <a:pPr algn="ctr">
              <a:buNone/>
            </a:pPr>
            <a:r>
              <a:rPr lang="en-US" dirty="0" smtClean="0"/>
              <a:t>Thank you</a:t>
            </a:r>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4325" y="120650"/>
            <a:ext cx="6097588" cy="817563"/>
          </a:xfrm>
        </p:spPr>
        <p:txBody>
          <a:bodyPr rtlCol="0"/>
          <a:lstStyle/>
          <a:p>
            <a:pPr eaLnBrk="1" fontAlgn="auto" hangingPunct="1">
              <a:spcAft>
                <a:spcPts val="0"/>
              </a:spcAft>
              <a:defRPr/>
            </a:pPr>
            <a:r>
              <a:rPr lang="en-US" dirty="0" smtClean="0"/>
              <a:t>Dynamic Load Balancing</a:t>
            </a:r>
            <a:endParaRPr lang="en-US" dirty="0"/>
          </a:p>
        </p:txBody>
      </p:sp>
      <p:pic>
        <p:nvPicPr>
          <p:cNvPr id="71683" name="Content Placeholder 5" descr="DistributionAlgcolor1.png"/>
          <p:cNvPicPr>
            <a:picLocks noGrp="1" noChangeAspect="1"/>
          </p:cNvPicPr>
          <p:nvPr>
            <p:ph idx="1"/>
          </p:nvPr>
        </p:nvPicPr>
        <p:blipFill>
          <a:blip r:embed="rId3" cstate="print"/>
          <a:srcRect/>
          <a:stretch>
            <a:fillRect/>
          </a:stretch>
        </p:blipFill>
        <p:spPr>
          <a:xfrm>
            <a:off x="228600" y="2362200"/>
            <a:ext cx="8686800" cy="316865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457200" y="0"/>
            <a:ext cx="8229600" cy="4525963"/>
          </a:xfrm>
        </p:spPr>
        <p:txBody>
          <a:bodyPr/>
          <a:lstStyle/>
          <a:p>
            <a:pPr eaLnBrk="1" hangingPunct="1"/>
            <a:r>
              <a:rPr lang="en-US" sz="1800" dirty="0" err="1" smtClean="0"/>
              <a:t>Cpu</a:t>
            </a:r>
            <a:r>
              <a:rPr lang="en-US" sz="1800" dirty="0" smtClean="0"/>
              <a:t> clock speeds have not kept pace with Moore’s law.  </a:t>
            </a:r>
          </a:p>
          <a:p>
            <a:pPr eaLnBrk="1" hangingPunct="1"/>
            <a:r>
              <a:rPr lang="en-US" sz="1800" dirty="0" smtClean="0"/>
              <a:t>Instead programs have been required to be more extensively parallelized.   </a:t>
            </a:r>
          </a:p>
          <a:p>
            <a:pPr eaLnBrk="1" hangingPunct="1"/>
            <a:r>
              <a:rPr lang="en-US" sz="1800" dirty="0" smtClean="0"/>
              <a:t>While computational domains can be spatially divided over many processors, the time steps required to advance the simulation must be done sequentially.  </a:t>
            </a:r>
          </a:p>
          <a:p>
            <a:pPr eaLnBrk="1" hangingPunct="1"/>
            <a:r>
              <a:rPr lang="en-US" sz="1800" dirty="0" smtClean="0"/>
              <a:t>Increasing the resolution for a given problem will result in more cells to distribute, but will also require more time steps to complete.</a:t>
            </a:r>
          </a:p>
        </p:txBody>
      </p:sp>
      <p:pic>
        <p:nvPicPr>
          <p:cNvPr id="6" name="Picture 5" descr="wave.png"/>
          <p:cNvPicPr>
            <a:picLocks noChangeAspect="1"/>
          </p:cNvPicPr>
          <p:nvPr/>
        </p:nvPicPr>
        <p:blipFill>
          <a:blip r:embed="rId3" cstate="print"/>
          <a:srcRect t="2647"/>
          <a:stretch>
            <a:fillRect/>
          </a:stretch>
        </p:blipFill>
        <p:spPr>
          <a:xfrm>
            <a:off x="0" y="5166158"/>
            <a:ext cx="9144000" cy="1679142"/>
          </a:xfrm>
          <a:prstGeom prst="rect">
            <a:avLst/>
          </a:prstGeom>
        </p:spPr>
      </p:pic>
      <p:sp>
        <p:nvSpPr>
          <p:cNvPr id="7" name="Title 1"/>
          <p:cNvSpPr txBox="1">
            <a:spLocks/>
          </p:cNvSpPr>
          <p:nvPr/>
        </p:nvSpPr>
        <p:spPr bwMode="auto">
          <a:xfrm>
            <a:off x="377856" y="5866841"/>
            <a:ext cx="6097975" cy="817888"/>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accent1">
                    <a:lumMod val="20000"/>
                    <a:lumOff val="80000"/>
                  </a:schemeClr>
                </a:solidFill>
                <a:latin typeface="+mj-lt"/>
                <a:ea typeface="+mj-ea"/>
                <a:cs typeface="+mj-cs"/>
              </a:rPr>
              <a:t>Motivation</a:t>
            </a:r>
            <a:endParaRPr kumimoji="0" lang="en-US" sz="2800" b="1" i="0" u="none" strike="noStrike" kern="1200" cap="none" spc="0" normalizeH="0" baseline="0" noProof="0" dirty="0">
              <a:ln>
                <a:noFill/>
              </a:ln>
              <a:solidFill>
                <a:schemeClr val="accent1">
                  <a:lumMod val="20000"/>
                  <a:lumOff val="80000"/>
                </a:schemeClr>
              </a:solidFill>
              <a:effectLst/>
              <a:uLnTx/>
              <a:uFillTx/>
              <a:latin typeface="+mj-lt"/>
              <a:ea typeface="+mj-ea"/>
              <a:cs typeface="+mj-cs"/>
            </a:endParaRPr>
          </a:p>
        </p:txBody>
      </p:sp>
    </p:spTree>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4325" y="120650"/>
            <a:ext cx="6097588" cy="817563"/>
          </a:xfrm>
        </p:spPr>
        <p:txBody>
          <a:bodyPr rtlCol="0"/>
          <a:lstStyle/>
          <a:p>
            <a:pPr eaLnBrk="1" fontAlgn="auto" hangingPunct="1">
              <a:spcAft>
                <a:spcPts val="0"/>
              </a:spcAft>
              <a:defRPr/>
            </a:pPr>
            <a:r>
              <a:rPr lang="en-US" dirty="0" smtClean="0"/>
              <a:t>Calculating Child Workload Shares</a:t>
            </a:r>
            <a:endParaRPr lang="en-US" dirty="0"/>
          </a:p>
        </p:txBody>
      </p:sp>
      <p:pic>
        <p:nvPicPr>
          <p:cNvPr id="72707" name="Content Placeholder 3" descr="LoadBalancingAlg1.png"/>
          <p:cNvPicPr>
            <a:picLocks noGrp="1" noChangeAspect="1"/>
          </p:cNvPicPr>
          <p:nvPr>
            <p:ph idx="1"/>
          </p:nvPr>
        </p:nvPicPr>
        <p:blipFill>
          <a:blip r:embed="rId2" cstate="print"/>
          <a:srcRect/>
          <a:stretch>
            <a:fillRect/>
          </a:stretch>
        </p:blipFill>
        <p:spPr>
          <a:xfrm>
            <a:off x="228600" y="1804988"/>
            <a:ext cx="8686800" cy="4343400"/>
          </a:xfrm>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4325" y="120650"/>
            <a:ext cx="6097588" cy="817563"/>
          </a:xfrm>
        </p:spPr>
        <p:txBody>
          <a:bodyPr rtlCol="0"/>
          <a:lstStyle/>
          <a:p>
            <a:pPr eaLnBrk="1" fontAlgn="auto" hangingPunct="1">
              <a:spcAft>
                <a:spcPts val="0"/>
              </a:spcAft>
              <a:defRPr/>
            </a:pPr>
            <a:r>
              <a:rPr lang="en-US" dirty="0" smtClean="0"/>
              <a:t>Calculating Child Workload Shares</a:t>
            </a:r>
            <a:endParaRPr lang="en-US" dirty="0"/>
          </a:p>
        </p:txBody>
      </p:sp>
      <p:pic>
        <p:nvPicPr>
          <p:cNvPr id="73731" name="Content Placeholder 3" descr="LoadBalancingAlg1.png"/>
          <p:cNvPicPr>
            <a:picLocks noGrp="1" noChangeAspect="1"/>
          </p:cNvPicPr>
          <p:nvPr>
            <p:ph idx="1"/>
          </p:nvPr>
        </p:nvPicPr>
        <p:blipFill>
          <a:blip r:embed="rId2" cstate="print"/>
          <a:srcRect/>
          <a:stretch>
            <a:fillRect/>
          </a:stretch>
        </p:blipFill>
        <p:spPr>
          <a:xfrm>
            <a:off x="228600" y="1804988"/>
            <a:ext cx="8686800" cy="4343400"/>
          </a:xfrm>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4325" y="120650"/>
            <a:ext cx="6097588" cy="817563"/>
          </a:xfrm>
        </p:spPr>
        <p:txBody>
          <a:bodyPr rtlCol="0"/>
          <a:lstStyle/>
          <a:p>
            <a:pPr eaLnBrk="1" fontAlgn="auto" hangingPunct="1">
              <a:spcAft>
                <a:spcPts val="0"/>
              </a:spcAft>
              <a:defRPr/>
            </a:pPr>
            <a:r>
              <a:rPr lang="en-US" dirty="0" smtClean="0"/>
              <a:t>Calculating Child Workload Shares</a:t>
            </a:r>
            <a:endParaRPr lang="en-US" dirty="0"/>
          </a:p>
        </p:txBody>
      </p:sp>
      <p:pic>
        <p:nvPicPr>
          <p:cNvPr id="74755" name="Content Placeholder 3" descr="LoadBalancingAlg1.png"/>
          <p:cNvPicPr>
            <a:picLocks noGrp="1" noChangeAspect="1"/>
          </p:cNvPicPr>
          <p:nvPr>
            <p:ph idx="1"/>
          </p:nvPr>
        </p:nvPicPr>
        <p:blipFill>
          <a:blip r:embed="rId2" cstate="print"/>
          <a:srcRect/>
          <a:stretch>
            <a:fillRect/>
          </a:stretch>
        </p:blipFill>
        <p:spPr>
          <a:xfrm>
            <a:off x="228600" y="1804988"/>
            <a:ext cx="8686800" cy="4343400"/>
          </a:xfrm>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4325" y="120650"/>
            <a:ext cx="6097588" cy="817563"/>
          </a:xfrm>
        </p:spPr>
        <p:txBody>
          <a:bodyPr rtlCol="0"/>
          <a:lstStyle/>
          <a:p>
            <a:pPr eaLnBrk="1" fontAlgn="auto" hangingPunct="1">
              <a:spcAft>
                <a:spcPts val="0"/>
              </a:spcAft>
              <a:defRPr/>
            </a:pPr>
            <a:r>
              <a:rPr lang="en-US" dirty="0" smtClean="0"/>
              <a:t>Calculating Child Workload Shares</a:t>
            </a:r>
            <a:endParaRPr lang="en-US" dirty="0"/>
          </a:p>
        </p:txBody>
      </p:sp>
      <p:pic>
        <p:nvPicPr>
          <p:cNvPr id="75779" name="Content Placeholder 3" descr="LoadBalancingAlg1.png"/>
          <p:cNvPicPr>
            <a:picLocks noGrp="1" noChangeAspect="1"/>
          </p:cNvPicPr>
          <p:nvPr>
            <p:ph idx="1"/>
          </p:nvPr>
        </p:nvPicPr>
        <p:blipFill>
          <a:blip r:embed="rId2" cstate="print"/>
          <a:srcRect/>
          <a:stretch>
            <a:fillRect/>
          </a:stretch>
        </p:blipFill>
        <p:spPr>
          <a:xfrm>
            <a:off x="228600" y="1804988"/>
            <a:ext cx="8686800" cy="4343400"/>
          </a:xfrm>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4325" y="120650"/>
            <a:ext cx="6097588" cy="817563"/>
          </a:xfrm>
        </p:spPr>
        <p:txBody>
          <a:bodyPr rtlCol="0"/>
          <a:lstStyle/>
          <a:p>
            <a:pPr eaLnBrk="1" fontAlgn="auto" hangingPunct="1">
              <a:spcAft>
                <a:spcPts val="0"/>
              </a:spcAft>
              <a:defRPr/>
            </a:pPr>
            <a:r>
              <a:rPr lang="en-US" dirty="0" smtClean="0"/>
              <a:t>Calculating Child Workload Shares</a:t>
            </a:r>
            <a:endParaRPr lang="en-US" dirty="0"/>
          </a:p>
        </p:txBody>
      </p:sp>
      <p:pic>
        <p:nvPicPr>
          <p:cNvPr id="76803" name="Content Placeholder 3" descr="LoadBalancingAlg1.png"/>
          <p:cNvPicPr>
            <a:picLocks noGrp="1" noChangeAspect="1"/>
          </p:cNvPicPr>
          <p:nvPr>
            <p:ph idx="1"/>
          </p:nvPr>
        </p:nvPicPr>
        <p:blipFill>
          <a:blip r:embed="rId2" cstate="print"/>
          <a:srcRect/>
          <a:stretch>
            <a:fillRect/>
          </a:stretch>
        </p:blipFill>
        <p:spPr>
          <a:xfrm>
            <a:off x="228600" y="1804988"/>
            <a:ext cx="8686800" cy="4343400"/>
          </a:xfrm>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4325" y="120650"/>
            <a:ext cx="6097588" cy="817563"/>
          </a:xfrm>
        </p:spPr>
        <p:txBody>
          <a:bodyPr rtlCol="0"/>
          <a:lstStyle/>
          <a:p>
            <a:pPr eaLnBrk="1" fontAlgn="auto" hangingPunct="1">
              <a:spcAft>
                <a:spcPts val="0"/>
              </a:spcAft>
              <a:defRPr/>
            </a:pPr>
            <a:r>
              <a:rPr lang="en-US" dirty="0" smtClean="0"/>
              <a:t>Calculating Child Workload Shares</a:t>
            </a:r>
            <a:endParaRPr lang="en-US" dirty="0"/>
          </a:p>
        </p:txBody>
      </p:sp>
      <p:pic>
        <p:nvPicPr>
          <p:cNvPr id="77827" name="Content Placeholder 3" descr="LoadBalancingAlg1.png"/>
          <p:cNvPicPr>
            <a:picLocks noGrp="1" noChangeAspect="1"/>
          </p:cNvPicPr>
          <p:nvPr>
            <p:ph idx="1"/>
          </p:nvPr>
        </p:nvPicPr>
        <p:blipFill>
          <a:blip r:embed="rId2" cstate="print"/>
          <a:srcRect/>
          <a:stretch>
            <a:fillRect/>
          </a:stretch>
        </p:blipFill>
        <p:spPr>
          <a:xfrm>
            <a:off x="228600" y="1804988"/>
            <a:ext cx="8686800" cy="4343400"/>
          </a:xfrm>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4325" y="120650"/>
            <a:ext cx="6097588" cy="817563"/>
          </a:xfrm>
        </p:spPr>
        <p:txBody>
          <a:bodyPr rtlCol="0"/>
          <a:lstStyle/>
          <a:p>
            <a:pPr eaLnBrk="1" fontAlgn="auto" hangingPunct="1">
              <a:spcAft>
                <a:spcPts val="0"/>
              </a:spcAft>
              <a:defRPr/>
            </a:pPr>
            <a:r>
              <a:rPr lang="en-US" dirty="0" smtClean="0"/>
              <a:t>Calculating Child Workload Shares</a:t>
            </a:r>
            <a:endParaRPr lang="en-US" dirty="0"/>
          </a:p>
        </p:txBody>
      </p:sp>
      <p:pic>
        <p:nvPicPr>
          <p:cNvPr id="78851" name="Content Placeholder 3" descr="LoadBalancingAlg1.png"/>
          <p:cNvPicPr>
            <a:picLocks noGrp="1" noChangeAspect="1"/>
          </p:cNvPicPr>
          <p:nvPr>
            <p:ph idx="1"/>
          </p:nvPr>
        </p:nvPicPr>
        <p:blipFill>
          <a:blip r:embed="rId2" cstate="print"/>
          <a:srcRect/>
          <a:stretch>
            <a:fillRect/>
          </a:stretch>
        </p:blipFill>
        <p:spPr>
          <a:xfrm>
            <a:off x="228600" y="1804988"/>
            <a:ext cx="8686800" cy="4343400"/>
          </a:xfrm>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4325" y="120650"/>
            <a:ext cx="6097588" cy="817563"/>
          </a:xfrm>
        </p:spPr>
        <p:txBody>
          <a:bodyPr rtlCol="0"/>
          <a:lstStyle/>
          <a:p>
            <a:pPr eaLnBrk="1" fontAlgn="auto" hangingPunct="1">
              <a:spcAft>
                <a:spcPts val="0"/>
              </a:spcAft>
              <a:defRPr/>
            </a:pPr>
            <a:r>
              <a:rPr lang="en-US" dirty="0" smtClean="0"/>
              <a:t>Dynamic Load Balancing</a:t>
            </a:r>
            <a:endParaRPr lang="en-US" dirty="0"/>
          </a:p>
        </p:txBody>
      </p:sp>
      <p:pic>
        <p:nvPicPr>
          <p:cNvPr id="79875" name="Content Placeholder 5" descr="DistributionAlgcolor1.png"/>
          <p:cNvPicPr>
            <a:picLocks noGrp="1" noChangeAspect="1"/>
          </p:cNvPicPr>
          <p:nvPr>
            <p:ph idx="1"/>
          </p:nvPr>
        </p:nvPicPr>
        <p:blipFill>
          <a:blip r:embed="rId2" cstate="print"/>
          <a:srcRect/>
          <a:stretch>
            <a:fillRect/>
          </a:stretch>
        </p:blipFill>
        <p:spPr>
          <a:xfrm>
            <a:off x="228600" y="2362200"/>
            <a:ext cx="8686800" cy="3168650"/>
          </a:xfrm>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4325" y="120650"/>
            <a:ext cx="6097588" cy="817563"/>
          </a:xfrm>
        </p:spPr>
        <p:txBody>
          <a:bodyPr rtlCol="0"/>
          <a:lstStyle/>
          <a:p>
            <a:pPr eaLnBrk="1" fontAlgn="auto" hangingPunct="1">
              <a:spcAft>
                <a:spcPts val="0"/>
              </a:spcAft>
              <a:defRPr/>
            </a:pPr>
            <a:r>
              <a:rPr lang="en-US" dirty="0" smtClean="0"/>
              <a:t>Dynamic Load Balancing</a:t>
            </a:r>
            <a:endParaRPr lang="en-US" dirty="0"/>
          </a:p>
        </p:txBody>
      </p:sp>
      <p:pic>
        <p:nvPicPr>
          <p:cNvPr id="80899" name="Content Placeholder 5" descr="DistributionAlgcolor1.png"/>
          <p:cNvPicPr>
            <a:picLocks noGrp="1" noChangeAspect="1"/>
          </p:cNvPicPr>
          <p:nvPr>
            <p:ph idx="1"/>
          </p:nvPr>
        </p:nvPicPr>
        <p:blipFill>
          <a:blip r:embed="rId2" cstate="print"/>
          <a:srcRect/>
          <a:stretch>
            <a:fillRect/>
          </a:stretch>
        </p:blipFill>
        <p:spPr>
          <a:xfrm>
            <a:off x="228600" y="2362200"/>
            <a:ext cx="8686800" cy="3168650"/>
          </a:xfrm>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14325" y="120650"/>
            <a:ext cx="6097588" cy="817563"/>
          </a:xfrm>
        </p:spPr>
        <p:txBody>
          <a:bodyPr rtlCol="0"/>
          <a:lstStyle/>
          <a:p>
            <a:pPr eaLnBrk="1" fontAlgn="auto" hangingPunct="1">
              <a:spcAft>
                <a:spcPts val="0"/>
              </a:spcAft>
              <a:defRPr/>
            </a:pPr>
            <a:r>
              <a:rPr lang="en-US" dirty="0" smtClean="0"/>
              <a:t>Dynamic Load Balancing</a:t>
            </a:r>
            <a:endParaRPr lang="en-US" dirty="0"/>
          </a:p>
        </p:txBody>
      </p:sp>
      <p:pic>
        <p:nvPicPr>
          <p:cNvPr id="81923" name="Content Placeholder 5" descr="DistributionAlgcolor1.png"/>
          <p:cNvPicPr>
            <a:picLocks noGrp="1" noChangeAspect="1"/>
          </p:cNvPicPr>
          <p:nvPr>
            <p:ph idx="1"/>
          </p:nvPr>
        </p:nvPicPr>
        <p:blipFill>
          <a:blip r:embed="rId2" cstate="print"/>
          <a:srcRect/>
          <a:stretch>
            <a:fillRect/>
          </a:stretch>
        </p:blipFill>
        <p:spPr>
          <a:xfrm>
            <a:off x="228600" y="2362200"/>
            <a:ext cx="8686800" cy="316865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457200" y="0"/>
            <a:ext cx="8229600" cy="4525963"/>
          </a:xfrm>
        </p:spPr>
        <p:txBody>
          <a:bodyPr/>
          <a:lstStyle/>
          <a:p>
            <a:pPr eaLnBrk="1" hangingPunct="1"/>
            <a:r>
              <a:rPr lang="en-US" sz="1800" dirty="0" err="1" smtClean="0"/>
              <a:t>Cpu</a:t>
            </a:r>
            <a:r>
              <a:rPr lang="en-US" sz="1800" dirty="0" smtClean="0"/>
              <a:t> clock speeds have not kept pace with Moore’s law.  </a:t>
            </a:r>
          </a:p>
          <a:p>
            <a:pPr eaLnBrk="1" hangingPunct="1"/>
            <a:r>
              <a:rPr lang="en-US" sz="1800" dirty="0" smtClean="0"/>
              <a:t>Instead programs have been required to be more extensively parallelized.   </a:t>
            </a:r>
          </a:p>
          <a:p>
            <a:pPr eaLnBrk="1" hangingPunct="1"/>
            <a:r>
              <a:rPr lang="en-US" sz="1800" dirty="0" smtClean="0"/>
              <a:t>While computational domains can be spatially divided over many processors, the time steps required to advance the simulation must be done sequentially.  </a:t>
            </a:r>
          </a:p>
          <a:p>
            <a:pPr eaLnBrk="1" hangingPunct="1"/>
            <a:r>
              <a:rPr lang="en-US" sz="1800" dirty="0" smtClean="0"/>
              <a:t>Increasing the resolution for a given problem will result in more cells to distribute, but will also require more time steps to complete.</a:t>
            </a:r>
          </a:p>
          <a:p>
            <a:pPr eaLnBrk="1" hangingPunct="1"/>
            <a:r>
              <a:rPr lang="en-US" sz="1800" dirty="0" smtClean="0"/>
              <a:t>If the number of processors is increased to keep the number of cells per processor fixed (</a:t>
            </a:r>
            <a:r>
              <a:rPr lang="en-US" sz="1800" dirty="0" err="1" smtClean="0"/>
              <a:t>ie</a:t>
            </a:r>
            <a:r>
              <a:rPr lang="en-US" sz="1800" dirty="0" smtClean="0"/>
              <a:t> weak scaling), the wall-time per step will remain constant.  However, the increase in the number of time steps will result in the wall-time being proportional to the resolution.</a:t>
            </a:r>
          </a:p>
        </p:txBody>
      </p:sp>
      <p:pic>
        <p:nvPicPr>
          <p:cNvPr id="4" name="Picture 3" descr="wave.png"/>
          <p:cNvPicPr>
            <a:picLocks noChangeAspect="1"/>
          </p:cNvPicPr>
          <p:nvPr/>
        </p:nvPicPr>
        <p:blipFill>
          <a:blip r:embed="rId3" cstate="print"/>
          <a:srcRect t="2647"/>
          <a:stretch>
            <a:fillRect/>
          </a:stretch>
        </p:blipFill>
        <p:spPr>
          <a:xfrm>
            <a:off x="0" y="5166158"/>
            <a:ext cx="9144000" cy="1679142"/>
          </a:xfrm>
          <a:prstGeom prst="rect">
            <a:avLst/>
          </a:prstGeom>
        </p:spPr>
      </p:pic>
      <p:sp>
        <p:nvSpPr>
          <p:cNvPr id="5" name="Title 1"/>
          <p:cNvSpPr txBox="1">
            <a:spLocks/>
          </p:cNvSpPr>
          <p:nvPr/>
        </p:nvSpPr>
        <p:spPr bwMode="auto">
          <a:xfrm>
            <a:off x="377856" y="5866841"/>
            <a:ext cx="6097975" cy="817888"/>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accent1">
                    <a:lumMod val="20000"/>
                    <a:lumOff val="80000"/>
                  </a:schemeClr>
                </a:solidFill>
                <a:latin typeface="+mj-lt"/>
                <a:ea typeface="+mj-ea"/>
                <a:cs typeface="+mj-cs"/>
              </a:rPr>
              <a:t>Motivation</a:t>
            </a:r>
            <a:endParaRPr kumimoji="0" lang="en-US" sz="2800" b="1" i="0" u="none" strike="noStrike" kern="1200" cap="none" spc="0" normalizeH="0" baseline="0" noProof="0" dirty="0">
              <a:ln>
                <a:noFill/>
              </a:ln>
              <a:solidFill>
                <a:schemeClr val="accent1">
                  <a:lumMod val="20000"/>
                  <a:lumOff val="80000"/>
                </a:schemeClr>
              </a:solidFill>
              <a:effectLst/>
              <a:uLnTx/>
              <a:uFillTx/>
              <a:latin typeface="+mj-lt"/>
              <a:ea typeface="+mj-ea"/>
              <a:cs typeface="+mj-cs"/>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457200" y="0"/>
            <a:ext cx="8229600" cy="4525963"/>
          </a:xfrm>
        </p:spPr>
        <p:txBody>
          <a:bodyPr/>
          <a:lstStyle/>
          <a:p>
            <a:pPr eaLnBrk="1" hangingPunct="1"/>
            <a:r>
              <a:rPr lang="en-US" sz="1800" dirty="0" err="1" smtClean="0"/>
              <a:t>Cpu</a:t>
            </a:r>
            <a:r>
              <a:rPr lang="en-US" sz="1800" dirty="0" smtClean="0"/>
              <a:t> clock speeds have not kept pace with Moore’s law.  </a:t>
            </a:r>
          </a:p>
          <a:p>
            <a:pPr eaLnBrk="1" hangingPunct="1"/>
            <a:r>
              <a:rPr lang="en-US" sz="1800" dirty="0" smtClean="0"/>
              <a:t>Instead programs have been required to be more extensively parallelized.   </a:t>
            </a:r>
          </a:p>
          <a:p>
            <a:pPr eaLnBrk="1" hangingPunct="1"/>
            <a:r>
              <a:rPr lang="en-US" sz="1800" dirty="0" smtClean="0"/>
              <a:t>While computational domains can be spatially divided over many processors, the time steps required to advance the simulation must be done sequentially.  </a:t>
            </a:r>
          </a:p>
          <a:p>
            <a:pPr eaLnBrk="1" hangingPunct="1"/>
            <a:r>
              <a:rPr lang="en-US" sz="1800" dirty="0" smtClean="0"/>
              <a:t>Increasing the resolution for a given problem will result in more cells to distribute, but will also require more time steps to complete.</a:t>
            </a:r>
          </a:p>
          <a:p>
            <a:pPr eaLnBrk="1" hangingPunct="1"/>
            <a:r>
              <a:rPr lang="en-US" sz="1800" dirty="0" smtClean="0"/>
              <a:t>If the number of processors is increased to keep the number of cells per processor fixed (</a:t>
            </a:r>
            <a:r>
              <a:rPr lang="en-US" sz="1800" dirty="0" err="1" smtClean="0"/>
              <a:t>ie</a:t>
            </a:r>
            <a:r>
              <a:rPr lang="en-US" sz="1800" dirty="0" smtClean="0"/>
              <a:t> weak scaling), the wall-time per step will remain constant.  However, the increase in the number of time steps will result in the wall-time being proportional to the resolution.</a:t>
            </a:r>
          </a:p>
          <a:p>
            <a:pPr eaLnBrk="1" hangingPunct="1"/>
            <a:r>
              <a:rPr lang="en-US" sz="1800" dirty="0" smtClean="0"/>
              <a:t>Strong scaling requires a reduction in the number of calculations done by each processing unit per time step.  This is however often accompanied by greater overhead in communication and computation.</a:t>
            </a:r>
          </a:p>
        </p:txBody>
      </p:sp>
      <p:pic>
        <p:nvPicPr>
          <p:cNvPr id="4" name="Picture 3" descr="wave.png"/>
          <p:cNvPicPr>
            <a:picLocks noChangeAspect="1"/>
          </p:cNvPicPr>
          <p:nvPr/>
        </p:nvPicPr>
        <p:blipFill>
          <a:blip r:embed="rId3" cstate="print"/>
          <a:srcRect t="2647"/>
          <a:stretch>
            <a:fillRect/>
          </a:stretch>
        </p:blipFill>
        <p:spPr>
          <a:xfrm>
            <a:off x="0" y="5166158"/>
            <a:ext cx="9144000" cy="1679142"/>
          </a:xfrm>
          <a:prstGeom prst="rect">
            <a:avLst/>
          </a:prstGeom>
        </p:spPr>
      </p:pic>
      <p:sp>
        <p:nvSpPr>
          <p:cNvPr id="5" name="Title 1"/>
          <p:cNvSpPr txBox="1">
            <a:spLocks/>
          </p:cNvSpPr>
          <p:nvPr/>
        </p:nvSpPr>
        <p:spPr bwMode="auto">
          <a:xfrm>
            <a:off x="377856" y="5866841"/>
            <a:ext cx="6097975" cy="817888"/>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800" b="1" dirty="0" smtClean="0">
                <a:solidFill>
                  <a:schemeClr val="accent1">
                    <a:lumMod val="20000"/>
                    <a:lumOff val="80000"/>
                  </a:schemeClr>
                </a:solidFill>
                <a:latin typeface="+mj-lt"/>
                <a:ea typeface="+mj-ea"/>
                <a:cs typeface="+mj-cs"/>
              </a:rPr>
              <a:t>Motivation</a:t>
            </a:r>
            <a:endParaRPr kumimoji="0" lang="en-US" sz="2800" b="1" i="0" u="none" strike="noStrike" kern="1200" cap="none" spc="0" normalizeH="0" baseline="0" noProof="0" dirty="0">
              <a:ln>
                <a:noFill/>
              </a:ln>
              <a:solidFill>
                <a:schemeClr val="accent1">
                  <a:lumMod val="20000"/>
                  <a:lumOff val="80000"/>
                </a:schemeClr>
              </a:solidFill>
              <a:effectLst/>
              <a:uLnTx/>
              <a:uFillTx/>
              <a:latin typeface="+mj-lt"/>
              <a:ea typeface="+mj-ea"/>
              <a:cs typeface="+mj-cs"/>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9ECCD3D-2A5A-4316-A9F1-CBB11F3E912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11456</TotalTime>
  <Words>3163</Words>
  <Application>Microsoft Office PowerPoint</Application>
  <PresentationFormat>On-screen Show (4:3)</PresentationFormat>
  <Paragraphs>744</Paragraphs>
  <Slides>79</Slides>
  <Notes>24</Notes>
  <HiddenSlides>0</HiddenSlides>
  <MMClips>3</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79</vt:i4>
      </vt:variant>
    </vt:vector>
  </HeadingPairs>
  <TitlesOfParts>
    <vt:vector size="81" baseType="lpstr">
      <vt:lpstr>Office Theme</vt:lpstr>
      <vt:lpstr>Equation</vt:lpstr>
      <vt:lpstr>Efficient Parallelization for AMR  MHD Multiphysics Calculations</vt:lpstr>
      <vt:lpstr>Slide 2</vt:lpstr>
      <vt:lpstr>Outline</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Level Threading</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FieldLoop Advection</vt:lpstr>
      <vt:lpstr>Slide 67</vt:lpstr>
      <vt:lpstr>Slide 68</vt:lpstr>
      <vt:lpstr>Dynamic Load Balancing</vt:lpstr>
      <vt:lpstr>Calculating Child Workload Shares</vt:lpstr>
      <vt:lpstr>Calculating Child Workload Shares</vt:lpstr>
      <vt:lpstr>Calculating Child Workload Shares</vt:lpstr>
      <vt:lpstr>Calculating Child Workload Shares</vt:lpstr>
      <vt:lpstr>Calculating Child Workload Shares</vt:lpstr>
      <vt:lpstr>Calculating Child Workload Shares</vt:lpstr>
      <vt:lpstr>Calculating Child Workload Shares</vt:lpstr>
      <vt:lpstr>Dynamic Load Balancing</vt:lpstr>
      <vt:lpstr>Dynamic Load Balancing</vt:lpstr>
      <vt:lpstr>Dynamic Load Balancing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Title</dc:title>
  <dc:creator>Anna</dc:creator>
  <cp:lastModifiedBy>Anna</cp:lastModifiedBy>
  <cp:revision>29</cp:revision>
  <dcterms:modified xsi:type="dcterms:W3CDTF">2011-06-16T07:04:50Z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TC300097359990</vt:lpwstr>
  </property>
</Properties>
</file>