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Default Extension="emf" ContentType="image/x-emf"/>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Default Extension="wdp" ContentType="image/vnd.ms-photo"/>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58.xml" ContentType="application/vnd.openxmlformats-officedocument.presentationml.notesSlide+xml"/>
  <Override PartName="/ppt/slides/slide59.xml" ContentType="application/vnd.openxmlformats-officedocument.presentationml.slide+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49.xml" ContentType="application/vnd.openxmlformats-officedocument.presentationml.notesSlide+xml"/>
  <Override PartName="/ppt/slideLayouts/slideLayout41.xml" ContentType="application/vnd.openxmlformats-officedocument.presentationml.slideLayout+xml"/>
  <Default Extension="tiff" ContentType="image/tiff"/>
  <Override PartName="/ppt/notesSlides/notesSlide59.xml" ContentType="application/vnd.openxmlformats-officedocument.presentationml.notesSlide+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slideLayouts/slideLayout38.xml" ContentType="application/vnd.openxmlformats-officedocument.presentationml.slideLayout+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slides/slide12.xml" ContentType="application/vnd.openxmlformats-officedocument.presentationml.slide+xml"/>
  <Override PartName="/ppt/notesSlides/notesSlide20.xml" ContentType="application/vnd.openxmlformats-officedocument.presentationml.notesSlide+xml"/>
  <Override PartName="/ppt/slideLayouts/slideLayout39.xml" ContentType="application/vnd.openxmlformats-officedocument.presentationml.slideLayout+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9" r:id="rId1"/>
    <p:sldMasterId id="2147483674" r:id="rId2"/>
    <p:sldMasterId id="2147483686" r:id="rId3"/>
    <p:sldMasterId id="2147483662" r:id="rId4"/>
  </p:sldMasterIdLst>
  <p:notesMasterIdLst>
    <p:notesMasterId r:id="rId66"/>
  </p:notesMasterIdLst>
  <p:sldIdLst>
    <p:sldId id="290" r:id="rId5"/>
    <p:sldId id="256" r:id="rId6"/>
    <p:sldId id="257" r:id="rId7"/>
    <p:sldId id="258" r:id="rId8"/>
    <p:sldId id="287" r:id="rId9"/>
    <p:sldId id="301" r:id="rId10"/>
    <p:sldId id="300" r:id="rId11"/>
    <p:sldId id="259" r:id="rId12"/>
    <p:sldId id="262" r:id="rId13"/>
    <p:sldId id="261" r:id="rId14"/>
    <p:sldId id="311" r:id="rId15"/>
    <p:sldId id="321" r:id="rId16"/>
    <p:sldId id="323" r:id="rId17"/>
    <p:sldId id="324" r:id="rId18"/>
    <p:sldId id="325" r:id="rId19"/>
    <p:sldId id="326" r:id="rId20"/>
    <p:sldId id="327" r:id="rId21"/>
    <p:sldId id="328" r:id="rId22"/>
    <p:sldId id="330" r:id="rId23"/>
    <p:sldId id="331" r:id="rId24"/>
    <p:sldId id="332" r:id="rId25"/>
    <p:sldId id="334" r:id="rId26"/>
    <p:sldId id="336" r:id="rId27"/>
    <p:sldId id="340" r:id="rId28"/>
    <p:sldId id="345" r:id="rId29"/>
    <p:sldId id="347" r:id="rId30"/>
    <p:sldId id="348" r:id="rId31"/>
    <p:sldId id="351" r:id="rId32"/>
    <p:sldId id="354" r:id="rId33"/>
    <p:sldId id="353" r:id="rId34"/>
    <p:sldId id="309" r:id="rId35"/>
    <p:sldId id="358" r:id="rId36"/>
    <p:sldId id="263" r:id="rId37"/>
    <p:sldId id="359" r:id="rId38"/>
    <p:sldId id="295" r:id="rId39"/>
    <p:sldId id="294" r:id="rId40"/>
    <p:sldId id="284" r:id="rId41"/>
    <p:sldId id="296" r:id="rId42"/>
    <p:sldId id="281" r:id="rId43"/>
    <p:sldId id="298" r:id="rId44"/>
    <p:sldId id="286" r:id="rId45"/>
    <p:sldId id="361" r:id="rId46"/>
    <p:sldId id="360" r:id="rId47"/>
    <p:sldId id="362" r:id="rId48"/>
    <p:sldId id="371" r:id="rId49"/>
    <p:sldId id="377" r:id="rId50"/>
    <p:sldId id="375" r:id="rId51"/>
    <p:sldId id="376" r:id="rId52"/>
    <p:sldId id="381" r:id="rId53"/>
    <p:sldId id="373" r:id="rId54"/>
    <p:sldId id="383" r:id="rId55"/>
    <p:sldId id="372" r:id="rId56"/>
    <p:sldId id="272" r:id="rId57"/>
    <p:sldId id="270" r:id="rId58"/>
    <p:sldId id="386" r:id="rId59"/>
    <p:sldId id="275" r:id="rId60"/>
    <p:sldId id="391" r:id="rId61"/>
    <p:sldId id="384" r:id="rId62"/>
    <p:sldId id="390" r:id="rId63"/>
    <p:sldId id="387" r:id="rId64"/>
    <p:sldId id="392"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1111"/>
    <a:srgbClr val="FFFF00"/>
    <a:srgbClr val="FFFFFF"/>
    <a:srgbClr val="FFCC00"/>
    <a:srgbClr val="FFFF99"/>
    <a:srgbClr val="CCCC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88" autoAdjust="0"/>
    <p:restoredTop sz="78330" autoAdjust="0"/>
  </p:normalViewPr>
  <p:slideViewPr>
    <p:cSldViewPr>
      <p:cViewPr>
        <p:scale>
          <a:sx n="43" d="100"/>
          <a:sy n="43" d="100"/>
        </p:scale>
        <p:origin x="-2648" y="-1112"/>
      </p:cViewPr>
      <p:guideLst>
        <p:guide orient="horz" pos="2160"/>
        <p:guide pos="2880"/>
      </p:guideLst>
    </p:cSldViewPr>
  </p:slideViewPr>
  <p:notesTextViewPr>
    <p:cViewPr>
      <p:scale>
        <a:sx n="100" d="100"/>
        <a:sy n="100" d="100"/>
      </p:scale>
      <p:origin x="0" y="4696"/>
    </p:cViewPr>
  </p:notesTextViewPr>
  <p:sorterViewPr>
    <p:cViewPr>
      <p:scale>
        <a:sx n="64" d="100"/>
        <a:sy n="64" d="100"/>
      </p:scale>
      <p:origin x="0" y="10578"/>
    </p:cViewPr>
  </p:sorterViewPr>
  <p:notesViewPr>
    <p:cSldViewPr showGuides="1">
      <p:cViewPr>
        <p:scale>
          <a:sx n="100" d="100"/>
          <a:sy n="100" d="100"/>
        </p:scale>
        <p:origin x="-1806" y="177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9706C-0D9A-451F-BBCC-4BA2A43471B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07824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t>
            </a:r>
            <a:r>
              <a:rPr lang="en-US" dirty="0" smtClean="0"/>
              <a:t>Introduction</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915061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Slide 10</a:t>
            </a:r>
          </a:p>
          <a:p>
            <a:endParaRPr lang="en-US" baseline="0" dirty="0" smtClean="0"/>
          </a:p>
          <a:p>
            <a:r>
              <a:rPr lang="en-US" baseline="0" dirty="0" smtClean="0"/>
              <a:t>A biologically mediated assembly viewed through a light microscope with extended focus imaging in </a:t>
            </a:r>
            <a:r>
              <a:rPr lang="en-US" baseline="0" dirty="0" err="1" smtClean="0"/>
              <a:t>darkfield</a:t>
            </a:r>
            <a:r>
              <a:rPr lang="en-US" baseline="0" dirty="0" smtClean="0"/>
              <a:t> illumination 500 times magnified. It shows highly unusual optical effects.</a:t>
            </a:r>
          </a:p>
        </p:txBody>
      </p:sp>
      <p:sp>
        <p:nvSpPr>
          <p:cNvPr id="4" name="Slide Number Placeholder 3"/>
          <p:cNvSpPr>
            <a:spLocks noGrp="1"/>
          </p:cNvSpPr>
          <p:nvPr>
            <p:ph type="sldNum" sz="quarter" idx="10"/>
          </p:nvPr>
        </p:nvSpPr>
        <p:spPr/>
        <p:txBody>
          <a:bodyPr/>
          <a:lstStyle/>
          <a:p>
            <a:fld id="{77D9706C-0D9A-451F-BBCC-4BA2A43471BF}"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147402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a:t>
            </a:r>
          </a:p>
          <a:p>
            <a:endParaRPr lang="en-US" dirty="0"/>
          </a:p>
          <a:p>
            <a:r>
              <a:rPr lang="en-US" dirty="0"/>
              <a:t>A biologically mediated assembly viewed through a light microscope with extended focus imaging in </a:t>
            </a:r>
            <a:r>
              <a:rPr lang="en-US" dirty="0" err="1"/>
              <a:t>darkfield</a:t>
            </a:r>
            <a:r>
              <a:rPr lang="en-US" dirty="0"/>
              <a:t> illumination 500 times magnified. It shows highly unusual optical effects.</a:t>
            </a:r>
          </a:p>
        </p:txBody>
      </p:sp>
      <p:sp>
        <p:nvSpPr>
          <p:cNvPr id="4" name="Slide Number Placeholder 3"/>
          <p:cNvSpPr>
            <a:spLocks noGrp="1"/>
          </p:cNvSpPr>
          <p:nvPr>
            <p:ph type="sldNum" sz="quarter" idx="10"/>
          </p:nvPr>
        </p:nvSpPr>
        <p:spPr/>
        <p:txBody>
          <a:bodyPr/>
          <a:lstStyle/>
          <a:p>
            <a:fld id="{77D9706C-0D9A-451F-BBCC-4BA2A43471BF}"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35716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12</a:t>
            </a:r>
          </a:p>
          <a:p>
            <a:endParaRPr lang="en-US" dirty="0" smtClean="0"/>
          </a:p>
          <a:p>
            <a:r>
              <a:rPr lang="en-US" dirty="0" smtClean="0"/>
              <a:t>We</a:t>
            </a:r>
            <a:r>
              <a:rPr lang="en-US" baseline="0" dirty="0" smtClean="0"/>
              <a:t> are going to investigate the biological interaction in greater depth in this study case.</a:t>
            </a:r>
          </a:p>
          <a:p>
            <a:endParaRPr lang="en-US" dirty="0" smtClean="0"/>
          </a:p>
          <a:p>
            <a:r>
              <a:rPr lang="en-US" dirty="0" smtClean="0"/>
              <a:t>This is a sixth</a:t>
            </a:r>
            <a:r>
              <a:rPr lang="en-US" baseline="0" dirty="0" smtClean="0"/>
              <a:t> plate from the Eastman House study collection that has undergone a comprehensive examination by LM, Scanning Electron Microscopy with  Energy Dispersive X-Ray analysis, and Focused Ion Beam investigation;  totaling nearly thirty hours Scanning Electron Microscopy time. </a:t>
            </a:r>
          </a:p>
          <a:p>
            <a:endParaRPr lang="en-US" baseline="0" dirty="0" smtClean="0"/>
          </a:p>
          <a:p>
            <a:r>
              <a:rPr lang="en-US" baseline="0" dirty="0" smtClean="0"/>
              <a:t>It is one of approximately 25  6</a:t>
            </a:r>
            <a:r>
              <a:rPr lang="en-US" baseline="30000" dirty="0" smtClean="0"/>
              <a:t>th</a:t>
            </a:r>
            <a:r>
              <a:rPr lang="en-US" baseline="0" dirty="0" smtClean="0"/>
              <a:t> and 9</a:t>
            </a:r>
            <a:r>
              <a:rPr lang="en-US" baseline="30000" dirty="0" smtClean="0"/>
              <a:t>th</a:t>
            </a:r>
            <a:r>
              <a:rPr lang="en-US" baseline="0" dirty="0" smtClean="0"/>
              <a:t> plates that have been thoroughly examined similarly It is a fine daguerreotype; it is hallmarked plate, and captures an unusual portrait of a man conveying his powerful sense of self by his steadfast gaze and the proud presentation of his </a:t>
            </a:r>
            <a:r>
              <a:rPr lang="en-US" baseline="0" dirty="0" err="1" smtClean="0"/>
              <a:t>metier</a:t>
            </a:r>
            <a:r>
              <a:rPr lang="en-US" baseline="0" dirty="0" smtClean="0"/>
              <a:t>, by wearing a well worn smock over the status symbols of his heavy watch fob, well cut waistcoat, and fine cravat.</a:t>
            </a:r>
          </a:p>
          <a:p>
            <a:endParaRPr lang="en-US" baseline="0" dirty="0" smtClean="0"/>
          </a:p>
          <a:p>
            <a:r>
              <a:rPr lang="en-US" baseline="0" dirty="0" smtClean="0"/>
              <a:t>However interesting,  we are going to turn our attention to what is on him rather than what is in him. Denoting a region of interest marked in red</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149720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13</a:t>
            </a:r>
          </a:p>
          <a:p>
            <a:endParaRPr lang="en-US" dirty="0" smtClean="0"/>
          </a:p>
          <a:p>
            <a:r>
              <a:rPr lang="en-US" dirty="0" smtClean="0"/>
              <a:t>Sub region selected for detailed examination  at higher magnification and energy dispersive  X-ray emission detector (EDX) for elemental identification of features</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677487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14</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380636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15</a:t>
            </a:r>
          </a:p>
          <a:p>
            <a:endParaRPr lang="en-US" dirty="0" smtClean="0"/>
          </a:p>
          <a:p>
            <a:r>
              <a:rPr lang="en-US" dirty="0" smtClean="0"/>
              <a:t>Sub region with low emitting  fibril feature  adjoined with a large mass; note the aggregations of inorganic particles along the fiber [1]–distinct from image particles [2]; and a penumbra of organic non-conducting  film[3] extending out from the large mass </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248898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16</a:t>
            </a:r>
          </a:p>
          <a:p>
            <a:endParaRPr lang="en-US" dirty="0" smtClean="0"/>
          </a:p>
          <a:p>
            <a:r>
              <a:rPr lang="en-US" dirty="0" smtClean="0"/>
              <a:t>Detailed view: note penumbral extension along fibers  associated with small aggregate particles [1] on one side, and larger crystalline forms  on the other[2]; the apparent emergence or extension of the penumbral biofilm engaged with the surface converting to a tubular form [3] connected  to the large mass feature</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798398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17</a:t>
            </a:r>
            <a:endParaRPr lang="en-US" dirty="0" smtClean="0"/>
          </a:p>
        </p:txBody>
      </p:sp>
      <p:sp>
        <p:nvSpPr>
          <p:cNvPr id="4" name="Slide Number Placeholder 3"/>
          <p:cNvSpPr>
            <a:spLocks noGrp="1"/>
          </p:cNvSpPr>
          <p:nvPr>
            <p:ph type="sldNum" sz="quarter" idx="10"/>
          </p:nvPr>
        </p:nvSpPr>
        <p:spPr/>
        <p:txBody>
          <a:bodyPr/>
          <a:lstStyle/>
          <a:p>
            <a:fld id="{77D9706C-0D9A-451F-BBCC-4BA2A43471BF}"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316182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18</a:t>
            </a:r>
          </a:p>
          <a:p>
            <a:endParaRPr lang="en-US" dirty="0" smtClean="0"/>
          </a:p>
          <a:p>
            <a:r>
              <a:rPr lang="en-US" dirty="0" smtClean="0"/>
              <a:t>Series of images of the left bio-fiber branch and the phenomena of particle – crystalline aggregations and interruption of the plate surface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601994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19</a:t>
            </a:r>
          </a:p>
          <a:p>
            <a:endParaRPr lang="en-US" dirty="0" smtClean="0"/>
          </a:p>
          <a:p>
            <a:r>
              <a:rPr lang="en-US" dirty="0" smtClean="0"/>
              <a:t>Fiber terminus; note the large aggregate particles and the extending surface bio-film , perhaps  indicative of the  linear propagation of the bio-fiber.</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50391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Slide 2.</a:t>
            </a:r>
          </a:p>
          <a:p>
            <a:endParaRPr lang="en-US" sz="1200" dirty="0" smtClean="0"/>
          </a:p>
          <a:p>
            <a:r>
              <a:rPr lang="en-US" sz="1200" dirty="0" smtClean="0"/>
              <a:t>The</a:t>
            </a:r>
            <a:r>
              <a:rPr lang="en-US" sz="1200" baseline="0" dirty="0" smtClean="0"/>
              <a:t> context of this paper is to report on the emerging outcomes from the collaborative research on the daguerreotype undertaken by George Eastman House and the University of Rochester. As most of you know the  National Science Foundation funded a program in 2009, with strong advocacy by the Andrew W. Mellon Foundation, to unite research universities and museums by addressing grand challenges in conservation science through a program entitled  “</a:t>
            </a:r>
            <a:r>
              <a:rPr lang="en-US" sz="1200" dirty="0" smtClean="0">
                <a:effectLst/>
              </a:rPr>
              <a:t>Chemistry and Materials Research at the Interface between Science and Art” , better known</a:t>
            </a:r>
            <a:r>
              <a:rPr lang="en-US" sz="1200" baseline="0" dirty="0" smtClean="0">
                <a:effectLst/>
              </a:rPr>
              <a:t> by its acronym</a:t>
            </a:r>
            <a:r>
              <a:rPr lang="en-US" sz="1200" dirty="0" smtClean="0">
                <a:effectLst/>
              </a:rPr>
              <a:t> SCIART. Our award was granted in the first</a:t>
            </a:r>
            <a:r>
              <a:rPr lang="en-US" sz="1200" baseline="0" dirty="0" smtClean="0">
                <a:effectLst/>
              </a:rPr>
              <a:t> round of funding, and </a:t>
            </a:r>
            <a:r>
              <a:rPr lang="en-US" sz="1200" dirty="0" smtClean="0">
                <a:effectLst/>
              </a:rPr>
              <a:t>is </a:t>
            </a:r>
            <a:r>
              <a:rPr lang="en-US" sz="1200" baseline="0" dirty="0" smtClean="0">
                <a:effectLst/>
              </a:rPr>
              <a:t>titled “Science and Preservation of the Daguerreotype”. Our research has relied heavily on the art and science of scanning electron microscopy and associated analytical techniques to pursue existing lines of research that had been ongoing at George Eastman House at an increasing pace in the past 5 years. A series of Federal and Foundation grants has provided support for both research and implementation at Eastman House, and provided a number of inter-institutional collaborative  initiatives for daguerreotype research; with the Metropolitan Museum, the Museum of Fine Arts, Boston, and now with the University of Rochester. This particular paper is presenting the research findings of the NSF award.</a:t>
            </a:r>
            <a:endParaRPr lang="en-US" sz="1200"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3202411"/>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20</a:t>
            </a:r>
          </a:p>
          <a:p>
            <a:endParaRPr lang="en-US" dirty="0" smtClean="0"/>
          </a:p>
          <a:p>
            <a:r>
              <a:rPr lang="en-US" dirty="0" smtClean="0"/>
              <a:t>Nano particle structures forming on the bio-fiber surface;  the distinct particles and  linear assemblages are interpreted as metallic , perhaps aligned with the  underlying cellular bio-structure unresolved at &lt;10nm.</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6219325"/>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21</a:t>
            </a:r>
          </a:p>
          <a:p>
            <a:endParaRPr lang="en-US" dirty="0" smtClean="0"/>
          </a:p>
          <a:p>
            <a:r>
              <a:rPr lang="en-US" dirty="0" smtClean="0"/>
              <a:t>Large aggregated mass  bridging over the bio-fiber that has distinctive </a:t>
            </a:r>
            <a:r>
              <a:rPr lang="en-US" dirty="0" err="1" smtClean="0"/>
              <a:t>fibriil</a:t>
            </a:r>
            <a:r>
              <a:rPr lang="en-US" baseline="0" dirty="0" smtClean="0"/>
              <a:t> </a:t>
            </a:r>
            <a:r>
              <a:rPr lang="en-US" dirty="0" smtClean="0"/>
              <a:t>connections between the aggregate mass and the bio-fiber to be explored</a:t>
            </a:r>
            <a:r>
              <a:rPr lang="en-US" baseline="0" dirty="0" smtClean="0"/>
              <a:t> further.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78452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22</a:t>
            </a:r>
          </a:p>
          <a:p>
            <a:endParaRPr lang="en-US" dirty="0" smtClean="0"/>
          </a:p>
          <a:p>
            <a:r>
              <a:rPr lang="en-US" dirty="0" smtClean="0"/>
              <a:t>Tendrils or fibrils connecting from the bio-fiber backbone into the metallic aggregate.  Circled are zones within the fibrils</a:t>
            </a:r>
            <a:r>
              <a:rPr lang="en-US" baseline="0" dirty="0" smtClean="0"/>
              <a:t> that transition </a:t>
            </a:r>
            <a:r>
              <a:rPr lang="en-US" dirty="0" smtClean="0"/>
              <a:t>from </a:t>
            </a:r>
            <a:r>
              <a:rPr lang="en-US" dirty="0" err="1" smtClean="0"/>
              <a:t>organo</a:t>
            </a:r>
            <a:r>
              <a:rPr lang="en-US" dirty="0" smtClean="0"/>
              <a:t> rich to metal</a:t>
            </a:r>
            <a:r>
              <a:rPr lang="en-US" baseline="0" dirty="0" smtClean="0"/>
              <a:t> </a:t>
            </a:r>
            <a:r>
              <a:rPr lang="en-US" dirty="0" smtClean="0"/>
              <a:t>rich composition.</a:t>
            </a:r>
            <a:r>
              <a:rPr lang="en-US" baseline="0" dirty="0" smtClean="0"/>
              <a:t> Had we only the sampling instruments to investigate the chemistry within these zones</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7281812"/>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23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Within</a:t>
            </a:r>
            <a:r>
              <a:rPr lang="en-US" baseline="0" dirty="0" smtClean="0"/>
              <a:t> the region along the fiber just presented, several </a:t>
            </a:r>
            <a:r>
              <a:rPr lang="en-US" baseline="0" dirty="0" err="1" smtClean="0"/>
              <a:t>nano</a:t>
            </a:r>
            <a:r>
              <a:rPr lang="en-US" baseline="0" dirty="0" smtClean="0"/>
              <a:t> particle aggregations were analyzed by energy dispersive X-rays to gather elemental information. While the electron beam was tightly focused  on the particle as delineated on the right image, the electron voltage required to create enough X-ray emission for analysis will penetrate and extend to the surrounding region, so undoubtedly there is signal from below the particle in the spectrum. However, the interpretation is that the compositional metals </a:t>
            </a:r>
            <a:r>
              <a:rPr lang="en-US" dirty="0" smtClean="0"/>
              <a:t> have migrated through the bio-fiber and are combined into a </a:t>
            </a:r>
            <a:r>
              <a:rPr lang="en-US" dirty="0" err="1" smtClean="0"/>
              <a:t>supercluster</a:t>
            </a:r>
            <a:r>
              <a:rPr lang="en-US" dirty="0" smtClean="0"/>
              <a:t> approximately 150nm x 75nm.  At some point</a:t>
            </a:r>
            <a:r>
              <a:rPr lang="en-US" baseline="0" dirty="0" smtClean="0"/>
              <a:t> the invasive </a:t>
            </a:r>
            <a:r>
              <a:rPr lang="en-US" baseline="0" dirty="0" err="1" smtClean="0"/>
              <a:t>b</a:t>
            </a:r>
            <a:r>
              <a:rPr lang="en-US" dirty="0" err="1" smtClean="0"/>
              <a:t>iofiber’s</a:t>
            </a:r>
            <a:r>
              <a:rPr lang="en-US" dirty="0" smtClean="0"/>
              <a:t> interaction with the metal surface has reached into the copper substratum. Overwhelming</a:t>
            </a:r>
            <a:r>
              <a:rPr lang="en-US" baseline="0" dirty="0" smtClean="0"/>
              <a:t>ly composed of silver, t</a:t>
            </a:r>
            <a:r>
              <a:rPr lang="en-US" dirty="0" smtClean="0"/>
              <a:t>he carbon, oxygen (and probably sulfur which</a:t>
            </a:r>
            <a:r>
              <a:rPr lang="en-US" baseline="0" dirty="0" smtClean="0"/>
              <a:t> is overlaid by the gold and mercury </a:t>
            </a:r>
            <a:r>
              <a:rPr lang="en-US" baseline="0" dirty="0" err="1" smtClean="0"/>
              <a:t>peaksl</a:t>
            </a:r>
            <a:r>
              <a:rPr lang="en-US" dirty="0" smtClean="0"/>
              <a:t>) are </a:t>
            </a:r>
            <a:r>
              <a:rPr lang="en-US" dirty="0" err="1" smtClean="0"/>
              <a:t>complexed</a:t>
            </a:r>
            <a:r>
              <a:rPr lang="en-US" dirty="0" smtClean="0"/>
              <a:t> with the cluster,</a:t>
            </a:r>
            <a:r>
              <a:rPr lang="en-US" baseline="0" dirty="0" smtClean="0"/>
              <a:t> and/or the signal is drawing from below the fiber. The copper arises from  within the surface assembly –the electron energy does not penetrate to the copper layer several microns below the surface.</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77D9706C-0D9A-451F-BBCC-4BA2A43471BF}"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358814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24</a:t>
            </a:r>
          </a:p>
          <a:p>
            <a:endParaRPr lang="en-US" dirty="0" smtClean="0"/>
          </a:p>
          <a:p>
            <a:r>
              <a:rPr lang="en-US" dirty="0" smtClean="0"/>
              <a:t>Deep</a:t>
            </a:r>
            <a:r>
              <a:rPr lang="en-US" baseline="0" dirty="0" smtClean="0"/>
              <a:t> within the cluster encompassing the same fiber, the electron beam was isolated on another rounded feature; interestingly it is differentiated from the previous close-by nanoparticle by not showing gold, mercury, copper, or oxygen, but having as strong chlorine peak --obviously the predominating peak is silver, and then the ever present carbon –as the indicator of the ubiquitous surrounding biology.</a:t>
            </a:r>
            <a:endParaRPr lang="en-US" dirty="0" smtClean="0"/>
          </a:p>
          <a:p>
            <a:endParaRPr lang="en-US" dirty="0" smtClean="0"/>
          </a:p>
          <a:p>
            <a:endParaRPr lang="en-US" dirty="0" smtClean="0"/>
          </a:p>
          <a:p>
            <a:endParaRPr lang="en-US" dirty="0" smtClean="0"/>
          </a:p>
          <a:p>
            <a:r>
              <a:rPr lang="en-US" dirty="0" smtClean="0"/>
              <a:t>Interpretation: the approximate 200nm diameter particle is predominately composed of silver chloride; nearly identical to the previous spectrum.</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225833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25</a:t>
            </a:r>
          </a:p>
          <a:p>
            <a:endParaRPr lang="en-US" dirty="0" smtClean="0"/>
          </a:p>
          <a:p>
            <a:r>
              <a:rPr lang="en-US" dirty="0"/>
              <a:t>Deep within the cluster encompassing the same fiber, the electron beam was isolated on another rounded feature; interestingly it is differentiated from the previous close-by nanoparticle by not showing gold, mercury, copper, or oxygen, but having as strong chlorine peak --obviously the predominating peak is silver, and then the ever present carbon –as the indicator of the ubiquitous surrounding biology.</a:t>
            </a:r>
          </a:p>
          <a:p>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9188574"/>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26</a:t>
            </a:r>
          </a:p>
          <a:p>
            <a:endParaRPr lang="en-US" dirty="0" smtClean="0"/>
          </a:p>
          <a:p>
            <a:r>
              <a:rPr lang="en-US" dirty="0" smtClean="0"/>
              <a:t>These massive crystals</a:t>
            </a:r>
            <a:r>
              <a:rPr lang="en-US" baseline="0" dirty="0" smtClean="0"/>
              <a:t> have accumulated next to the bio-fiber within this sub-region –and are obviously part of the localized ecology surrounding the fiber; and does not conform to an obvious crystal morphology –at least it doesn’t to us.  So, what shall we find?</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737246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27</a:t>
            </a:r>
          </a:p>
          <a:p>
            <a:endParaRPr lang="en-US" dirty="0" smtClean="0"/>
          </a:p>
          <a:p>
            <a:r>
              <a:rPr lang="en-US" dirty="0" smtClean="0"/>
              <a:t>These</a:t>
            </a:r>
            <a:r>
              <a:rPr lang="en-US" baseline="0" dirty="0" smtClean="0"/>
              <a:t> distinctive sharp angle crystals that range dimensionally from 3 to 5 microns have a very significant sulfur peak. Present is a copper peak in addition to the predominate silver –gold and probably mercury. Here is a graph where the sulfur peak hides the mercury. We cannot assign its ionic crystalline type with the elemental information only.</a:t>
            </a:r>
          </a:p>
          <a:p>
            <a:endParaRPr lang="en-US" baseline="0" dirty="0" smtClean="0"/>
          </a:p>
          <a:p>
            <a:r>
              <a:rPr lang="en-US" baseline="0" dirty="0" smtClean="0"/>
              <a:t>Our macro interpretation of this massive collection of a sulfur-rich silver species supports the whole systemic pattern we are establishing with biologically mediated nanoparticle fabrication within the bio-fiber; whatever type of life form it is. The explanation for the these particles, both in their elemental make-up and their specific location, supports  the notion that at the bio-fiber boundary edge, a less sulfur rich silver salt (most likely silver sulfide, as one assumes is present on an historic daguerreotype) is encountering the cytoplasmic sourced reducing chemistry being leaked out of the fiber and growing in an increasing sulfur-silver ratio that grows into the massive crystals along the fiber boundary. Fantastic!</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7370045"/>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28</a:t>
            </a:r>
          </a:p>
          <a:p>
            <a:endParaRPr lang="en-US" dirty="0" smtClean="0"/>
          </a:p>
          <a:p>
            <a:r>
              <a:rPr lang="en-US" dirty="0" smtClean="0"/>
              <a:t>This image from a non-gilded</a:t>
            </a:r>
            <a:r>
              <a:rPr lang="en-US" baseline="0" dirty="0" smtClean="0"/>
              <a:t> plate in the study collection shows similar aggregating particles at the edge of a complex bio-feature; possibly fungal mediated; it shows what we find on nearly all daguerreotypes we have researched, a surface level veil extending from the carbon, oxygen, and sulfur rich matrix we term  biological or bio-fiber that at high magnification is populated by fine nanoparticles –and usually accompanied by larger particles that have agglomerated and are extruded onto the surface as larger nanoparticles or clusters ranging to the micron size.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1858427"/>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29</a:t>
            </a:r>
          </a:p>
          <a:p>
            <a:endParaRPr lang="en-US" dirty="0" smtClean="0"/>
          </a:p>
          <a:p>
            <a:r>
              <a:rPr lang="en-US" dirty="0" smtClean="0"/>
              <a:t>High</a:t>
            </a:r>
            <a:r>
              <a:rPr lang="en-US" baseline="0" dirty="0" smtClean="0"/>
              <a:t> resolution scan of the sixth plate –an early </a:t>
            </a:r>
            <a:r>
              <a:rPr lang="en-US" baseline="0" dirty="0" err="1" smtClean="0"/>
              <a:t>Scoville</a:t>
            </a:r>
            <a:r>
              <a:rPr lang="en-US" baseline="0" dirty="0" smtClean="0"/>
              <a:t> plate that is unusually heavy silver clad copper. It appears to have never been cleaned, and gives a precious glimpse of the surface features of a non-gilded plate and early preparation; unfortunately we cannot pursue that further here.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209627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Slide 3</a:t>
            </a:r>
          </a:p>
          <a:p>
            <a:endParaRPr lang="en-US" sz="1200" b="0" dirty="0" smtClean="0"/>
          </a:p>
          <a:p>
            <a:r>
              <a:rPr lang="en-US" sz="1200" b="0" dirty="0" smtClean="0"/>
              <a:t>We</a:t>
            </a:r>
            <a:r>
              <a:rPr lang="en-US" sz="1200" b="0" baseline="0" dirty="0" smtClean="0"/>
              <a:t> are in our third and final year of funding and have gathered a great deal of data that translate into many talks  that could be delivered on the diverse aspects of our research into the daguerreotype . For this conference it is important to distill findings into essential themes that can be delivered within 20 minutes. We look forward to opportunities for collegial dialogue in this conference; and we are working on publications and Web resource to place our findings and provide a forum for discussion.</a:t>
            </a:r>
          </a:p>
          <a:p>
            <a:endParaRPr lang="en-US" sz="1200" b="0" baseline="0" dirty="0" smtClean="0"/>
          </a:p>
          <a:p>
            <a:r>
              <a:rPr lang="en-US" sz="1200" b="0" baseline="0" dirty="0" smtClean="0"/>
              <a:t>For clarification, we are using the term “First Light” in theme 2 to include  both the light to which the sensitized plate was exposed to create the image, and to the light at first viewing after the daguerreotype was completed. This would constitute the daguerreotype’s original state. </a:t>
            </a:r>
          </a:p>
          <a:p>
            <a:endParaRPr lang="en-US" sz="2800" b="0" baseline="0" dirty="0" smtClean="0"/>
          </a:p>
          <a:p>
            <a:endParaRPr lang="en-US" dirty="0" smtClean="0"/>
          </a:p>
        </p:txBody>
      </p:sp>
      <p:sp>
        <p:nvSpPr>
          <p:cNvPr id="4" name="Slide Number Placeholder 3"/>
          <p:cNvSpPr>
            <a:spLocks noGrp="1"/>
          </p:cNvSpPr>
          <p:nvPr>
            <p:ph type="sldNum" sz="quarter" idx="10"/>
          </p:nvPr>
        </p:nvSpPr>
        <p:spPr/>
        <p:txBody>
          <a:bodyPr/>
          <a:lstStyle/>
          <a:p>
            <a:fld id="{77D9706C-0D9A-451F-BBCC-4BA2A43471BF}"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154903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29</a:t>
            </a:r>
          </a:p>
          <a:p>
            <a:endParaRPr lang="en-US" dirty="0"/>
          </a:p>
          <a:p>
            <a:r>
              <a:rPr lang="en-US" dirty="0"/>
              <a:t>High resolution scan of the sixth plate –an early </a:t>
            </a:r>
            <a:r>
              <a:rPr lang="en-US" dirty="0" err="1"/>
              <a:t>Scoville</a:t>
            </a:r>
            <a:r>
              <a:rPr lang="en-US" dirty="0"/>
              <a:t> plate that is unusually heavy silver clad copper. It appears to have never been cleaned, and gives a precious glimpse of the surface features of a non-gilded plate and early preparation; unfortunately we cannot pursue that further here.</a:t>
            </a:r>
          </a:p>
        </p:txBody>
      </p:sp>
      <p:sp>
        <p:nvSpPr>
          <p:cNvPr id="4" name="Slide Number Placeholder 3"/>
          <p:cNvSpPr>
            <a:spLocks noGrp="1"/>
          </p:cNvSpPr>
          <p:nvPr>
            <p:ph type="sldNum" sz="quarter" idx="10"/>
          </p:nvPr>
        </p:nvSpPr>
        <p:spPr/>
        <p:txBody>
          <a:bodyPr/>
          <a:lstStyle/>
          <a:p>
            <a:fld id="{77D9706C-0D9A-451F-BBCC-4BA2A43471BF}"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5900295"/>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6858000"/>
            <a:ext cx="5486400" cy="4114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Slide 31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This listing is</a:t>
            </a:r>
            <a:r>
              <a:rPr lang="en-US" b="0" baseline="0" dirty="0" smtClean="0"/>
              <a:t> from a review article published in 2010 in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u="sng" baseline="0" dirty="0" smtClean="0"/>
              <a:t>Current Research: Technology and Education Topics in Applied Microbiology and Microbial Biotechnology 2010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u="sng" baseline="0" dirty="0" smtClean="0"/>
          </a:p>
          <a:p>
            <a:r>
              <a:rPr lang="en-US" b="0" u="none" baseline="0" dirty="0" smtClean="0"/>
              <a:t>The article is </a:t>
            </a:r>
            <a:r>
              <a:rPr lang="en-US" b="0" u="none" baseline="0" dirty="0" err="1" smtClean="0"/>
              <a:t>entitled:</a:t>
            </a:r>
            <a:r>
              <a:rPr lang="en-US" b="1" dirty="0" err="1" smtClean="0"/>
              <a:t>Mycofabrication</a:t>
            </a:r>
            <a:r>
              <a:rPr lang="en-US" b="1" dirty="0" smtClean="0"/>
              <a:t>, mechanistic aspect and </a:t>
            </a:r>
            <a:r>
              <a:rPr lang="en-US" b="1" dirty="0" err="1" smtClean="0"/>
              <a:t>Multifunctionality</a:t>
            </a:r>
            <a:r>
              <a:rPr lang="en-US" b="1" dirty="0" smtClean="0"/>
              <a:t> of Metal</a:t>
            </a:r>
          </a:p>
          <a:p>
            <a:r>
              <a:rPr lang="en-US" b="1" dirty="0" smtClean="0"/>
              <a:t>Nanoparticles - Where are we? And where should we go?</a:t>
            </a:r>
          </a:p>
          <a:p>
            <a:pPr marL="0" marR="0" indent="0" algn="l" defTabSz="914400" rtl="0" eaLnBrk="1" fontAlgn="auto" latinLnBrk="0" hangingPunct="1">
              <a:lnSpc>
                <a:spcPct val="100000"/>
              </a:lnSpc>
              <a:spcBef>
                <a:spcPts val="0"/>
              </a:spcBef>
              <a:spcAft>
                <a:spcPts val="0"/>
              </a:spcAft>
              <a:buClrTx/>
              <a:buSzTx/>
              <a:buFontTx/>
              <a:buNone/>
              <a:tabLst/>
              <a:defRPr/>
            </a:pPr>
            <a:r>
              <a:rPr lang="en-US" b="0" u="none" baseline="0" dirty="0" smtClean="0"/>
              <a:t> </a:t>
            </a:r>
            <a:endParaRPr lang="en-US" b="0" u="none" dirty="0" smtClean="0"/>
          </a:p>
          <a:p>
            <a:r>
              <a:rPr lang="en-US" b="0" dirty="0" smtClean="0"/>
              <a:t>It is a chronological listing of </a:t>
            </a:r>
            <a:r>
              <a:rPr lang="en-US" b="0" baseline="0" dirty="0" smtClean="0"/>
              <a:t> published research as of 2010 of metal nanoparticle fabrication by fungi as the medium of reducing gold, silver and other reported metals. The most significant fabrication in these two pages is Silver, along with entries for Gold, and several for silver and gold together.</a:t>
            </a:r>
            <a:endParaRPr lang="en-US" b="0" dirty="0" smtClean="0"/>
          </a:p>
          <a:p>
            <a:endParaRPr lang="en-US" b="1" dirty="0" smtClean="0"/>
          </a:p>
          <a:p>
            <a:endParaRPr lang="en-US" b="1" dirty="0" smtClean="0"/>
          </a:p>
          <a:p>
            <a:endParaRPr lang="en-US" dirty="0" smtClean="0"/>
          </a:p>
          <a:p>
            <a:endParaRPr lang="en-US" dirty="0" smtClean="0"/>
          </a:p>
          <a:p>
            <a:endParaRPr lang="en-US" dirty="0" smtClean="0"/>
          </a:p>
          <a:p>
            <a:endParaRPr lang="en-US" dirty="0" smtClean="0"/>
          </a:p>
          <a:p>
            <a:r>
              <a:rPr lang="en-US" sz="1200" b="0" i="0" u="none" strike="noStrike" kern="1200" baseline="0" dirty="0" err="1" smtClean="0">
                <a:solidFill>
                  <a:schemeClr val="tx1"/>
                </a:solidFill>
                <a:latin typeface="+mn-lt"/>
                <a:ea typeface="+mn-ea"/>
                <a:cs typeface="+mn-cs"/>
              </a:rPr>
              <a:t>Mycofabrication</a:t>
            </a:r>
            <a:r>
              <a:rPr lang="en-US" sz="1200" b="0" i="0" u="none" strike="noStrike" kern="1200" baseline="0" dirty="0" smtClean="0">
                <a:solidFill>
                  <a:schemeClr val="tx1"/>
                </a:solidFill>
                <a:latin typeface="+mn-lt"/>
                <a:ea typeface="+mn-ea"/>
                <a:cs typeface="+mn-cs"/>
              </a:rPr>
              <a:t> can be defined as the synthesis of metal nanoparticles using fungi. The fungal system in recent</a:t>
            </a:r>
          </a:p>
          <a:p>
            <a:r>
              <a:rPr lang="en-US" sz="1200" b="0" i="0" u="none" strike="noStrike" kern="1200" baseline="0" dirty="0" smtClean="0">
                <a:solidFill>
                  <a:schemeClr val="tx1"/>
                </a:solidFill>
                <a:latin typeface="+mn-lt"/>
                <a:ea typeface="+mn-ea"/>
                <a:cs typeface="+mn-cs"/>
              </a:rPr>
              <a:t>times has emerged as “</a:t>
            </a:r>
            <a:r>
              <a:rPr lang="en-US" sz="1200" b="0" i="0" u="none" strike="noStrike" kern="1200" baseline="0" dirty="0" err="1" smtClean="0">
                <a:solidFill>
                  <a:schemeClr val="tx1"/>
                </a:solidFill>
                <a:latin typeface="+mn-lt"/>
                <a:ea typeface="+mn-ea"/>
                <a:cs typeface="+mn-cs"/>
              </a:rPr>
              <a:t>Bionanofactories</a:t>
            </a:r>
            <a:r>
              <a:rPr lang="en-US" sz="1200" b="0" i="0" u="none" strike="noStrike" kern="1200" baseline="0" dirty="0" smtClean="0">
                <a:solidFill>
                  <a:schemeClr val="tx1"/>
                </a:solidFill>
                <a:latin typeface="+mn-lt"/>
                <a:ea typeface="+mn-ea"/>
                <a:cs typeface="+mn-cs"/>
              </a:rPr>
              <a:t>” synthesizing nanoparticles of silver, gold, platinum and </a:t>
            </a:r>
            <a:r>
              <a:rPr lang="en-US" sz="1200" b="0" i="0" u="none" strike="noStrike" kern="1200" baseline="0" dirty="0" err="1" smtClean="0">
                <a:solidFill>
                  <a:schemeClr val="tx1"/>
                </a:solidFill>
                <a:latin typeface="+mn-lt"/>
                <a:ea typeface="+mn-ea"/>
                <a:cs typeface="+mn-cs"/>
              </a:rPr>
              <a:t>CdS</a:t>
            </a:r>
            <a:r>
              <a:rPr lang="en-US" sz="1200" b="0" i="0" u="none" strike="noStrike" kern="1200" baseline="0" dirty="0" smtClean="0">
                <a:solidFill>
                  <a:schemeClr val="tx1"/>
                </a:solidFill>
                <a:latin typeface="+mn-lt"/>
                <a:ea typeface="+mn-ea"/>
                <a:cs typeface="+mn-cs"/>
              </a:rPr>
              <a:t> etc.</a:t>
            </a:r>
          </a:p>
          <a:p>
            <a:r>
              <a:rPr lang="en-US" sz="1200" b="0" i="0" u="none" strike="noStrike" kern="1200" baseline="0" dirty="0" smtClean="0">
                <a:solidFill>
                  <a:schemeClr val="tx1"/>
                </a:solidFill>
                <a:latin typeface="+mn-lt"/>
                <a:ea typeface="+mn-ea"/>
                <a:cs typeface="+mn-cs"/>
              </a:rPr>
              <a:t>Fungi can accumulate metal ions by </a:t>
            </a:r>
            <a:r>
              <a:rPr lang="en-US" sz="1200" b="0" i="0" u="none" strike="noStrike" kern="1200" baseline="0" dirty="0" err="1" smtClean="0">
                <a:solidFill>
                  <a:schemeClr val="tx1"/>
                </a:solidFill>
                <a:latin typeface="+mn-lt"/>
                <a:ea typeface="+mn-ea"/>
                <a:cs typeface="+mn-cs"/>
              </a:rPr>
              <a:t>physico</a:t>
            </a:r>
            <a:r>
              <a:rPr lang="en-US" sz="1200" b="0" i="0" u="none" strike="noStrike" kern="1200" baseline="0" dirty="0" smtClean="0">
                <a:solidFill>
                  <a:schemeClr val="tx1"/>
                </a:solidFill>
                <a:latin typeface="+mn-lt"/>
                <a:ea typeface="+mn-ea"/>
                <a:cs typeface="+mn-cs"/>
              </a:rPr>
              <a:t>-chemical and biological mechanisms including extracellular binding by</a:t>
            </a:r>
          </a:p>
          <a:p>
            <a:r>
              <a:rPr lang="en-US" sz="1200" b="0" i="0" u="none" strike="noStrike" kern="1200" baseline="0" dirty="0" smtClean="0">
                <a:solidFill>
                  <a:schemeClr val="tx1"/>
                </a:solidFill>
                <a:latin typeface="+mn-lt"/>
                <a:ea typeface="+mn-ea"/>
                <a:cs typeface="+mn-cs"/>
              </a:rPr>
              <a:t>metabolites and polymers, binding to specific polypeptides, and metabolism-dependent accumulation [23]. The possible</a:t>
            </a:r>
          </a:p>
          <a:p>
            <a:r>
              <a:rPr lang="en-US" sz="1200" b="0" i="0" u="none" strike="noStrike" kern="1200" baseline="0" dirty="0" smtClean="0">
                <a:solidFill>
                  <a:schemeClr val="tx1"/>
                </a:solidFill>
                <a:latin typeface="+mn-lt"/>
                <a:ea typeface="+mn-ea"/>
                <a:cs typeface="+mn-cs"/>
              </a:rPr>
              <a:t>use of fungi has gained much importance, as they are easy to culture in bulk. Also, the extracellular secretion of</a:t>
            </a:r>
          </a:p>
          <a:p>
            <a:r>
              <a:rPr lang="en-US" sz="1200" b="0" i="0" u="none" strike="noStrike" kern="1200" baseline="0" dirty="0" smtClean="0">
                <a:solidFill>
                  <a:schemeClr val="tx1"/>
                </a:solidFill>
                <a:latin typeface="+mn-lt"/>
                <a:ea typeface="+mn-ea"/>
                <a:cs typeface="+mn-cs"/>
              </a:rPr>
              <a:t>enzymes has an added advantage in the downstream processing and handling of biomass [24] when compared to the</a:t>
            </a:r>
          </a:p>
          <a:p>
            <a:r>
              <a:rPr lang="en-US" sz="1200" b="0" i="0" u="none" strike="noStrike" kern="1200" baseline="0" dirty="0" smtClean="0">
                <a:solidFill>
                  <a:schemeClr val="tx1"/>
                </a:solidFill>
                <a:latin typeface="+mn-lt"/>
                <a:ea typeface="+mn-ea"/>
                <a:cs typeface="+mn-cs"/>
              </a:rPr>
              <a:t>bacterial fermentation process which involves use of sophisticated instruments to obtain clear filtrate from the colloidal</a:t>
            </a:r>
          </a:p>
          <a:p>
            <a:r>
              <a:rPr lang="en-US" sz="1200" b="0" i="0" u="none" strike="noStrike" kern="1200" baseline="0" dirty="0" smtClean="0">
                <a:solidFill>
                  <a:schemeClr val="tx1"/>
                </a:solidFill>
                <a:latin typeface="+mn-lt"/>
                <a:ea typeface="+mn-ea"/>
                <a:cs typeface="+mn-cs"/>
              </a:rPr>
              <a:t>broth [25]. Moreover, fungi are excellent secretors of protein compared to bacteria and </a:t>
            </a:r>
            <a:r>
              <a:rPr lang="en-US" sz="1200" b="0" i="0" u="none" strike="noStrike" kern="1200" baseline="0" dirty="0" err="1" smtClean="0">
                <a:solidFill>
                  <a:schemeClr val="tx1"/>
                </a:solidFill>
                <a:latin typeface="+mn-lt"/>
                <a:ea typeface="+mn-ea"/>
                <a:cs typeface="+mn-cs"/>
              </a:rPr>
              <a:t>actinomycetes</a:t>
            </a:r>
            <a:r>
              <a:rPr lang="en-US" sz="1200" b="0" i="0" u="none" strike="noStrike" kern="1200" baseline="0" dirty="0" smtClean="0">
                <a:solidFill>
                  <a:schemeClr val="tx1"/>
                </a:solidFill>
                <a:latin typeface="+mn-lt"/>
                <a:ea typeface="+mn-ea"/>
                <a:cs typeface="+mn-cs"/>
              </a:rPr>
              <a:t>, resulting into</a:t>
            </a:r>
          </a:p>
          <a:p>
            <a:r>
              <a:rPr lang="en-US" sz="1200" b="0" i="0" u="none" strike="noStrike" kern="1200" baseline="0" dirty="0" smtClean="0">
                <a:solidFill>
                  <a:schemeClr val="tx1"/>
                </a:solidFill>
                <a:latin typeface="+mn-lt"/>
                <a:ea typeface="+mn-ea"/>
                <a:cs typeface="+mn-cs"/>
              </a:rPr>
              <a:t>higher yield of nanoparticles [25]. Thus, using these </a:t>
            </a:r>
            <a:r>
              <a:rPr lang="en-US" sz="1200" b="0" i="0" u="none" strike="noStrike" kern="1200" baseline="0" dirty="0" err="1" smtClean="0">
                <a:solidFill>
                  <a:schemeClr val="tx1"/>
                </a:solidFill>
                <a:latin typeface="+mn-lt"/>
                <a:ea typeface="+mn-ea"/>
                <a:cs typeface="+mn-cs"/>
              </a:rPr>
              <a:t>dissimilatory</a:t>
            </a:r>
            <a:r>
              <a:rPr lang="en-US" sz="1200" b="0" i="0" u="none" strike="noStrike" kern="1200" baseline="0" dirty="0" smtClean="0">
                <a:solidFill>
                  <a:schemeClr val="tx1"/>
                </a:solidFill>
                <a:latin typeface="+mn-lt"/>
                <a:ea typeface="+mn-ea"/>
                <a:cs typeface="+mn-cs"/>
              </a:rPr>
              <a:t> properties of fungi, it could be extensively used for</a:t>
            </a:r>
          </a:p>
          <a:p>
            <a:r>
              <a:rPr lang="en-US" sz="1200" b="0" i="0" u="none" strike="noStrike" kern="1200" baseline="0" dirty="0" smtClean="0">
                <a:solidFill>
                  <a:schemeClr val="tx1"/>
                </a:solidFill>
                <a:latin typeface="+mn-lt"/>
                <a:ea typeface="+mn-ea"/>
                <a:cs typeface="+mn-cs"/>
              </a:rPr>
              <a:t>the rapid and eco-friendly biosynthesis of metal nanoparticles. The present review focuses on the synthesis of metal</a:t>
            </a:r>
          </a:p>
          <a:p>
            <a:r>
              <a:rPr lang="en-US" sz="1200" b="0" i="0" u="none" strike="noStrike" kern="1200" baseline="0" dirty="0" smtClean="0">
                <a:solidFill>
                  <a:schemeClr val="tx1"/>
                </a:solidFill>
                <a:latin typeface="+mn-lt"/>
                <a:ea typeface="+mn-ea"/>
                <a:cs typeface="+mn-cs"/>
              </a:rPr>
              <a:t>nanoparticles using fungi, various applications, and the present status of research involving its future impressions.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6686251"/>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Slide 32</a:t>
            </a:r>
          </a:p>
          <a:p>
            <a:endParaRPr lang="en-US" b="0" dirty="0" smtClean="0"/>
          </a:p>
          <a:p>
            <a:r>
              <a:rPr lang="en-US" b="0" dirty="0" smtClean="0"/>
              <a:t>The</a:t>
            </a:r>
            <a:r>
              <a:rPr lang="en-US" b="0" baseline="0" dirty="0" smtClean="0"/>
              <a:t> article documents the viability of nanoparticle fabrication achieved by fungi and its versatility over other green </a:t>
            </a:r>
            <a:r>
              <a:rPr lang="en-US" b="0" baseline="0" dirty="0" err="1" smtClean="0"/>
              <a:t>synthese</a:t>
            </a:r>
            <a:r>
              <a:rPr lang="en-US" b="0" baseline="0" dirty="0" smtClean="0"/>
              <a:t> (plant, bacteria, enzymes) and this record is consistent with the Harvard research and the assumptions made by many conservators based on observation of a common phenomenon. Up until our research presented here, I do not believe there has been any published reports of the mechanism for fungal engagement on daguerreotypes. Our overview of the fields of </a:t>
            </a:r>
            <a:r>
              <a:rPr lang="en-US" b="0" baseline="0" dirty="0" err="1" smtClean="0"/>
              <a:t>nano</a:t>
            </a:r>
            <a:r>
              <a:rPr lang="en-US" b="0" baseline="0" dirty="0" smtClean="0"/>
              <a:t>-chemistry and biology and the drive for producing gold and silver nanoparticles for all the aforementioned purposes in advanced material sciences and medicine has been an open door to offer here an underlying explanation what our extensive SEM imaging and analysis has revealed.</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6686251"/>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Slide 33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quote from the review article: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Mycofabrication</a:t>
            </a:r>
            <a:r>
              <a:rPr lang="en-US" sz="1200" b="0" i="0" u="none" strike="noStrike" kern="1200" baseline="0" dirty="0" smtClean="0">
                <a:solidFill>
                  <a:schemeClr val="tx1"/>
                </a:solidFill>
                <a:latin typeface="+mn-lt"/>
                <a:ea typeface="+mn-ea"/>
                <a:cs typeface="+mn-cs"/>
              </a:rPr>
              <a:t> can be defined as the synthesis of metal nanoparticles using fungi. The fungal system in recent</a:t>
            </a:r>
          </a:p>
          <a:p>
            <a:r>
              <a:rPr lang="en-US" sz="1200" b="0" i="0" u="none" strike="noStrike" kern="1200" baseline="0" dirty="0" smtClean="0">
                <a:solidFill>
                  <a:schemeClr val="tx1"/>
                </a:solidFill>
                <a:latin typeface="+mn-lt"/>
                <a:ea typeface="+mn-ea"/>
                <a:cs typeface="+mn-cs"/>
              </a:rPr>
              <a:t>times has emerged as “</a:t>
            </a:r>
            <a:r>
              <a:rPr lang="en-US" sz="1200" b="0" i="0" u="none" strike="noStrike" kern="1200" baseline="0" dirty="0" err="1" smtClean="0">
                <a:solidFill>
                  <a:schemeClr val="tx1"/>
                </a:solidFill>
                <a:latin typeface="+mn-lt"/>
                <a:ea typeface="+mn-ea"/>
                <a:cs typeface="+mn-cs"/>
              </a:rPr>
              <a:t>Bionanofactories</a:t>
            </a:r>
            <a:r>
              <a:rPr lang="en-US" sz="1200" b="0" i="0" u="none" strike="noStrike" kern="1200" baseline="0" dirty="0" smtClean="0">
                <a:solidFill>
                  <a:schemeClr val="tx1"/>
                </a:solidFill>
                <a:latin typeface="+mn-lt"/>
                <a:ea typeface="+mn-ea"/>
                <a:cs typeface="+mn-cs"/>
              </a:rPr>
              <a:t>” synthesizing nanoparticles of silver, gold, platinum and </a:t>
            </a:r>
            <a:r>
              <a:rPr lang="en-US" sz="1200" b="0" i="0" u="none" strike="noStrike" kern="1200" baseline="0" dirty="0" err="1" smtClean="0">
                <a:solidFill>
                  <a:schemeClr val="tx1"/>
                </a:solidFill>
                <a:latin typeface="+mn-lt"/>
                <a:ea typeface="+mn-ea"/>
                <a:cs typeface="+mn-cs"/>
              </a:rPr>
              <a:t>CdS</a:t>
            </a:r>
            <a:r>
              <a:rPr lang="en-US" sz="1200" b="0" i="0" u="none" strike="noStrike" kern="1200" baseline="0" dirty="0" smtClean="0">
                <a:solidFill>
                  <a:schemeClr val="tx1"/>
                </a:solidFill>
                <a:latin typeface="+mn-lt"/>
                <a:ea typeface="+mn-ea"/>
                <a:cs typeface="+mn-cs"/>
              </a:rPr>
              <a:t> etc.</a:t>
            </a:r>
          </a:p>
          <a:p>
            <a:r>
              <a:rPr lang="en-US" sz="1200" b="0" i="0" u="none" strike="noStrike" kern="1200" baseline="0" dirty="0" smtClean="0">
                <a:solidFill>
                  <a:schemeClr val="tx1"/>
                </a:solidFill>
                <a:latin typeface="+mn-lt"/>
                <a:ea typeface="+mn-ea"/>
                <a:cs typeface="+mn-cs"/>
              </a:rPr>
              <a:t>Fungi can accumulate metal ions by </a:t>
            </a:r>
            <a:r>
              <a:rPr lang="en-US" sz="1200" b="0" i="0" u="none" strike="noStrike" kern="1200" baseline="0" dirty="0" err="1" smtClean="0">
                <a:solidFill>
                  <a:schemeClr val="tx1"/>
                </a:solidFill>
                <a:latin typeface="+mn-lt"/>
                <a:ea typeface="+mn-ea"/>
                <a:cs typeface="+mn-cs"/>
              </a:rPr>
              <a:t>physico</a:t>
            </a:r>
            <a:r>
              <a:rPr lang="en-US" sz="1200" b="0" i="0" u="none" strike="noStrike" kern="1200" baseline="0" dirty="0" smtClean="0">
                <a:solidFill>
                  <a:schemeClr val="tx1"/>
                </a:solidFill>
                <a:latin typeface="+mn-lt"/>
                <a:ea typeface="+mn-ea"/>
                <a:cs typeface="+mn-cs"/>
              </a:rPr>
              <a:t>-chemical and biological mechanisms including extracellular binding by</a:t>
            </a:r>
          </a:p>
          <a:p>
            <a:r>
              <a:rPr lang="en-US" sz="1200" b="0" i="0" u="none" strike="noStrike" kern="1200" baseline="0" dirty="0" smtClean="0">
                <a:solidFill>
                  <a:schemeClr val="tx1"/>
                </a:solidFill>
                <a:latin typeface="+mn-lt"/>
                <a:ea typeface="+mn-ea"/>
                <a:cs typeface="+mn-cs"/>
              </a:rPr>
              <a:t>metabolites and polymers, binding to specific polypeptides, and metabolism-dependent accumulation [23]. The possible</a:t>
            </a:r>
          </a:p>
          <a:p>
            <a:r>
              <a:rPr lang="en-US" sz="1200" b="0" i="0" u="none" strike="noStrike" kern="1200" baseline="0" dirty="0" smtClean="0">
                <a:solidFill>
                  <a:schemeClr val="tx1"/>
                </a:solidFill>
                <a:latin typeface="+mn-lt"/>
                <a:ea typeface="+mn-ea"/>
                <a:cs typeface="+mn-cs"/>
              </a:rPr>
              <a:t>use of fungi has gained much importance, as they are easy to culture in bulk. Also, the extracellular secretion of</a:t>
            </a:r>
          </a:p>
          <a:p>
            <a:r>
              <a:rPr lang="en-US" sz="1200" b="0" i="0" u="none" strike="noStrike" kern="1200" baseline="0" dirty="0" smtClean="0">
                <a:solidFill>
                  <a:schemeClr val="tx1"/>
                </a:solidFill>
                <a:latin typeface="+mn-lt"/>
                <a:ea typeface="+mn-ea"/>
                <a:cs typeface="+mn-cs"/>
              </a:rPr>
              <a:t>enzymes has an added advantage in the downstream processing and handling of biomass [24] when compared to the</a:t>
            </a:r>
          </a:p>
          <a:p>
            <a:r>
              <a:rPr lang="en-US" sz="1200" b="0" i="0" u="none" strike="noStrike" kern="1200" baseline="0" dirty="0" smtClean="0">
                <a:solidFill>
                  <a:schemeClr val="tx1"/>
                </a:solidFill>
                <a:latin typeface="+mn-lt"/>
                <a:ea typeface="+mn-ea"/>
                <a:cs typeface="+mn-cs"/>
              </a:rPr>
              <a:t>bacterial fermentation process which involves use of sophisticated instruments to obtain clear filtrate from the colloidal</a:t>
            </a:r>
          </a:p>
          <a:p>
            <a:r>
              <a:rPr lang="en-US" sz="1200" b="0" i="0" u="none" strike="noStrike" kern="1200" baseline="0" dirty="0" smtClean="0">
                <a:solidFill>
                  <a:schemeClr val="tx1"/>
                </a:solidFill>
                <a:latin typeface="+mn-lt"/>
                <a:ea typeface="+mn-ea"/>
                <a:cs typeface="+mn-cs"/>
              </a:rPr>
              <a:t>broth [25]. Moreover, fungi are excellent secretors of protein compared to bacteria and </a:t>
            </a:r>
            <a:r>
              <a:rPr lang="en-US" sz="1200" b="0" i="0" u="none" strike="noStrike" kern="1200" baseline="0" dirty="0" err="1" smtClean="0">
                <a:solidFill>
                  <a:schemeClr val="tx1"/>
                </a:solidFill>
                <a:latin typeface="+mn-lt"/>
                <a:ea typeface="+mn-ea"/>
                <a:cs typeface="+mn-cs"/>
              </a:rPr>
              <a:t>actinomycetes</a:t>
            </a:r>
            <a:r>
              <a:rPr lang="en-US" sz="1200" b="0" i="0" u="none" strike="noStrike" kern="1200" baseline="0" dirty="0" smtClean="0">
                <a:solidFill>
                  <a:schemeClr val="tx1"/>
                </a:solidFill>
                <a:latin typeface="+mn-lt"/>
                <a:ea typeface="+mn-ea"/>
                <a:cs typeface="+mn-cs"/>
              </a:rPr>
              <a:t>, resulting into</a:t>
            </a:r>
          </a:p>
          <a:p>
            <a:r>
              <a:rPr lang="en-US" sz="1200" b="0" i="0" u="none" strike="noStrike" kern="1200" baseline="0" dirty="0" smtClean="0">
                <a:solidFill>
                  <a:schemeClr val="tx1"/>
                </a:solidFill>
                <a:latin typeface="+mn-lt"/>
                <a:ea typeface="+mn-ea"/>
                <a:cs typeface="+mn-cs"/>
              </a:rPr>
              <a:t>higher yield of nanoparticles [25]. Thus, using these </a:t>
            </a:r>
            <a:r>
              <a:rPr lang="en-US" sz="1200" b="0" i="0" u="none" strike="noStrike" kern="1200" baseline="0" dirty="0" err="1" smtClean="0">
                <a:solidFill>
                  <a:schemeClr val="tx1"/>
                </a:solidFill>
                <a:latin typeface="+mn-lt"/>
                <a:ea typeface="+mn-ea"/>
                <a:cs typeface="+mn-cs"/>
              </a:rPr>
              <a:t>dissimilatory</a:t>
            </a:r>
            <a:r>
              <a:rPr lang="en-US" sz="1200" b="0" i="0" u="none" strike="noStrike" kern="1200" baseline="0" dirty="0" smtClean="0">
                <a:solidFill>
                  <a:schemeClr val="tx1"/>
                </a:solidFill>
                <a:latin typeface="+mn-lt"/>
                <a:ea typeface="+mn-ea"/>
                <a:cs typeface="+mn-cs"/>
              </a:rPr>
              <a:t> properties of fungi, it could be extensively used for</a:t>
            </a:r>
          </a:p>
          <a:p>
            <a:r>
              <a:rPr lang="en-US" sz="1200" b="0" i="0" u="none" strike="noStrike" kern="1200" baseline="0" dirty="0" smtClean="0">
                <a:solidFill>
                  <a:schemeClr val="tx1"/>
                </a:solidFill>
                <a:latin typeface="+mn-lt"/>
                <a:ea typeface="+mn-ea"/>
                <a:cs typeface="+mn-cs"/>
              </a:rPr>
              <a:t>the rapid and eco-friendly biosynthesis of metal nanoparticles. The present review focuses on the synthesis of metal</a:t>
            </a:r>
          </a:p>
          <a:p>
            <a:r>
              <a:rPr lang="en-US" sz="1200" b="0" i="0" u="none" strike="noStrike" kern="1200" baseline="0" dirty="0" smtClean="0">
                <a:solidFill>
                  <a:schemeClr val="tx1"/>
                </a:solidFill>
                <a:latin typeface="+mn-lt"/>
                <a:ea typeface="+mn-ea"/>
                <a:cs typeface="+mn-cs"/>
              </a:rPr>
              <a:t>nanoparticles using fungi, various applications, and the present status of research involving its future impressions.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2857541"/>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34</a:t>
            </a:r>
          </a:p>
          <a:p>
            <a:endParaRPr lang="en-US" dirty="0" smtClean="0"/>
          </a:p>
          <a:p>
            <a:r>
              <a:rPr lang="en-US" dirty="0" smtClean="0"/>
              <a:t>Another significant indicator</a:t>
            </a:r>
            <a:r>
              <a:rPr lang="en-US" baseline="0" dirty="0" smtClean="0"/>
              <a:t> of the predominance of </a:t>
            </a:r>
            <a:r>
              <a:rPr lang="en-US" baseline="0" dirty="0" err="1" smtClean="0"/>
              <a:t>nano</a:t>
            </a:r>
            <a:r>
              <a:rPr lang="en-US" baseline="0" dirty="0" smtClean="0"/>
              <a:t>-metallic factors in daguerreotypes is in the gilding, or gold deposition process. </a:t>
            </a:r>
            <a:r>
              <a:rPr lang="en-US" dirty="0" smtClean="0"/>
              <a:t>The</a:t>
            </a:r>
            <a:r>
              <a:rPr lang="en-US" baseline="0" dirty="0" smtClean="0"/>
              <a:t> nature of gold deposition onto the silver surface has not yet been fully elucidated. From a standard metallurgical standpoint, the most common explanation posits that the more noble gold plates out onto silver through standard </a:t>
            </a:r>
            <a:r>
              <a:rPr lang="en-US" baseline="0" dirty="0" err="1" smtClean="0"/>
              <a:t>electropotential</a:t>
            </a:r>
            <a:r>
              <a:rPr lang="en-US" baseline="0" dirty="0" smtClean="0"/>
              <a:t> differentials of the metals  – the electrolyte being the disassociated gold chloride and sodium thiosulfate –although I am not aware of research into the actual viability of this pathway.  Our research proposes that the  widely adopted method first published by </a:t>
            </a:r>
            <a:r>
              <a:rPr lang="en-US" baseline="0" dirty="0" err="1" smtClean="0"/>
              <a:t>Hippolyte</a:t>
            </a:r>
            <a:r>
              <a:rPr lang="en-US" baseline="0" dirty="0" smtClean="0"/>
              <a:t> </a:t>
            </a:r>
            <a:r>
              <a:rPr lang="en-US" baseline="0" dirty="0" err="1" smtClean="0"/>
              <a:t>Fizeau</a:t>
            </a:r>
            <a:r>
              <a:rPr lang="en-US" baseline="0" dirty="0" smtClean="0"/>
              <a:t> in 1841 for “gilding” daguerreotypes via gold dissolved in Aqua </a:t>
            </a:r>
            <a:r>
              <a:rPr lang="en-US" baseline="0" dirty="0" err="1" smtClean="0"/>
              <a:t>Regia</a:t>
            </a:r>
            <a:r>
              <a:rPr lang="en-US" baseline="0" dirty="0" smtClean="0"/>
              <a:t>, forming </a:t>
            </a:r>
            <a:r>
              <a:rPr lang="en-US" baseline="0" dirty="0" err="1" smtClean="0"/>
              <a:t>chloroauric</a:t>
            </a:r>
            <a:r>
              <a:rPr lang="en-US" baseline="0" dirty="0" smtClean="0"/>
              <a:t> acid and then mixed with sodium thiosulfate, does not result in a plating displacement reaction. </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3033830"/>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Slide 35</a:t>
            </a:r>
          </a:p>
          <a:p>
            <a:endParaRPr lang="en-US" baseline="0" dirty="0" smtClean="0"/>
          </a:p>
          <a:p>
            <a:r>
              <a:rPr lang="en-US" baseline="0" dirty="0" smtClean="0"/>
              <a:t>Our literature review of published research into gold </a:t>
            </a:r>
            <a:r>
              <a:rPr lang="en-US" baseline="0" dirty="0" err="1" smtClean="0"/>
              <a:t>nano</a:t>
            </a:r>
            <a:r>
              <a:rPr lang="en-US" baseline="0" dirty="0" smtClean="0"/>
              <a:t>-particle fabrication yielded a 2012 investigation of  </a:t>
            </a:r>
            <a:r>
              <a:rPr lang="en-US" baseline="0" dirty="0" err="1" smtClean="0"/>
              <a:t>Fizeau’s</a:t>
            </a:r>
            <a:r>
              <a:rPr lang="en-US" baseline="0" dirty="0" smtClean="0"/>
              <a:t> recipe of 170 years ago by a group at the University of Louisville using the same solutions for bio-medical applications  —although they had no knowledge of the daguerreotype, </a:t>
            </a:r>
            <a:r>
              <a:rPr lang="en-US" baseline="0" dirty="0" err="1" smtClean="0"/>
              <a:t>Fizeau</a:t>
            </a:r>
            <a:r>
              <a:rPr lang="en-US" baseline="0" dirty="0" smtClean="0"/>
              <a:t>, or Herschel’s work. They  published on the mechanism and variability of stabilized </a:t>
            </a:r>
            <a:r>
              <a:rPr lang="en-US" baseline="0" dirty="0" err="1" smtClean="0"/>
              <a:t>thiolated</a:t>
            </a:r>
            <a:r>
              <a:rPr lang="en-US" baseline="0" dirty="0" smtClean="0"/>
              <a:t> gold nanoparticles that form in the mixed solutions by researching from first principles. Their work describes that gold nanoparticles are vary in shape and size according to  molar ratios of the mixed solutions.  Of great interest to us is that the research characterized the solutions and quantified the size, shape, and the nature of the </a:t>
            </a:r>
            <a:r>
              <a:rPr lang="en-US" baseline="0" dirty="0" err="1" smtClean="0"/>
              <a:t>thiol</a:t>
            </a:r>
            <a:r>
              <a:rPr lang="en-US" baseline="0" dirty="0" smtClean="0"/>
              <a:t> bonding of the gold nanoparticles in solution. This highly relevant work reveals that the gold nanoparticles formed in </a:t>
            </a:r>
            <a:r>
              <a:rPr lang="en-US" baseline="0" dirty="0" err="1" smtClean="0"/>
              <a:t>Fizeau’s</a:t>
            </a:r>
            <a:r>
              <a:rPr lang="en-US" baseline="0" dirty="0" smtClean="0"/>
              <a:t> classic recipe are between 10 and  nm in diameter, and are surrounded, or </a:t>
            </a:r>
            <a:r>
              <a:rPr lang="en-US" baseline="0" dirty="0" err="1" smtClean="0"/>
              <a:t>complexed</a:t>
            </a:r>
            <a:r>
              <a:rPr lang="en-US" baseline="0" dirty="0" smtClean="0"/>
              <a:t> (in the form of micelles) by </a:t>
            </a:r>
            <a:r>
              <a:rPr lang="en-US" baseline="0" dirty="0" err="1" smtClean="0"/>
              <a:t>thiol</a:t>
            </a:r>
            <a:r>
              <a:rPr lang="en-US" baseline="0" dirty="0" smtClean="0"/>
              <a:t> groups that keep them from aggregating in solution.</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0146917"/>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36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an Illustration from the publication of the of the solution colors  as determined by size and </a:t>
            </a:r>
            <a:r>
              <a:rPr lang="en-US" baseline="0" dirty="0" err="1" smtClean="0"/>
              <a:t>cgold</a:t>
            </a:r>
            <a:r>
              <a:rPr lang="en-US" baseline="0" dirty="0" smtClean="0"/>
              <a:t> particles the University of Louisville that are indicative of the shape and size and of the gold nanoparticles in solution. The previously described </a:t>
            </a:r>
            <a:r>
              <a:rPr lang="en-US" baseline="0" dirty="0" err="1" smtClean="0"/>
              <a:t>plasmon</a:t>
            </a:r>
            <a:r>
              <a:rPr lang="en-US" baseline="0" dirty="0" smtClean="0"/>
              <a:t> resonance properties are quantified by the absorbance spectra, and even by eye, we can see that solution 9 is similar to what the traditional gilding solution looks like after preparation; and is </a:t>
            </a:r>
            <a:r>
              <a:rPr lang="en-US" baseline="0" dirty="0" err="1" smtClean="0"/>
              <a:t>consistant</a:t>
            </a:r>
            <a:r>
              <a:rPr lang="en-US" baseline="0" dirty="0" smtClean="0"/>
              <a:t> with the University of </a:t>
            </a:r>
            <a:r>
              <a:rPr lang="en-US" baseline="0" dirty="0" err="1" smtClean="0"/>
              <a:t>Louisviille’s</a:t>
            </a:r>
            <a:r>
              <a:rPr lang="en-US" baseline="0" dirty="0" smtClean="0"/>
              <a:t> research; namely </a:t>
            </a:r>
            <a:r>
              <a:rPr lang="en-US" baseline="0" dirty="0" err="1" smtClean="0"/>
              <a:t>unaggregated</a:t>
            </a:r>
            <a:r>
              <a:rPr lang="en-US" baseline="0" dirty="0" smtClean="0"/>
              <a:t> gold nanoparticles between 5-20 nanometers.</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0266124"/>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37</a:t>
            </a:r>
          </a:p>
          <a:p>
            <a:endParaRPr lang="en-US" dirty="0" smtClean="0"/>
          </a:p>
          <a:p>
            <a:r>
              <a:rPr lang="en-US" dirty="0" smtClean="0"/>
              <a:t>The 2% gold chloride</a:t>
            </a:r>
            <a:r>
              <a:rPr lang="en-US" baseline="0" dirty="0" smtClean="0"/>
              <a:t> solution was made up  in September 2012  from solid crystalline gold chloride in distilled water seen in flask on left; it has been kept wrapped in foil to block light. On the right are two recent mixtures of the gilding solution made to concentrations used by modern daguerreotypists. The bottle on the left mixed sodium thiosulfate into gold solution; which according to current daguerreotype practitioners is to be avoided, and the one on the left was mixed according to daguerreotype recipes: the gold solution is added the sodium thiosulfate solution. There appears to be a slight color difference, which would indicate that the gold particles are larger in the reversed sequence has not been tried as a gilding solution.</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6721587"/>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38</a:t>
            </a:r>
          </a:p>
          <a:p>
            <a:endParaRPr lang="en-US" dirty="0" smtClean="0"/>
          </a:p>
          <a:p>
            <a:r>
              <a:rPr lang="en-US" dirty="0" smtClean="0"/>
              <a:t>Comparisons of transmission</a:t>
            </a:r>
            <a:r>
              <a:rPr lang="en-US" baseline="0" dirty="0" smtClean="0"/>
              <a:t> electron microscopy scans. The scan on the left is from the paper published by the University of Louisville as  a characteristic gold </a:t>
            </a:r>
            <a:r>
              <a:rPr lang="en-US" baseline="0" dirty="0" err="1" smtClean="0"/>
              <a:t>nano</a:t>
            </a:r>
            <a:r>
              <a:rPr lang="en-US" baseline="0" dirty="0" smtClean="0"/>
              <a:t>-particle size and shape formed in their experiments, and one that most closely resembles the isolated gold nanoparticles from the Eastman solution of gold chloride dissolved into the sodium thiosulfate solution. The hexagonal shape is one of the structures that can be formed by 111 face-centered-cubic gold crystals. Adjusting for the scale differences in the images; the Louisville particle is approximately 25nm in diameter, and the two particles in the Eastman house solution are in the range of 10 –20 nm in diameter, and of similar crystal structure.</a:t>
            </a:r>
          </a:p>
        </p:txBody>
      </p:sp>
      <p:sp>
        <p:nvSpPr>
          <p:cNvPr id="4" name="Slide Number Placeholder 3"/>
          <p:cNvSpPr>
            <a:spLocks noGrp="1"/>
          </p:cNvSpPr>
          <p:nvPr>
            <p:ph type="sldNum" sz="quarter" idx="10"/>
          </p:nvPr>
        </p:nvSpPr>
        <p:spPr/>
        <p:txBody>
          <a:bodyPr/>
          <a:lstStyle/>
          <a:p>
            <a:fld id="{77D9706C-0D9A-451F-BBCC-4BA2A43471BF}"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7590531"/>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39</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will use this plate in the Eastman House study collection that has  yielded some important information regarding the gilding process, as well as some of the more spectacular bio-forms we  have been marveling at. It is a 6the plate, and with many of the study collection pieces, there is no evidence of major interventions, cleanings,  or deliberate manipulation of the daguerreotype – until, of course,  I got ahold of it. The applied color you see in the cheeks is  undisturbed and the </a:t>
            </a:r>
            <a:r>
              <a:rPr lang="en-US" baseline="0" dirty="0" err="1" smtClean="0"/>
              <a:t>biogrowths</a:t>
            </a:r>
            <a:r>
              <a:rPr lang="en-US" baseline="0" dirty="0" smtClean="0"/>
              <a:t>  are mature specimens that probably took a century or more to assemble to their current state.</a:t>
            </a:r>
            <a:endParaRPr lang="en-US" dirty="0" smtClean="0"/>
          </a:p>
          <a:p>
            <a:endParaRPr lang="en-US" dirty="0" smtClean="0"/>
          </a:p>
          <a:p>
            <a:r>
              <a:rPr lang="en-US" dirty="0" smtClean="0"/>
              <a:t>In introducing</a:t>
            </a:r>
            <a:r>
              <a:rPr lang="en-US" baseline="0" dirty="0" smtClean="0"/>
              <a:t> the daguerreotype as archaeological, and a keeper of its history embedded in its </a:t>
            </a:r>
            <a:r>
              <a:rPr lang="en-US" baseline="0" dirty="0" err="1" smtClean="0"/>
              <a:t>nano</a:t>
            </a:r>
            <a:r>
              <a:rPr lang="en-US" baseline="0" dirty="0" smtClean="0"/>
              <a:t>-structure, we will  appropriately introduce the term </a:t>
            </a:r>
            <a:r>
              <a:rPr lang="en-US" baseline="0" dirty="0" err="1" smtClean="0"/>
              <a:t>nano</a:t>
            </a:r>
            <a:r>
              <a:rPr lang="en-US" baseline="0" dirty="0" smtClean="0"/>
              <a:t>-archaeology. </a:t>
            </a:r>
            <a:r>
              <a:rPr lang="en-US" dirty="0" smtClean="0"/>
              <a:t>On and</a:t>
            </a:r>
            <a:r>
              <a:rPr lang="en-US" baseline="0" dirty="0" smtClean="0"/>
              <a:t> below the surface a daguerreotype </a:t>
            </a:r>
            <a:r>
              <a:rPr lang="en-US" dirty="0" smtClean="0"/>
              <a:t> yields</a:t>
            </a:r>
            <a:r>
              <a:rPr lang="en-US" baseline="0" dirty="0" smtClean="0"/>
              <a:t> its material record that we can excavate with ever more powerful instruments that are not only unlocking the increasingly stunning technical achievement that is the daguerreotype, but they are also revealing its archaeological record; circumstances of its fabrication, and event history. Now that we have established the significance of a daguerreotype as a </a:t>
            </a:r>
            <a:r>
              <a:rPr lang="en-US" baseline="0" dirty="0" err="1" smtClean="0"/>
              <a:t>nano</a:t>
            </a:r>
            <a:r>
              <a:rPr lang="en-US" baseline="0" dirty="0" smtClean="0"/>
              <a:t>-technological object, we must establish the parameters of its </a:t>
            </a:r>
            <a:r>
              <a:rPr lang="en-US" baseline="0" dirty="0" err="1" smtClean="0"/>
              <a:t>nano</a:t>
            </a:r>
            <a:r>
              <a:rPr lang="en-US" baseline="0" dirty="0" smtClean="0"/>
              <a:t>-archaeology. </a:t>
            </a:r>
          </a:p>
          <a:p>
            <a:endParaRPr lang="en-US" baseline="0" dirty="0" smtClean="0"/>
          </a:p>
        </p:txBody>
      </p:sp>
      <p:sp>
        <p:nvSpPr>
          <p:cNvPr id="4" name="Slide Number Placeholder 3"/>
          <p:cNvSpPr>
            <a:spLocks noGrp="1"/>
          </p:cNvSpPr>
          <p:nvPr>
            <p:ph type="sldNum" sz="quarter" idx="10"/>
          </p:nvPr>
        </p:nvSpPr>
        <p:spPr/>
        <p:txBody>
          <a:bodyPr/>
          <a:lstStyle/>
          <a:p>
            <a:fld id="{77D9706C-0D9A-451F-BBCC-4BA2A43471BF}"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018410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3100" y="685800"/>
            <a:ext cx="2971800" cy="2228850"/>
          </a:xfrm>
        </p:spPr>
      </p:sp>
      <p:sp>
        <p:nvSpPr>
          <p:cNvPr id="3" name="Notes Placeholder 2"/>
          <p:cNvSpPr>
            <a:spLocks noGrp="1"/>
          </p:cNvSpPr>
          <p:nvPr>
            <p:ph type="body" idx="1"/>
          </p:nvPr>
        </p:nvSpPr>
        <p:spPr>
          <a:xfrm>
            <a:off x="838200" y="3276600"/>
            <a:ext cx="5486400" cy="4114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According to common usage of the term </a:t>
            </a:r>
            <a:r>
              <a:rPr lang="en-US" baseline="0" dirty="0" err="1" smtClean="0"/>
              <a:t>nano</a:t>
            </a:r>
            <a:r>
              <a:rPr lang="en-US" baseline="0" dirty="0" smtClean="0"/>
              <a:t>-technology or </a:t>
            </a:r>
            <a:r>
              <a:rPr lang="en-US" baseline="0" dirty="0" err="1" smtClean="0"/>
              <a:t>nano</a:t>
            </a:r>
            <a:r>
              <a:rPr lang="en-US" baseline="0" dirty="0" smtClean="0"/>
              <a:t>-science,  it is the size threshold whereby  surface physical properties dominate in discrete structures  having at least one dimension between 1 and 100nm; although that appears to be somewhat arbitrary and not absolute, as research is showing for variations ranging upwards of .5 microns. </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This simplified definition appears to apply since a daguerreotype surface is largely defined by features well within this size range.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b="1" baseline="0" dirty="0" smtClean="0">
                <a:solidFill>
                  <a:srgbClr val="FF1111"/>
                </a:solidFill>
              </a:rPr>
              <a:t>[CHANGE SLIDE TO FULL SCALE VIEW]</a:t>
            </a:r>
            <a:r>
              <a:rPr lang="en-US" baseline="0" dirty="0" smtClean="0">
                <a:solidFill>
                  <a:srgbClr val="FF1111"/>
                </a:solidFill>
              </a:rPr>
              <a:t/>
            </a:r>
            <a:br>
              <a:rPr lang="en-US" baseline="0" dirty="0" smtClean="0">
                <a:solidFill>
                  <a:srgbClr val="FF1111"/>
                </a:solidFill>
              </a:rPr>
            </a:br>
            <a:endParaRPr lang="en-US" baseline="0" dirty="0" smtClean="0">
              <a:solidFill>
                <a:srgbClr val="FF1111"/>
              </a:solidFill>
            </a:endParaRPr>
          </a:p>
        </p:txBody>
      </p:sp>
      <p:sp>
        <p:nvSpPr>
          <p:cNvPr id="4" name="Slide Number Placeholder 3"/>
          <p:cNvSpPr>
            <a:spLocks noGrp="1"/>
          </p:cNvSpPr>
          <p:nvPr>
            <p:ph type="sldNum" sz="quarter" idx="10"/>
          </p:nvPr>
        </p:nvSpPr>
        <p:spPr/>
        <p:txBody>
          <a:bodyPr/>
          <a:lstStyle/>
          <a:p>
            <a:fld id="{77D9706C-0D9A-451F-BBCC-4BA2A43471BF}"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7135146"/>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40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discussed earlier, a satisfactory explanation of the gilding step has not been achieved. The focused ion beam mode of the SEM is essential to achieve a better understanding. This is a Fib trench cut into the plate shown previously  [Scale bar is 200nm]  The trench is in an area with few image particles. The cut severs through a low profile biologically mediated structure at a juncture between raised morphological features. We will return this  FIB cut for further interpretation on that aspect  a bit later in the talk. </a:t>
            </a:r>
            <a:br>
              <a:rPr lang="en-US" baseline="0" dirty="0" smtClean="0"/>
            </a:b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gilded plate shows a  a nearly fully continuous horizontal separation or void below the presentation surface. Our studies are showing that that gold is universally distributed onto the plate in 5 – 20 nm diameter gold particles that enjoin with the silver surface during gilding step through </a:t>
            </a:r>
            <a:r>
              <a:rPr lang="en-US" baseline="0" dirty="0" err="1" smtClean="0"/>
              <a:t>nanoscale</a:t>
            </a:r>
            <a:r>
              <a:rPr lang="en-US" baseline="0" dirty="0" smtClean="0"/>
              <a:t> diffusion properties of certain metals; in this case gold and silver. Our working theory, illustrated here, is that the gold deposition is inducing mass transport diffusion between the gold and silver, and the silver is pulled into a core-shell matrix as a distinct bi-metallic layer. It may not be always as complete or uniform as we see in the FIB section, but it is always observed in gilded daguerreotypes, and is absent in non-gilded daguerreotypes.  This particular bi-metallic system is an area of vigorous research in </a:t>
            </a:r>
            <a:r>
              <a:rPr lang="en-US" baseline="0" dirty="0" err="1" smtClean="0"/>
              <a:t>nano</a:t>
            </a:r>
            <a:r>
              <a:rPr lang="en-US" baseline="0" dirty="0" smtClean="0"/>
              <a:t>-metallurgy – and for us it is yielding relevant results in the interactions of silver into gold diffusion. We believe we are observing  this mass transport phenomenon dynamic at play when gold and silver are engaged through the historic gilding processes of the daguerreotype –and again is a remarkable discovery nearly two centuries before it could be explained scientifically.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5403136"/>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41</a:t>
            </a:r>
          </a:p>
          <a:p>
            <a:endParaRPr lang="en-US" dirty="0" smtClean="0"/>
          </a:p>
          <a:p>
            <a:r>
              <a:rPr lang="en-US" dirty="0" smtClean="0"/>
              <a:t>In a Becquerel</a:t>
            </a:r>
            <a:r>
              <a:rPr lang="en-US" baseline="0" dirty="0" smtClean="0"/>
              <a:t> developed daguerreotype (no mercury) there are no sub surface voids in the absence of gold (and mercury) as seen on the left; the FIB trench was made in an area where there were no image particles. The example on the right was gilded, pro-forma, and there are associated voids that appear beneath the silver-gold surface. The void beneath the image particle could also be mediated by the gold enhancement of developed image particle that was grown due to the gold deposition as well –and the void beneath the particle is due to the gilding step and not the image forming step.</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5708826"/>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42</a:t>
            </a:r>
          </a:p>
          <a:p>
            <a:endParaRPr lang="en-US" dirty="0" smtClean="0"/>
          </a:p>
          <a:p>
            <a:r>
              <a:rPr lang="en-US" dirty="0" smtClean="0"/>
              <a:t>To further reinforce our findings we return</a:t>
            </a:r>
            <a:r>
              <a:rPr lang="en-US" baseline="0" dirty="0" smtClean="0"/>
              <a:t> to the </a:t>
            </a:r>
            <a:r>
              <a:rPr lang="en-US" baseline="0" dirty="0" err="1" smtClean="0"/>
              <a:t>ungilded</a:t>
            </a:r>
            <a:r>
              <a:rPr lang="en-US" baseline="0" dirty="0" smtClean="0"/>
              <a:t> historic sixth plate in the study collection seen on the left; There are no subsurface voids –even in association with the mercury developed image particles; we are quite convinced that the gilding step is responsible for the voids, and even continuous discontinuity just below the surface which is composed of a yet to be determine bimetal structure.</a:t>
            </a:r>
          </a:p>
          <a:p>
            <a:endParaRPr lang="en-US" baseline="0" dirty="0" smtClean="0"/>
          </a:p>
          <a:p>
            <a:r>
              <a:rPr lang="en-US" baseline="0" dirty="0" smtClean="0"/>
              <a:t>This is well demonstrated on a marvelous find in the study collection; as sixth plate that had previously been removed from its preserver, and the condition of the plate was nearly pristine –with a delicate flush of hand coloring.  Not the continuous gap beneath the 200 nm top stratum. Note also that the sectioned image particle is attached below the gold layer, and there is no separation between the image forming particle and the </a:t>
            </a:r>
            <a:r>
              <a:rPr lang="en-US" baseline="0" dirty="0" err="1" smtClean="0"/>
              <a:t>ungilded</a:t>
            </a:r>
            <a:r>
              <a:rPr lang="en-US" baseline="0" dirty="0" smtClean="0"/>
              <a:t> surface below. These few dramatic explanatory images are supported by extensive EDS analysis including the ternary metallic composition  within the image particle. You may notice a distinctive feature we have seen before, and rest assured we shall seen it again momentarily.</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7854619"/>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43</a:t>
            </a:r>
          </a:p>
          <a:p>
            <a:endParaRPr lang="en-US" dirty="0" smtClean="0"/>
          </a:p>
          <a:p>
            <a:r>
              <a:rPr lang="en-US" dirty="0" smtClean="0"/>
              <a:t>We now approach theme three of this presentation after establishing the</a:t>
            </a:r>
            <a:r>
              <a:rPr lang="en-US" baseline="0" dirty="0" smtClean="0"/>
              <a:t> material attributes of the daguerreotype as ones predominately governed by physics and chemistry at the </a:t>
            </a:r>
            <a:r>
              <a:rPr lang="en-US" baseline="0" dirty="0" err="1" smtClean="0"/>
              <a:t>nano</a:t>
            </a:r>
            <a:r>
              <a:rPr lang="en-US" baseline="0" dirty="0" smtClean="0"/>
              <a:t>-scale, and that perhaps that the state of the conservation response is not taking this reality into account. In attempting to arrive at a possible advancement to at least substantially slow </a:t>
            </a:r>
            <a:r>
              <a:rPr lang="en-US" baseline="0" dirty="0" err="1" smtClean="0"/>
              <a:t>nano</a:t>
            </a:r>
            <a:r>
              <a:rPr lang="en-US" baseline="0" dirty="0" smtClean="0"/>
              <a:t>-deterioration that appears trivial due to scale or rate, but is not trivial at all given the ethical and societal mandate of the profession. To make that case, I offer this last case study. We are looking at the unattributed, and unidentified 6</a:t>
            </a:r>
            <a:r>
              <a:rPr lang="en-US" baseline="30000" dirty="0" smtClean="0"/>
              <a:t>th</a:t>
            </a:r>
            <a:r>
              <a:rPr lang="en-US" baseline="0" dirty="0" smtClean="0"/>
              <a:t> plate introduced in the last slide –and yes it does have an 8 x 3 micron FIB cut into it that I defy all to find except by at least 200 X magnification. Because of its unusually fine condition, and its apparent non-intervened with state, I was motivated to determine if there was any evidence of biological engagement –if so it would be the first evidence to the contrary that such a favorable petri dish would not harbor some life products. Nothing was revealed by light microscopy with a comprehensive scan sweeping examination at 20 to 50X. After a three hour session on the SEM, which included both overall visual low magnification mapping and higher magnification in regions that appeared most likely locations for possible some identifiable feature –I was about to rethink my conclusions from research. And then:</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937009"/>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44</a:t>
            </a:r>
          </a:p>
          <a:p>
            <a:endParaRPr lang="en-US" dirty="0" smtClean="0"/>
          </a:p>
          <a:p>
            <a:r>
              <a:rPr lang="en-US" dirty="0" smtClean="0"/>
              <a:t>Just off the sitters left ear in the neutral background area I</a:t>
            </a:r>
            <a:r>
              <a:rPr lang="en-US" baseline="0" dirty="0" smtClean="0"/>
              <a:t> noted a very thin and unusual threadlike squiggly line.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7016109"/>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45</a:t>
            </a:r>
            <a:endParaRPr lang="en-US" dirty="0"/>
          </a:p>
        </p:txBody>
      </p:sp>
      <p:sp>
        <p:nvSpPr>
          <p:cNvPr id="4" name="Slide Number Placeholder 3"/>
          <p:cNvSpPr>
            <a:spLocks noGrp="1"/>
          </p:cNvSpPr>
          <p:nvPr>
            <p:ph type="sldNum" sz="quarter" idx="10"/>
          </p:nvPr>
        </p:nvSpPr>
        <p:spPr/>
        <p:txBody>
          <a:bodyPr/>
          <a:lstStyle/>
          <a:p>
            <a:fld id="{66F0A9FC-CFB6-4383-B6D6-54581327DAC7}" type="slidenum">
              <a:rPr lang="en-US" smtClean="0"/>
              <a:pPr/>
              <a:t>45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300763"/>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47</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7577240"/>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48</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3444322"/>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49</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1819004"/>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51</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952557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solidFill>
                  <a:srgbClr val="FF1111"/>
                </a:solidFill>
              </a:rPr>
              <a:t>Slide 5</a:t>
            </a:r>
          </a:p>
          <a:p>
            <a:pPr marL="228600" indent="-228600">
              <a:buFont typeface="Arial" pitchFamily="34" charset="0"/>
              <a:buChar char="•"/>
            </a:pPr>
            <a:endParaRPr lang="en-US" baseline="0" dirty="0" smtClean="0"/>
          </a:p>
          <a:p>
            <a:pPr marL="228600" indent="-228600">
              <a:buFont typeface="Arial" pitchFamily="34" charset="0"/>
              <a:buChar char="•"/>
            </a:pPr>
            <a:endParaRPr lang="en-US" baseline="0" dirty="0" smtClean="0"/>
          </a:p>
          <a:p>
            <a:pPr marL="228600" indent="-228600">
              <a:buFont typeface="Arial" pitchFamily="34" charset="0"/>
              <a:buChar char="•"/>
            </a:pPr>
            <a:r>
              <a:rPr lang="en-US" baseline="0" dirty="0" smtClean="0"/>
              <a:t>Other key characteristics of </a:t>
            </a:r>
            <a:r>
              <a:rPr lang="en-US" baseline="0" dirty="0" err="1" smtClean="0"/>
              <a:t>nano</a:t>
            </a:r>
            <a:r>
              <a:rPr lang="en-US" baseline="0" dirty="0" smtClean="0"/>
              <a:t> materials that apply to the daguerreotype: </a:t>
            </a:r>
          </a:p>
          <a:p>
            <a:pPr marL="0" indent="0">
              <a:buFont typeface="Arial" pitchFamily="34" charset="0"/>
              <a:buNone/>
            </a:pPr>
            <a:endParaRPr lang="en-US" baseline="0" dirty="0" smtClean="0"/>
          </a:p>
          <a:p>
            <a:pPr marL="685800" lvl="1" indent="-228600">
              <a:buFont typeface="Arial" pitchFamily="34" charset="0"/>
              <a:buChar char="•"/>
            </a:pPr>
            <a:r>
              <a:rPr lang="en-US" baseline="0" dirty="0" smtClean="0"/>
              <a:t>Quantum optical characteristics that are particular strong in noble and transition metal nanoparticles.</a:t>
            </a:r>
          </a:p>
          <a:p>
            <a:pPr marL="685800" lvl="1" indent="-228600">
              <a:buFont typeface="Arial" pitchFamily="34" charset="0"/>
              <a:buChar char="•"/>
            </a:pPr>
            <a:endParaRPr lang="en-US" baseline="0" dirty="0" smtClean="0"/>
          </a:p>
          <a:p>
            <a:pPr marL="685800" lvl="1" indent="-228600">
              <a:buFont typeface="Arial" pitchFamily="34" charset="0"/>
              <a:buChar char="•"/>
            </a:pPr>
            <a:r>
              <a:rPr lang="en-US" baseline="0" dirty="0" smtClean="0"/>
              <a:t>Gold, silver, copper, and mercury exhibit very different physical properties as nanoparticles from those we familiar with from their bulk metal state. For example, gold, generally considered highly unreactive, becomes a powerful catalyst and can interact vigorously with sulfur and other oxidants. </a:t>
            </a:r>
          </a:p>
          <a:p>
            <a:pPr marL="685800" lvl="1" indent="-228600">
              <a:buFont typeface="Arial" pitchFamily="34" charset="0"/>
              <a:buChar char="•"/>
            </a:pPr>
            <a:endParaRPr lang="en-US" baseline="0" dirty="0" smtClean="0"/>
          </a:p>
          <a:p>
            <a:pPr marL="685800" lvl="1" indent="-228600">
              <a:buFont typeface="Arial" pitchFamily="34" charset="0"/>
              <a:buChar char="•"/>
            </a:pPr>
            <a:r>
              <a:rPr lang="en-US" baseline="0" dirty="0" smtClean="0"/>
              <a:t>At the </a:t>
            </a:r>
            <a:r>
              <a:rPr lang="en-US" baseline="0" dirty="0" err="1" smtClean="0"/>
              <a:t>nano</a:t>
            </a:r>
            <a:r>
              <a:rPr lang="en-US" baseline="0" dirty="0" smtClean="0"/>
              <a:t>-scale we begin to understand the processes of the daguerreotype very differently. High transition metals at the qualifying dimensions can directly fuse together or into one </a:t>
            </a:r>
            <a:r>
              <a:rPr lang="en-US" baseline="0" dirty="0" err="1" smtClean="0"/>
              <a:t>anogher</a:t>
            </a:r>
            <a:r>
              <a:rPr lang="en-US" baseline="0" dirty="0" smtClean="0"/>
              <a:t> by mass transport phenomena under favorable energy conditions; which is both the mechanism of mercury development as well the forces at play in the gilding process, as we will show. </a:t>
            </a:r>
          </a:p>
          <a:p>
            <a:pPr marL="628650" lvl="1" indent="-171450">
              <a:buFont typeface="Arial" pitchFamily="34" charset="0"/>
              <a:buChar char="•"/>
            </a:pPr>
            <a:endParaRPr lang="en-US" baseline="0" dirty="0" smtClean="0"/>
          </a:p>
          <a:p>
            <a:pPr marL="685800" lvl="1" indent="-228600">
              <a:buFont typeface="Arial" pitchFamily="34" charset="0"/>
              <a:buChar char="•"/>
            </a:pPr>
            <a:r>
              <a:rPr lang="en-US" baseline="0" dirty="0" smtClean="0"/>
              <a:t>The </a:t>
            </a:r>
            <a:r>
              <a:rPr lang="en-US" baseline="0" dirty="0" err="1" smtClean="0"/>
              <a:t>nano</a:t>
            </a:r>
            <a:r>
              <a:rPr lang="en-US" baseline="0" dirty="0" smtClean="0"/>
              <a:t>-properties of all daguerreotype metals, but particularly gold and silver, have well known pathways for integrating with organic materials and can interact with life chemistry through a multitude of mechanisms . We will show the evidence and support  our interpretation by drawing from the vastly growing body of research in the fields of bio-chemistry, bio-medicine, bio-engineering, green-synthesis of nanoparticles , bio-</a:t>
            </a:r>
            <a:r>
              <a:rPr lang="en-US" baseline="0" dirty="0" err="1" smtClean="0"/>
              <a:t>mimetics</a:t>
            </a:r>
            <a:r>
              <a:rPr lang="en-US" baseline="0" dirty="0" smtClean="0"/>
              <a:t>, bio-inspired, and whole new fields of study. Today’s cutting edge research is essentially rediscovering </a:t>
            </a:r>
            <a:r>
              <a:rPr lang="en-US" baseline="0" dirty="0" err="1" smtClean="0"/>
              <a:t>nano</a:t>
            </a:r>
            <a:r>
              <a:rPr lang="en-US" baseline="0" dirty="0" smtClean="0"/>
              <a:t>-scale properties of the metals that created the daguerreotype 180 years ago. And it gets more serendipitous and bizarre, as we shall see.</a:t>
            </a:r>
          </a:p>
          <a:p>
            <a:pPr marL="228600" indent="-228600">
              <a:buFont typeface="Arial" pitchFamily="34" charset="0"/>
              <a:buChar char="•"/>
            </a:pPr>
            <a:endParaRPr lang="en-US" baseline="0" dirty="0" smtClean="0"/>
          </a:p>
          <a:p>
            <a:pPr marL="171450" indent="-171450">
              <a:buFont typeface="Arial" pitchFamily="34" charset="0"/>
              <a:buChar char="•"/>
            </a:pPr>
            <a:r>
              <a:rPr lang="en-US" baseline="0" dirty="0" smtClean="0"/>
              <a:t>All of these characteristics will be shown in the research to be fundamental to a new understanding of the daguerreotype, and to marvel that what Daguerre, </a:t>
            </a:r>
            <a:r>
              <a:rPr lang="en-US" baseline="0" dirty="0" err="1" smtClean="0"/>
              <a:t>Niepce</a:t>
            </a:r>
            <a:r>
              <a:rPr lang="en-US" baseline="0" dirty="0" smtClean="0"/>
              <a:t>, </a:t>
            </a:r>
            <a:r>
              <a:rPr lang="en-US" baseline="0" dirty="0" err="1" smtClean="0"/>
              <a:t>Fizeau</a:t>
            </a:r>
            <a:r>
              <a:rPr lang="en-US" baseline="0" dirty="0" smtClean="0"/>
              <a:t>, Herschel, Draper, and others at the daguerreotype’s inception accomplished mastery of </a:t>
            </a:r>
            <a:r>
              <a:rPr lang="en-US" i="0" baseline="0" dirty="0" err="1" smtClean="0"/>
              <a:t>nano</a:t>
            </a:r>
            <a:r>
              <a:rPr lang="en-US" i="0" baseline="0" dirty="0" smtClean="0"/>
              <a:t>-technologies that if anything, worked entirely too well in some its ascribed domains. </a:t>
            </a:r>
          </a:p>
          <a:p>
            <a:endParaRPr lang="en-US" i="1"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5526614"/>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52</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0910955"/>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54</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5749589"/>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55</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9373213"/>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56</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6800897"/>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Slide 57</a:t>
            </a:r>
          </a:p>
          <a:p>
            <a:endParaRPr lang="en-US" sz="1200" dirty="0" smtClean="0"/>
          </a:p>
          <a:p>
            <a:r>
              <a:rPr lang="en-US" sz="1200" dirty="0" smtClean="0"/>
              <a:t>This</a:t>
            </a:r>
            <a:r>
              <a:rPr lang="en-US" sz="1200" baseline="0" dirty="0" smtClean="0"/>
              <a:t> is a record of a non specific region depicting a disrupted surface undoubtedly caused by a harsh chemical interaction –the holes may actually be preferential attack –if cyanide of </a:t>
            </a:r>
            <a:r>
              <a:rPr lang="en-US" sz="1200" baseline="0" dirty="0" err="1" smtClean="0"/>
              <a:t>thiourea</a:t>
            </a:r>
            <a:r>
              <a:rPr lang="en-US" sz="1200" baseline="0" dirty="0" smtClean="0"/>
              <a:t> they can complex with gold –especially gold at the </a:t>
            </a:r>
            <a:r>
              <a:rPr lang="en-US" sz="1200" baseline="0" dirty="0" err="1" smtClean="0"/>
              <a:t>nano</a:t>
            </a:r>
            <a:r>
              <a:rPr lang="en-US" sz="1200" baseline="0" dirty="0" smtClean="0"/>
              <a:t>-level, and we may be seeing the loss of gold with the result being an actual loss of the gilding.</a:t>
            </a: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299259"/>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58</a:t>
            </a:r>
          </a:p>
          <a:p>
            <a:endParaRPr lang="en-US" dirty="0" smtClean="0"/>
          </a:p>
          <a:p>
            <a:r>
              <a:rPr lang="en-US" dirty="0" smtClean="0"/>
              <a:t>These</a:t>
            </a:r>
            <a:r>
              <a:rPr lang="en-US" baseline="0" dirty="0" smtClean="0"/>
              <a:t> surfaces are distinctly different; the </a:t>
            </a:r>
            <a:r>
              <a:rPr lang="en-US" baseline="0" dirty="0" err="1" smtClean="0"/>
              <a:t>cornelus</a:t>
            </a:r>
            <a:r>
              <a:rPr lang="en-US" baseline="0" dirty="0" smtClean="0"/>
              <a:t> plate has lost what might be some of the larger distinctive nanoparticles and appears more amorphous and clumped into clusters as if an active chemistry induced reactions – there is a morphology that may be related to the subsurface, and what we have seen in undisturbed daguerreotypes the voids beneath the gold-silver upper microns is a unified planar surface –the depressions and combined morphological aggregates are not apparent in the robust differentiated morphology in the well preserved historic sample.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304212"/>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Slide 59</a:t>
            </a:r>
          </a:p>
          <a:p>
            <a:endParaRPr lang="en-US" baseline="0" dirty="0" smtClean="0"/>
          </a:p>
          <a:p>
            <a:r>
              <a:rPr lang="en-US" baseline="0" dirty="0" smtClean="0"/>
              <a:t>characteristic brown spot assembly in the collar area  is imaged and analyzed by EDS; the red circle is in a perimeter band characterized by a vertical crystalline structures, and the yellow core area; interpreted as being the propagation center, provides further visual and  analytical information of a ubiquitous phenomenon of unfortunate intervention with this historically significant plate.</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9467751"/>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60</a:t>
            </a:r>
          </a:p>
          <a:p>
            <a:endParaRPr lang="en-US" dirty="0" smtClean="0"/>
          </a:p>
          <a:p>
            <a:r>
              <a:rPr lang="en-US" dirty="0" smtClean="0"/>
              <a:t>The exterior</a:t>
            </a:r>
            <a:r>
              <a:rPr lang="en-US" baseline="0" dirty="0" smtClean="0"/>
              <a:t> perimeter of the brown spots – as they appear by the unaided eye have a vertical platelet aggregation of what appears to be a hexagonal or pentagonal this crystal. Their EDS spectra indicates a consistent strong sulfur peak along with silver, without any other peaks, except for carbon.</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8175451"/>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61</a:t>
            </a:r>
          </a:p>
          <a:p>
            <a:r>
              <a:rPr lang="en-US" dirty="0" smtClean="0"/>
              <a:t>In</a:t>
            </a:r>
            <a:r>
              <a:rPr lang="en-US" baseline="0" dirty="0" smtClean="0"/>
              <a:t> the core of the large nucleated </a:t>
            </a:r>
            <a:r>
              <a:rPr lang="en-US" dirty="0" smtClean="0"/>
              <a:t>shows</a:t>
            </a:r>
            <a:r>
              <a:rPr lang="en-US" baseline="0" dirty="0" smtClean="0"/>
              <a:t> that the silver chloride platelets are crowding around what appears to be a subsurface feature emerging from beneath the surface through a hole approximately 1 micron in diameter. Note that the surrounding silver surface appears pristine, and may be an area that preserved the original surface preparation of the daguerreotype by Cornelius on December 6, 1841; and if so is extraordinarily valuable evidence. Why this is so is less easily determined; as is what precisely caused the massive surrounding disturbance.</a:t>
            </a:r>
          </a:p>
          <a:p>
            <a:endParaRPr lang="en-US" baseline="0" dirty="0" smtClean="0"/>
          </a:p>
          <a:p>
            <a:r>
              <a:rPr lang="en-US" baseline="0" dirty="0" smtClean="0"/>
              <a:t>EDX spectrum of approximate region of signal [10KV accelerating voltage @ 5mm working distance] image inset is cropped from the previous. </a:t>
            </a:r>
          </a:p>
          <a:p>
            <a:endParaRPr lang="en-US" baseline="0" dirty="0" smtClean="0"/>
          </a:p>
          <a:p>
            <a:r>
              <a:rPr lang="en-US" baseline="0" dirty="0" smtClean="0"/>
              <a:t>Spectrum interpretation reveals a distinct copper signal, in addition to the prominent silver signal, and there is some gold present. Sulfur remains a strong signal, along with carbon and oxygen; there appears to be mercury that shows up in the more definitive L line at higher energy. Some agent appears to have etched down into the plate and created an active electrolytic cell capable of interacting with all the species on the daguerreotype; if it reached to the copper sub-layer, either as a </a:t>
            </a:r>
            <a:r>
              <a:rPr lang="en-US" baseline="0" dirty="0" err="1" smtClean="0"/>
              <a:t>thiourea</a:t>
            </a:r>
            <a:r>
              <a:rPr lang="en-US" baseline="0" dirty="0" smtClean="0"/>
              <a:t> or a cyanide complex, the essential elements are present to form copper sulfates or other complexes if considering standard </a:t>
            </a:r>
            <a:r>
              <a:rPr lang="en-US" baseline="0" dirty="0" err="1" smtClean="0"/>
              <a:t>electropotentials</a:t>
            </a:r>
            <a:r>
              <a:rPr lang="en-US" baseline="0" dirty="0" smtClean="0"/>
              <a:t>. At the </a:t>
            </a:r>
            <a:r>
              <a:rPr lang="en-US" baseline="0" dirty="0" err="1" smtClean="0"/>
              <a:t>nano</a:t>
            </a:r>
            <a:r>
              <a:rPr lang="en-US" baseline="0" dirty="0" smtClean="0"/>
              <a:t>-level, we are not able to predict the mechanisms that might occur if gold and silver are active species and their discrete particle sizes are in the described </a:t>
            </a:r>
            <a:r>
              <a:rPr lang="en-US" baseline="0" dirty="0" err="1" smtClean="0"/>
              <a:t>nano</a:t>
            </a:r>
            <a:r>
              <a:rPr lang="en-US" baseline="0" dirty="0" smtClean="0"/>
              <a:t>-dimension realm; which is assuredly the case.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610733"/>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62</a:t>
            </a:r>
          </a:p>
          <a:p>
            <a:endParaRPr lang="en-US" dirty="0" smtClean="0"/>
          </a:p>
          <a:p>
            <a:r>
              <a:rPr lang="en-US" dirty="0" smtClean="0"/>
              <a:t>Emerging from below;</a:t>
            </a:r>
            <a:r>
              <a:rPr lang="en-US" baseline="0" dirty="0" smtClean="0"/>
              <a:t> possibly a function of what we know of the porosity and presence of a non continuous surface in gilded plates, the active species of sulfur, and possibly chlorides –have engaged with the copper into the copper layer and have an electrolytic effect that resulted in dissolution and interaction outward from the active core region.</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59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917570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1111"/>
                </a:solidFill>
              </a:rPr>
              <a:t>Slide 6</a:t>
            </a:r>
            <a:r>
              <a:rPr lang="en-US" dirty="0" smtClean="0"/>
              <a:t/>
            </a:r>
            <a:br>
              <a:rPr lang="en-US" dirty="0" smtClean="0"/>
            </a:br>
            <a:endParaRPr lang="en-US" dirty="0" smtClean="0"/>
          </a:p>
          <a:p>
            <a:r>
              <a:rPr lang="en-US" dirty="0" smtClean="0"/>
              <a:t>This</a:t>
            </a:r>
            <a:r>
              <a:rPr lang="en-US" baseline="0" dirty="0" smtClean="0"/>
              <a:t> Web graphic provides a frame of reference for the strict meaning of </a:t>
            </a:r>
            <a:r>
              <a:rPr lang="en-US" baseline="0" dirty="0" err="1" smtClean="0"/>
              <a:t>nano</a:t>
            </a:r>
            <a:r>
              <a:rPr lang="en-US" baseline="0" dirty="0" smtClean="0"/>
              <a:t> as ranging size from a 1nm glucose molecule through a 10 nm antibody and including a 100nm virus. Small, very small.</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6638753"/>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63</a:t>
            </a:r>
          </a:p>
          <a:p>
            <a:r>
              <a:rPr lang="en-US" sz="1000" dirty="0" smtClean="0"/>
              <a:t>Are there surface intervention treatments that can effectively remove reactive chemistry and retain the original </a:t>
            </a:r>
            <a:r>
              <a:rPr lang="en-US" sz="1000" dirty="0" err="1" smtClean="0"/>
              <a:t>nano</a:t>
            </a:r>
            <a:r>
              <a:rPr lang="en-US" sz="1000" dirty="0" smtClean="0"/>
              <a:t>-structure of the daguerreotype?</a:t>
            </a:r>
          </a:p>
          <a:p>
            <a:pPr marL="0" indent="0">
              <a:buNone/>
            </a:pPr>
            <a:endParaRPr lang="en-US" sz="1000" dirty="0" smtClean="0"/>
          </a:p>
          <a:p>
            <a:r>
              <a:rPr lang="en-US" sz="1000" dirty="0" smtClean="0"/>
              <a:t>Are original cases and framing materials effective in preventing the </a:t>
            </a:r>
            <a:r>
              <a:rPr lang="en-US" sz="1000" dirty="0" err="1" smtClean="0"/>
              <a:t>nano</a:t>
            </a:r>
            <a:r>
              <a:rPr lang="en-US" sz="1000" dirty="0" smtClean="0"/>
              <a:t>-scale  reactions as we have see  here –for which there is no known scientific rationale for them to not progress.</a:t>
            </a:r>
          </a:p>
          <a:p>
            <a:endParaRPr lang="en-US" sz="1000" dirty="0" smtClean="0"/>
          </a:p>
          <a:p>
            <a:r>
              <a:rPr lang="en-US" sz="1000" dirty="0" smtClean="0"/>
              <a:t>Is it possible to slow or halt </a:t>
            </a:r>
            <a:r>
              <a:rPr lang="en-US" sz="1000" dirty="0" err="1" smtClean="0"/>
              <a:t>nano</a:t>
            </a:r>
            <a:r>
              <a:rPr lang="en-US" sz="1000" dirty="0" smtClean="0"/>
              <a:t>-chemical reactions now –and wait for new science to emerge that may provide better solutions to these critical issues for the </a:t>
            </a:r>
            <a:r>
              <a:rPr lang="en-US" sz="1000" dirty="0" err="1" smtClean="0"/>
              <a:t>preservtion</a:t>
            </a:r>
            <a:r>
              <a:rPr lang="en-US" sz="1000" dirty="0" smtClean="0"/>
              <a:t> of the daguerreotype</a:t>
            </a:r>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60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4385747"/>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a:t>
            </a:r>
            <a:r>
              <a:rPr lang="en-US" baseline="0" dirty="0" smtClean="0"/>
              <a:t> anodized aluminum frame that retains pure argon for an </a:t>
            </a:r>
            <a:r>
              <a:rPr lang="en-US" baseline="0" dirty="0" err="1" smtClean="0"/>
              <a:t>indeterminant</a:t>
            </a:r>
            <a:r>
              <a:rPr lang="en-US" baseline="0" dirty="0" smtClean="0"/>
              <a:t> period. The front and back are borosilicate glass by sealed around the perimeter by  NASA specification grade low off-gassing epoxy. The epoxy, pre-cured is isolated from the interior space by a compressed </a:t>
            </a:r>
            <a:r>
              <a:rPr lang="en-US" baseline="0" dirty="0" err="1" smtClean="0"/>
              <a:t>teflon</a:t>
            </a:r>
            <a:r>
              <a:rPr lang="en-US" baseline="0" dirty="0" smtClean="0"/>
              <a:t> gasket. The detachable </a:t>
            </a:r>
            <a:r>
              <a:rPr lang="en-US" baseline="0" dirty="0" err="1" smtClean="0"/>
              <a:t>endcap</a:t>
            </a:r>
            <a:r>
              <a:rPr lang="en-US" baseline="0" dirty="0" smtClean="0"/>
              <a:t> is the only exterior </a:t>
            </a:r>
            <a:r>
              <a:rPr lang="en-US" baseline="0" dirty="0" err="1" smtClean="0"/>
              <a:t>gasketted</a:t>
            </a:r>
            <a:r>
              <a:rPr lang="en-US" baseline="0" dirty="0" smtClean="0"/>
              <a:t> component, and allows access from the end only and  keeps the need for compressed </a:t>
            </a:r>
            <a:r>
              <a:rPr lang="en-US" baseline="0" dirty="0" err="1" smtClean="0"/>
              <a:t>gasketing</a:t>
            </a:r>
            <a:r>
              <a:rPr lang="en-US" baseline="0" dirty="0" smtClean="0"/>
              <a:t> to the </a:t>
            </a:r>
            <a:r>
              <a:rPr lang="en-US" baseline="0" dirty="0" err="1" smtClean="0"/>
              <a:t>mimum</a:t>
            </a:r>
            <a:r>
              <a:rPr lang="en-US" baseline="0" dirty="0" smtClean="0"/>
              <a:t>.  The enclosure olds argon @ &lt;.001%, and testing has been 100% effective for the ongoing testing of over a year. There are small ports in the </a:t>
            </a:r>
            <a:r>
              <a:rPr lang="en-US" baseline="0" dirty="0" err="1" smtClean="0"/>
              <a:t>endcap</a:t>
            </a:r>
            <a:r>
              <a:rPr lang="en-US" baseline="0" dirty="0" smtClean="0"/>
              <a:t> so that the purging and refilling does not require opening the enclosure. The white dot you see in the obverse image is an oxygen sensor within the housing that is measured optically based on the period of fluorescence emission of a Ruthenium compound that varies directly with the percent oxygen. The three mm tab simply needs to be within the enclosure and optically accessible to a fiber optic  probe that emits a specific pulsating near UV signal, and the fluorescence period is read by a spectrometer. Readouts and records are maintained through the manufacturer’s software –it is the Ocean Optics </a:t>
            </a:r>
            <a:r>
              <a:rPr lang="en-US" baseline="0" dirty="0" err="1" smtClean="0"/>
              <a:t>Neofox</a:t>
            </a:r>
            <a:r>
              <a:rPr lang="en-US" baseline="0" dirty="0" smtClean="0"/>
              <a:t> kit.; and the unit (probe spectrometer, and software cost approximately 3K (US), and the long-service patches are between $10 and $20 each depending on volume price break.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George Eastman house is implementing this program for its collection of 1270 item collection of </a:t>
            </a:r>
            <a:r>
              <a:rPr lang="en-US" baseline="0" dirty="0" err="1" smtClean="0"/>
              <a:t>Southworth</a:t>
            </a:r>
            <a:r>
              <a:rPr lang="en-US" baseline="0" dirty="0" smtClean="0"/>
              <a:t> % Hawes daguerreotypes that came into the collection without any original housing material; and as most of you know, it has had documented environmentally induced changes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particular features of this system will be released shortly –it is designed and has shown by pressure testing to clearly meet the 5 year specification of no measureable ingress of Oxygen –which means that the interior environment is effectively 100% Argon.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no need for any moisture for a daguerreotype, and the absence of oxygen and moisture will halt all life forms –and related intermetallic or organic phase reactions that would progress in any non-modified air environment; no matter how clean and museum stable it might 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Plans are in place to answer the obvious –what about original housings? Aren’t they  part of the object? Who are we to alter what was passed down to us with such a radical intervention in presentation; and all the concerns that are within the conservators domain.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becomes a very important ethical and value laden issue –but there is a real cost involved in not considering altering current practices. Much of the answer lies in engineering. Ongoing research into the use of .5mm thick  Gorilla glass (which will be in the next generation of ultra-slim smart Phones will allow an interior enclosure, exquisitely thin, that can be an extraordinarily low profile argon interior of a cased daguerreotype –with still room for original glass to be retained. Only in a few anomalies are </a:t>
            </a:r>
            <a:r>
              <a:rPr lang="en-US" baseline="0" dirty="0" err="1" smtClean="0"/>
              <a:t>daguereotypes</a:t>
            </a:r>
            <a:r>
              <a:rPr lang="en-US" baseline="0" dirty="0" smtClean="0"/>
              <a:t> larger than their brass mats. The applicability to the </a:t>
            </a:r>
            <a:r>
              <a:rPr lang="en-US" baseline="0" dirty="0" err="1" smtClean="0"/>
              <a:t>Passepartout</a:t>
            </a:r>
            <a:r>
              <a:rPr lang="en-US" baseline="0" dirty="0" smtClean="0"/>
              <a:t> style is a straightforward solution using these concepts.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in closing –we are learning a great deal of what is one of the most challenging and remarkable object; that just happens to fall within the domain of photograph conservators; but requires reliance on the most advanced chemistry and physics to understand it, and bold action to preserve this seminal object for the future. It is only right to seek answers that honor the incredible scientific and cultural leaps that were generated by the daguerreotype 180 years ago.</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61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514183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7</a:t>
            </a:r>
          </a:p>
          <a:p>
            <a:endParaRPr lang="en-US" dirty="0" smtClean="0"/>
          </a:p>
          <a:p>
            <a:r>
              <a:rPr lang="en-US" dirty="0" smtClean="0"/>
              <a:t>This is a test coupon</a:t>
            </a:r>
            <a:r>
              <a:rPr lang="en-US" baseline="0" dirty="0" smtClean="0"/>
              <a:t> made from modern daguerreotype stock -- silver cladding over copper. It is crudely polished, but that has no effect on the experiment. One half was coated with </a:t>
            </a:r>
            <a:r>
              <a:rPr lang="en-US" baseline="0" dirty="0" err="1" smtClean="0"/>
              <a:t>Acryloid</a:t>
            </a:r>
            <a:r>
              <a:rPr lang="en-US" baseline="0" dirty="0" smtClean="0"/>
              <a:t> (</a:t>
            </a:r>
            <a:r>
              <a:rPr lang="en-US" baseline="0" dirty="0" err="1" smtClean="0"/>
              <a:t>Paraloid</a:t>
            </a:r>
            <a:r>
              <a:rPr lang="en-US" baseline="0" dirty="0" smtClean="0"/>
              <a:t>) B-48n in toluene as a protective coating. </a:t>
            </a:r>
          </a:p>
          <a:p>
            <a:endParaRPr lang="en-US" baseline="0" dirty="0" smtClean="0"/>
          </a:p>
          <a:p>
            <a:r>
              <a:rPr lang="en-US" baseline="0" dirty="0" smtClean="0"/>
              <a:t>It was  then placed in over iodine crystals in a fuming box in the standard manner.  until a first order straw –magenta silver iodide layer formed as viewed at grazing incidence.  It was not exposed. The coupon  was fixed in sodium thiosulfate and water rinsed prior to removing the coating by solvent immersion. </a:t>
            </a:r>
          </a:p>
          <a:p>
            <a:endParaRPr lang="en-US" baseline="0" dirty="0" smtClean="0"/>
          </a:p>
          <a:p>
            <a:pPr algn="ctr"/>
            <a:r>
              <a:rPr lang="en-US" b="1" baseline="0" dirty="0" smtClean="0"/>
              <a:t>[CLICK TO SHOW LABELS]</a:t>
            </a:r>
          </a:p>
          <a:p>
            <a:endParaRPr lang="en-US" baseline="0" dirty="0" smtClean="0"/>
          </a:p>
          <a:p>
            <a:r>
              <a:rPr lang="en-US" baseline="0" dirty="0" smtClean="0"/>
              <a:t>This oft repeated experiment shows a highly granular structure of silver with differentiated highly 3 dimensional features ranging from &lt;10nm to 100 nm in at least one dimension.  This establishes the daguerreotype image from the halide sensitization step onward as inherently a </a:t>
            </a:r>
            <a:r>
              <a:rPr lang="en-US" baseline="0" dirty="0" err="1" smtClean="0"/>
              <a:t>nano</a:t>
            </a:r>
            <a:r>
              <a:rPr lang="en-US" baseline="0" dirty="0" smtClean="0"/>
              <a:t>-structured object –and therefore predominately governed by the principles of </a:t>
            </a:r>
            <a:r>
              <a:rPr lang="en-US" baseline="0" dirty="0" err="1" smtClean="0"/>
              <a:t>nanochemistry</a:t>
            </a:r>
            <a:r>
              <a:rPr lang="en-US" baseline="0" dirty="0" smtClean="0"/>
              <a:t> and physics.</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996339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8</a:t>
            </a:r>
          </a:p>
          <a:p>
            <a:endParaRPr lang="en-US" dirty="0" smtClean="0"/>
          </a:p>
          <a:p>
            <a:r>
              <a:rPr lang="en-US" dirty="0" smtClean="0"/>
              <a:t>The talk</a:t>
            </a:r>
            <a:r>
              <a:rPr lang="en-US" baseline="0" dirty="0" smtClean="0"/>
              <a:t> will expand upon this extraordinary characteristic in detail –both for its intrinsic scientific value, and for its profound conservation implications. We would like to acknowledge the work done at Harvard by Brenda Bernier and Elena </a:t>
            </a:r>
            <a:r>
              <a:rPr lang="en-US" baseline="0" dirty="0" err="1" smtClean="0"/>
              <a:t>Bulat</a:t>
            </a:r>
            <a:r>
              <a:rPr lang="en-US" baseline="0" dirty="0" smtClean="0"/>
              <a:t> and the mycological research team that definitively identified an active fungal colony on a daguerreotype for the first time. Our work has been centered on how and why this is the case, and how pervasive and diverse this condition is. A more cogent question is what can prevent this from happening.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just at the beginning</a:t>
            </a:r>
            <a:r>
              <a:rPr lang="en-US" baseline="0" dirty="0" smtClean="0"/>
              <a:t> of developing a research framework to explain how a structure such as this came to be. What  </a:t>
            </a:r>
            <a:r>
              <a:rPr lang="en-US" baseline="0" dirty="0" err="1" smtClean="0"/>
              <a:t>physico</a:t>
            </a:r>
            <a:r>
              <a:rPr lang="en-US" baseline="0" dirty="0" smtClean="0"/>
              <a:t>-chemical parameters are necessary to create this? How long did it take? What was the initial biochemical landscape that began the process?</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036483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9</a:t>
            </a:r>
          </a:p>
          <a:p>
            <a:endParaRPr lang="en-US" dirty="0" smtClean="0"/>
          </a:p>
          <a:p>
            <a:r>
              <a:rPr lang="en-US" dirty="0" smtClean="0"/>
              <a:t>The body of published research on self-assembling </a:t>
            </a:r>
            <a:r>
              <a:rPr lang="en-US" baseline="0" dirty="0" err="1" smtClean="0"/>
              <a:t>nano</a:t>
            </a:r>
            <a:r>
              <a:rPr lang="en-US" baseline="0" dirty="0" smtClean="0"/>
              <a:t>-structures incorporating gold and silver </a:t>
            </a:r>
            <a:r>
              <a:rPr lang="en-US" baseline="0" dirty="0" err="1" smtClean="0"/>
              <a:t>nano</a:t>
            </a:r>
            <a:r>
              <a:rPr lang="en-US" baseline="0" dirty="0" smtClean="0"/>
              <a:t>-particles that are mediated by a biological route is growing rapidly. The synthesis of metal nanoparticles of certain sizes and shapes that can be chemically functionalized to bond uniquely to individual cell types, and is a very active area of current medical research. The hybrid </a:t>
            </a:r>
            <a:r>
              <a:rPr lang="en-US" baseline="0" dirty="0" err="1" smtClean="0"/>
              <a:t>organo</a:t>
            </a:r>
            <a:r>
              <a:rPr lang="en-US" baseline="0" dirty="0" smtClean="0"/>
              <a:t>-metallic structures are also of great interest to bio-engineers who are using biomolecules as templates or scaffolds, and whose chemistry can induce controlled self-assembly of electrically conductive or optically active structures on nearly the atomic scale for quantum computing and photonic devices. To think what the daguerreotype achieved in 1839 –even without  the mastery of quantum physics and optics. </a:t>
            </a:r>
            <a:endParaRPr lang="en-US" dirty="0"/>
          </a:p>
        </p:txBody>
      </p:sp>
      <p:sp>
        <p:nvSpPr>
          <p:cNvPr id="4" name="Slide Number Placeholder 3"/>
          <p:cNvSpPr>
            <a:spLocks noGrp="1"/>
          </p:cNvSpPr>
          <p:nvPr>
            <p:ph type="sldNum" sz="quarter" idx="10"/>
          </p:nvPr>
        </p:nvSpPr>
        <p:spPr/>
        <p:txBody>
          <a:bodyPr/>
          <a:lstStyle/>
          <a:p>
            <a:fld id="{77D9706C-0D9A-451F-BBCC-4BA2A43471BF}"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008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1C4715-F45C-4B14-AFF8-06070916A0E7}"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13A17E-378C-4553-8A5F-FDA3C00524E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C17D82-4285-4D22-B4CF-67FB35B3438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9EC69C-A9D5-49C5-8D00-7BCDEE063DA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572C0F-8301-4142-A90F-3F0F9B901CC7}"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964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572C0F-8301-4142-A90F-3F0F9B901CC7}"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5983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572C0F-8301-4142-A90F-3F0F9B901CC7}"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623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572C0F-8301-4142-A90F-3F0F9B901CC7}"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876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572C0F-8301-4142-A90F-3F0F9B901CC7}" type="datetimeFigureOut">
              <a:rPr lang="en-US" smtClean="0"/>
              <a:pPr/>
              <a:t>3/27/13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877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572C0F-8301-4142-A90F-3F0F9B901CC7}" type="datetimeFigureOut">
              <a:rPr lang="en-US" smtClean="0"/>
              <a:pPr/>
              <a:t>3/27/13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057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72C0F-8301-4142-A90F-3F0F9B901CC7}" type="datetimeFigureOut">
              <a:rPr lang="en-US" smtClean="0"/>
              <a:pPr/>
              <a:t>3/27/13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719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562600"/>
          </a:xfrm>
        </p:spPr>
        <p:txBody>
          <a:body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5943600"/>
            <a:ext cx="2133600" cy="476250"/>
          </a:xfrm>
        </p:spPr>
        <p:txBody>
          <a:bodyPr/>
          <a:lstStyle>
            <a:lvl1pPr>
              <a:defRPr sz="1800" baseline="0">
                <a:solidFill>
                  <a:schemeClr val="tx1"/>
                </a:solidFill>
                <a:latin typeface="Candara" pitchFamily="34" charset="0"/>
              </a:defRPr>
            </a:lvl1pPr>
          </a:lstStyle>
          <a:p>
            <a:fld id="{52A1CE0B-8E2F-4836-989B-3A03EB13B1FA}"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72C0F-8301-4142-A90F-3F0F9B901CC7}"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11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72C0F-8301-4142-A90F-3F0F9B901CC7}"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51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572C0F-8301-4142-A90F-3F0F9B901CC7}"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8140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572C0F-8301-4142-A90F-3F0F9B901CC7}"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3174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14536E-60F5-4BE1-9EA5-9F450A7D3E8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9902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536E-60F5-4BE1-9EA5-9F450A7D3E8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529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14536E-60F5-4BE1-9EA5-9F450A7D3E8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7099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14536E-60F5-4BE1-9EA5-9F450A7D3E8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458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14536E-60F5-4BE1-9EA5-9F450A7D3E85}" type="datetimeFigureOut">
              <a:rPr lang="en-US" smtClean="0"/>
              <a:pPr/>
              <a:t>3/27/13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8729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14536E-60F5-4BE1-9EA5-9F450A7D3E85}" type="datetimeFigureOut">
              <a:rPr lang="en-US" smtClean="0"/>
              <a:pPr/>
              <a:t>3/27/13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981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EC2CEC-2880-4194-AD5D-332B7ECA9199}"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4536E-60F5-4BE1-9EA5-9F450A7D3E85}" type="datetimeFigureOut">
              <a:rPr lang="en-US" smtClean="0"/>
              <a:pPr/>
              <a:t>3/27/13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633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4536E-60F5-4BE1-9EA5-9F450A7D3E8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9918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4536E-60F5-4BE1-9EA5-9F450A7D3E8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4476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536E-60F5-4BE1-9EA5-9F450A7D3E8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3707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536E-60F5-4BE1-9EA5-9F450A7D3E8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4651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81C468-C927-45AE-9FCD-F921BAACDFDA}"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03BD6-C74A-42D0-A4F9-78E155CF52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BBC444B-6E67-492C-BD58-4F550025AFBD}" type="slidenum">
              <a:rPr lang="en-US"/>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50E2793-805B-428E-97D7-A5734EF9975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1CE0B-8E2F-4836-989B-3A03EB13B1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FF77603-4B24-4BF7-80DA-EB9B3274CFCE}" type="slidenum">
              <a:rPr lang="en-US"/>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A393DDB-AD02-460E-A631-8C3678313DE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2A1CE0B-8E2F-4836-989B-3A03EB13B1FA}"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61"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72C0F-8301-4142-A90F-3F0F9B901CC7}" type="datetimeFigureOut">
              <a:rPr lang="en-US" smtClean="0"/>
              <a:pPr/>
              <a:t>3/27/13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E8A9A8-0F29-404A-A3A4-C8B790F08D2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75215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4536E-60F5-4BE1-9EA5-9F450A7D3E85}" type="datetimeFigureOut">
              <a:rPr lang="en-US" smtClean="0"/>
              <a:pPr/>
              <a:t>3/27/13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5783D-9CED-46C4-B33F-194177E3850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21755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3BD6-C74A-42D0-A4F9-78E155CF52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3.wdp"/><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4.wdp"/><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1.png"/><Relationship Id="rId5" Type="http://schemas.microsoft.com/office/2007/relationships/hdphoto" Target="../media/hdphoto4.wdp"/><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5.wdp"/><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microsoft.com/office/2007/relationships/hdphoto" Target="../media/hdphoto6.wdp"/><Relationship Id="rId6" Type="http://schemas.openxmlformats.org/officeDocument/2006/relationships/image" Target="../media/image23.tiff"/><Relationship Id="rId7" Type="http://schemas.openxmlformats.org/officeDocument/2006/relationships/image" Target="../media/image24.png"/><Relationship Id="rId8" Type="http://schemas.microsoft.com/office/2007/relationships/hdphoto" Target="../media/hdphoto7.wdp"/><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png"/><Relationship Id="rId5" Type="http://schemas.openxmlformats.org/officeDocument/2006/relationships/image" Target="../media/image24.png"/><Relationship Id="rId6" Type="http://schemas.microsoft.com/office/2007/relationships/hdphoto" Target="../media/hdphoto7.wdp"/><Relationship Id="rId7" Type="http://schemas.openxmlformats.org/officeDocument/2006/relationships/image" Target="../media/image23.tiff"/><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tiff"/><Relationship Id="rId5" Type="http://schemas.openxmlformats.org/officeDocument/2006/relationships/image" Target="../media/image24.png"/><Relationship Id="rId6" Type="http://schemas.microsoft.com/office/2007/relationships/hdphoto" Target="../media/hdphoto7.wdp"/><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6.tif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8.wdp"/><Relationship Id="rId6" Type="http://schemas.openxmlformats.org/officeDocument/2006/relationships/image" Target="../media/image24.png"/><Relationship Id="rId7" Type="http://schemas.microsoft.com/office/2007/relationships/hdphoto" Target="../media/hdphoto7.wdp"/><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9.wdp"/><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10.wdp"/><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10.wdp"/><Relationship Id="rId5" Type="http://schemas.openxmlformats.org/officeDocument/2006/relationships/image" Target="../media/image36.png"/><Relationship Id="rId6" Type="http://schemas.microsoft.com/office/2007/relationships/hdphoto" Target="../media/hdphoto11.wdp"/><Relationship Id="rId7" Type="http://schemas.openxmlformats.org/officeDocument/2006/relationships/image" Target="../media/image37.png"/><Relationship Id="rId8"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4" Type="http://schemas.microsoft.com/office/2007/relationships/hdphoto" Target="../media/hdphoto14.wdp"/><Relationship Id="rId5" Type="http://schemas.openxmlformats.org/officeDocument/2006/relationships/image" Target="../media/image43.jpeg"/><Relationship Id="rId6" Type="http://schemas.microsoft.com/office/2007/relationships/hdphoto" Target="../media/hdphoto15.wdp"/><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7.tiff"/></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6.wdp"/><Relationship Id="rId5" Type="http://schemas.openxmlformats.org/officeDocument/2006/relationships/image" Target="../media/image49.png"/><Relationship Id="rId6" Type="http://schemas.microsoft.com/office/2007/relationships/hdphoto" Target="../media/hdphoto17.wdp"/><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png"/><Relationship Id="rId5" Type="http://schemas.microsoft.com/office/2007/relationships/hdphoto" Target="../media/hdphoto18.wdp"/><Relationship Id="rId6" Type="http://schemas.openxmlformats.org/officeDocument/2006/relationships/image" Target="../media/image32.jpeg"/><Relationship Id="rId7" Type="http://schemas.openxmlformats.org/officeDocument/2006/relationships/image" Target="../media/image52.jpe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microsoft.com/office/2007/relationships/hdphoto" Target="../media/hdphoto19.wdp"/><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1.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4" Type="http://schemas.microsoft.com/office/2007/relationships/hdphoto" Target="../media/hdphoto20.wdp"/><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4" Type="http://schemas.microsoft.com/office/2007/relationships/hdphoto" Target="../media/hdphoto21.wdp"/><Relationship Id="rId5" Type="http://schemas.openxmlformats.org/officeDocument/2006/relationships/image" Target="../media/image66.tiff"/><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4" Type="http://schemas.microsoft.com/office/2007/relationships/hdphoto" Target="../media/hdphoto22.wdp"/><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microsoft.com/office/2007/relationships/hdphoto" Target="../media/hdphoto23.wdp"/><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4" Type="http://schemas.microsoft.com/office/2007/relationships/hdphoto" Target="../media/hdphoto24.wdp"/><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microsoft.com/office/2007/relationships/hdphoto" Target="../media/hdphoto25.wdp"/><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745" y="-56866"/>
            <a:ext cx="9150351" cy="6862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0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Daguerreotypes exhibit quantum optical characteristics</a:t>
            </a:r>
            <a:endParaRPr lang="en-US" sz="4000" dirty="0"/>
          </a:p>
        </p:txBody>
      </p:sp>
      <p:sp>
        <p:nvSpPr>
          <p:cNvPr id="4" name="Content Placeholder 3"/>
          <p:cNvSpPr>
            <a:spLocks noGrp="1"/>
          </p:cNvSpPr>
          <p:nvPr>
            <p:ph sz="half" idx="2"/>
          </p:nvPr>
        </p:nvSpPr>
        <p:spPr>
          <a:xfrm>
            <a:off x="5257800" y="1600200"/>
            <a:ext cx="3733800" cy="4525963"/>
          </a:xfrm>
        </p:spPr>
        <p:txBody>
          <a:bodyPr/>
          <a:lstStyle/>
          <a:p>
            <a:r>
              <a:rPr lang="en-US" sz="2400" dirty="0" smtClean="0"/>
              <a:t>Color in </a:t>
            </a:r>
            <a:r>
              <a:rPr lang="en-US" sz="2400" dirty="0" err="1" smtClean="0"/>
              <a:t>darkfield</a:t>
            </a:r>
            <a:r>
              <a:rPr lang="en-US" sz="2400" dirty="0" smtClean="0"/>
              <a:t> light microscopy is due to localized </a:t>
            </a:r>
            <a:r>
              <a:rPr lang="en-US" sz="2400" dirty="0" err="1" smtClean="0"/>
              <a:t>plasmon</a:t>
            </a:r>
            <a:r>
              <a:rPr lang="en-US" sz="2400" dirty="0" smtClean="0"/>
              <a:t> resonance of gold and silver nanoparticles</a:t>
            </a:r>
          </a:p>
          <a:p>
            <a:endParaRPr lang="en-US" sz="2400" dirty="0" smtClean="0"/>
          </a:p>
          <a:p>
            <a:r>
              <a:rPr lang="en-US" sz="2400" dirty="0" smtClean="0"/>
              <a:t>This may be a source for natural color effects seen in daguerreotypes</a:t>
            </a:r>
            <a:r>
              <a:rPr lang="en-US" sz="2400" dirty="0"/>
              <a:t> </a:t>
            </a:r>
            <a:r>
              <a:rPr lang="en-US" sz="2400" dirty="0" smtClean="0"/>
              <a:t>–A topic of further research</a:t>
            </a:r>
            <a:endParaRPr lang="en-US" sz="2400" dirty="0"/>
          </a:p>
        </p:txBody>
      </p:sp>
      <p:pic>
        <p:nvPicPr>
          <p:cNvPr id="5" name="Content Placeholder 4" descr="Extended focus 50X Z_DF.tif"/>
          <p:cNvPicPr>
            <a:picLocks noGrp="1" noChangeAspect="1"/>
          </p:cNvPicPr>
          <p:nvPr>
            <p:ph sz="half" idx="1"/>
          </p:nvPr>
        </p:nvPicPr>
        <p:blipFill>
          <a:blip r:embed="rId3" cstate="print"/>
          <a:srcRect t="7595" b="9990"/>
          <a:stretch>
            <a:fillRect/>
          </a:stretch>
        </p:blipFill>
        <p:spPr>
          <a:xfrm>
            <a:off x="457200" y="1621398"/>
            <a:ext cx="4453527" cy="4779402"/>
          </a:xfrm>
          <a:prstGeom prst="rect">
            <a:avLst/>
          </a:prstGeom>
        </p:spPr>
      </p:pic>
      <p:sp>
        <p:nvSpPr>
          <p:cNvPr id="6" name="TextBox 5"/>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8" name="Slide Number Placeholder 7"/>
          <p:cNvSpPr>
            <a:spLocks noGrp="1"/>
          </p:cNvSpPr>
          <p:nvPr>
            <p:ph type="sldNum" sz="quarter" idx="12"/>
          </p:nvPr>
        </p:nvSpPr>
        <p:spPr/>
        <p:txBody>
          <a:bodyPr/>
          <a:lstStyle/>
          <a:p>
            <a:fld id="{B281C468-C927-45AE-9FCD-F921BAACDFDA}"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6251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Extended focus 50X Z_DF.tif"/>
          <p:cNvPicPr>
            <a:picLocks noChangeAspect="1"/>
          </p:cNvPicPr>
          <p:nvPr/>
        </p:nvPicPr>
        <p:blipFill rotWithShape="1">
          <a:blip r:embed="rId3" cstate="print"/>
          <a:srcRect l="10000" t="452" b="9715"/>
          <a:stretch/>
        </p:blipFill>
        <p:spPr>
          <a:xfrm rot="5400000">
            <a:off x="1554480" y="-1554480"/>
            <a:ext cx="6858000" cy="9966960"/>
          </a:xfrm>
          <a:prstGeom prst="rect">
            <a:avLst/>
          </a:prstGeom>
          <a:noFill/>
          <a:ln>
            <a:noFill/>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782" y="0"/>
            <a:ext cx="9946178" cy="745963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F77603-4B24-4BF7-80DA-EB9B3274CFCE}"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50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par>
                          <p:cTn id="8" fill="hold">
                            <p:stCondLst>
                              <p:cond delay="4000"/>
                            </p:stCondLst>
                            <p:childTnLst>
                              <p:par>
                                <p:cTn id="9" presetID="10" presetClass="exit" presetSubtype="0" fill="hold" nodeType="afterEffect">
                                  <p:stCondLst>
                                    <p:cond delay="4000"/>
                                  </p:stCondLst>
                                  <p:childTnLst>
                                    <p:animEffect transition="out" filter="fade">
                                      <p:cBhvr>
                                        <p:cTn id="10" dur="4000"/>
                                        <p:tgtEl>
                                          <p:spTgt spid="6"/>
                                        </p:tgtEl>
                                      </p:cBhvr>
                                    </p:animEffect>
                                    <p:set>
                                      <p:cBhvr>
                                        <p:cTn id="11" dur="1" fill="hold">
                                          <p:stCondLst>
                                            <p:cond delay="3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C:\Users\ralph\Desktop\Picture1.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73874" y="762000"/>
            <a:ext cx="4862408" cy="5943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a:xfrm>
            <a:off x="457200" y="33337"/>
            <a:ext cx="8229600" cy="868362"/>
          </a:xfrm>
        </p:spPr>
        <p:txBody>
          <a:bodyPr/>
          <a:lstStyle/>
          <a:p>
            <a:r>
              <a:rPr lang="en-US" sz="3600" dirty="0" smtClean="0"/>
              <a:t>The biology of a daguerreotype</a:t>
            </a:r>
            <a:endParaRPr lang="en-US" sz="3600" dirty="0"/>
          </a:p>
        </p:txBody>
      </p:sp>
      <p:sp>
        <p:nvSpPr>
          <p:cNvPr id="5" name="Slide Number Placeholder 4"/>
          <p:cNvSpPr>
            <a:spLocks noGrp="1"/>
          </p:cNvSpPr>
          <p:nvPr>
            <p:ph type="sldNum" sz="quarter" idx="12"/>
          </p:nvPr>
        </p:nvSpPr>
        <p:spPr/>
        <p:txBody>
          <a:bodyPr/>
          <a:lstStyle/>
          <a:p>
            <a:fld id="{350E2793-805B-428E-97D7-A5734EF9975F}"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135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oup 5"/>
          <p:cNvGrpSpPr/>
          <p:nvPr/>
        </p:nvGrpSpPr>
        <p:grpSpPr>
          <a:xfrm>
            <a:off x="0" y="-76200"/>
            <a:ext cx="9144000" cy="6477000"/>
            <a:chOff x="1016000" y="337710"/>
            <a:chExt cx="6874933" cy="5156200"/>
          </a:xfrm>
        </p:grpSpPr>
        <p:pic>
          <p:nvPicPr>
            <p:cNvPr id="2" name="Picture 2" descr="C:\Users\ralph\Desktop\SC_D_RW1\RW1_7-30\ROI_1_7-30\Overall view.tif"/>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6000" y="337710"/>
              <a:ext cx="6874933" cy="5156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2"/>
            <p:cNvSpPr/>
            <p:nvPr/>
          </p:nvSpPr>
          <p:spPr>
            <a:xfrm>
              <a:off x="1936750" y="2414160"/>
              <a:ext cx="8382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8" name="Slide Number Placeholder 7"/>
          <p:cNvSpPr>
            <a:spLocks noGrp="1"/>
          </p:cNvSpPr>
          <p:nvPr>
            <p:ph type="sldNum" sz="quarter" idx="12"/>
          </p:nvPr>
        </p:nvSpPr>
        <p:spPr/>
        <p:txBody>
          <a:bodyPr/>
          <a:lstStyle/>
          <a:p>
            <a:fld id="{0FF77603-4B24-4BF7-80DA-EB9B3274CFCE}"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5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C:\Users\ralph\Desktop\SC_D_RW1\RW1_7-30\ROI_1_7-30\Feature 1.tif"/>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491" y="-71908"/>
            <a:ext cx="9107509" cy="647270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p:nvPr/>
        </p:nvSpPr>
        <p:spPr>
          <a:xfrm>
            <a:off x="4419600" y="2818327"/>
            <a:ext cx="910752"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6" name="Slide Number Placeholder 5"/>
          <p:cNvSpPr>
            <a:spLocks noGrp="1"/>
          </p:cNvSpPr>
          <p:nvPr>
            <p:ph type="sldNum" sz="quarter" idx="12"/>
          </p:nvPr>
        </p:nvSpPr>
        <p:spPr/>
        <p:txBody>
          <a:bodyPr/>
          <a:lstStyle/>
          <a:p>
            <a:fld id="{0FF77603-4B24-4BF7-80DA-EB9B3274CFCE}"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11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
          <p:cNvGrpSpPr/>
          <p:nvPr/>
        </p:nvGrpSpPr>
        <p:grpSpPr>
          <a:xfrm>
            <a:off x="0" y="36063"/>
            <a:ext cx="9144000" cy="6262862"/>
            <a:chOff x="1438940" y="467554"/>
            <a:chExt cx="7137400" cy="5353050"/>
          </a:xfrm>
        </p:grpSpPr>
        <p:pic>
          <p:nvPicPr>
            <p:cNvPr id="4098" name="Picture 2" descr="C:\Users\ralph\Desktop\SC_D_RW1\RW1_7-30\ROI_1_7-30\Feature 1subsection 1.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38940" y="467554"/>
              <a:ext cx="7137400" cy="53530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TextBox 6"/>
            <p:cNvSpPr txBox="1"/>
            <p:nvPr/>
          </p:nvSpPr>
          <p:spPr>
            <a:xfrm>
              <a:off x="3701391" y="3715636"/>
              <a:ext cx="219308" cy="523220"/>
            </a:xfrm>
            <a:prstGeom prst="rect">
              <a:avLst/>
            </a:prstGeom>
            <a:noFill/>
          </p:spPr>
          <p:txBody>
            <a:bodyPr wrap="square" rtlCol="0">
              <a:spAutoFit/>
            </a:bodyPr>
            <a:lstStyle/>
            <a:p>
              <a:r>
                <a:rPr lang="en-US" sz="2800" b="1" dirty="0" smtClean="0">
                  <a:solidFill>
                    <a:srgbClr val="FF0000"/>
                  </a:solidFill>
                </a:rPr>
                <a:t>1</a:t>
              </a:r>
              <a:endParaRPr lang="en-US" sz="2800" b="1" dirty="0">
                <a:solidFill>
                  <a:srgbClr val="FF0000"/>
                </a:solidFill>
              </a:endParaRPr>
            </a:p>
          </p:txBody>
        </p:sp>
        <p:sp>
          <p:nvSpPr>
            <p:cNvPr id="8" name="Oval 7"/>
            <p:cNvSpPr/>
            <p:nvPr/>
          </p:nvSpPr>
          <p:spPr>
            <a:xfrm rot="721604">
              <a:off x="3993757" y="2768228"/>
              <a:ext cx="596746" cy="2869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21604">
              <a:off x="4593078" y="3210164"/>
              <a:ext cx="320710" cy="2154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91377" y="2959493"/>
              <a:ext cx="1600200" cy="1512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62877" y="4524227"/>
              <a:ext cx="457200"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cxnSp>
          <p:nvCxnSpPr>
            <p:cNvPr id="19" name="Straight Arrow Connector 18"/>
            <p:cNvCxnSpPr/>
            <p:nvPr/>
          </p:nvCxnSpPr>
          <p:spPr>
            <a:xfrm flipH="1" flipV="1">
              <a:off x="7720734" y="3168923"/>
              <a:ext cx="324311" cy="12799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924365" y="4448920"/>
              <a:ext cx="219308" cy="523220"/>
            </a:xfrm>
            <a:prstGeom prst="rect">
              <a:avLst/>
            </a:prstGeom>
            <a:noFill/>
          </p:spPr>
          <p:txBody>
            <a:bodyPr wrap="square" rtlCol="0">
              <a:spAutoFit/>
            </a:bodyPr>
            <a:lstStyle/>
            <a:p>
              <a:r>
                <a:rPr lang="en-US" sz="2800" b="1" dirty="0" smtClean="0">
                  <a:solidFill>
                    <a:srgbClr val="FF0000"/>
                  </a:solidFill>
                </a:rPr>
                <a:t>3</a:t>
              </a:r>
              <a:endParaRPr lang="en-US" sz="2800" b="1" dirty="0">
                <a:solidFill>
                  <a:srgbClr val="FF0000"/>
                </a:solidFill>
              </a:endParaRPr>
            </a:p>
          </p:txBody>
        </p:sp>
      </p:grpSp>
      <p:sp>
        <p:nvSpPr>
          <p:cNvPr id="12" name="TextBox 11"/>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5" name="Slide Number Placeholder 4"/>
          <p:cNvSpPr>
            <a:spLocks noGrp="1"/>
          </p:cNvSpPr>
          <p:nvPr>
            <p:ph type="sldNum" sz="quarter" idx="12"/>
          </p:nvPr>
        </p:nvSpPr>
        <p:spPr/>
        <p:txBody>
          <a:bodyPr/>
          <a:lstStyle/>
          <a:p>
            <a:fld id="{0FF77603-4B24-4BF7-80DA-EB9B3274CFCE}"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113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76201" y="129663"/>
            <a:ext cx="9220200" cy="6204595"/>
            <a:chOff x="727783" y="247765"/>
            <a:chExt cx="7213600" cy="4981912"/>
          </a:xfrm>
        </p:grpSpPr>
        <p:pic>
          <p:nvPicPr>
            <p:cNvPr id="5122" name="Picture 2" descr="C:\Users\ralph\Desktop\SC_D_RW1\RW1_7-30\ROI_1_7-30\Feature 1subsection 1-2.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7783" y="247765"/>
              <a:ext cx="7213600" cy="498191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4" name="Straight Arrow Connector 3"/>
            <p:cNvCxnSpPr/>
            <p:nvPr/>
          </p:nvCxnSpPr>
          <p:spPr>
            <a:xfrm>
              <a:off x="1790700" y="3962400"/>
              <a:ext cx="990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0700" y="4419600"/>
              <a:ext cx="216130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47800" y="3731567"/>
              <a:ext cx="304800" cy="461665"/>
            </a:xfrm>
            <a:prstGeom prst="rect">
              <a:avLst/>
            </a:prstGeom>
            <a:noFill/>
          </p:spPr>
          <p:txBody>
            <a:bodyPr wrap="square" rtlCol="0">
              <a:spAutoFit/>
            </a:bodyPr>
            <a:lstStyle/>
            <a:p>
              <a:r>
                <a:rPr lang="en-US" sz="2400" b="1" dirty="0" smtClean="0">
                  <a:solidFill>
                    <a:srgbClr val="FF0000"/>
                  </a:solidFill>
                </a:rPr>
                <a:t>1</a:t>
              </a:r>
              <a:endParaRPr lang="en-US" sz="2400" b="1" dirty="0">
                <a:solidFill>
                  <a:srgbClr val="FF0000"/>
                </a:solidFill>
              </a:endParaRPr>
            </a:p>
          </p:txBody>
        </p:sp>
        <p:sp>
          <p:nvSpPr>
            <p:cNvPr id="10" name="TextBox 9"/>
            <p:cNvSpPr txBox="1"/>
            <p:nvPr/>
          </p:nvSpPr>
          <p:spPr>
            <a:xfrm>
              <a:off x="1440870" y="4193232"/>
              <a:ext cx="304800"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9" name="Oval 8"/>
            <p:cNvSpPr/>
            <p:nvPr/>
          </p:nvSpPr>
          <p:spPr>
            <a:xfrm rot="893550">
              <a:off x="4998546" y="1982167"/>
              <a:ext cx="2286000" cy="320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07382" y="4424064"/>
              <a:ext cx="304800" cy="461665"/>
            </a:xfrm>
            <a:prstGeom prst="rect">
              <a:avLst/>
            </a:prstGeom>
            <a:noFill/>
          </p:spPr>
          <p:txBody>
            <a:bodyPr wrap="square" rtlCol="0">
              <a:spAutoFit/>
            </a:bodyPr>
            <a:lstStyle/>
            <a:p>
              <a:r>
                <a:rPr lang="en-US" sz="2400" b="1" dirty="0" smtClean="0">
                  <a:solidFill>
                    <a:srgbClr val="FF0000"/>
                  </a:solidFill>
                </a:rPr>
                <a:t>3</a:t>
              </a:r>
              <a:endParaRPr lang="en-US" sz="2400" b="1" dirty="0">
                <a:solidFill>
                  <a:srgbClr val="FF0000"/>
                </a:solidFill>
              </a:endParaRPr>
            </a:p>
          </p:txBody>
        </p:sp>
      </p:grpSp>
      <p:sp>
        <p:nvSpPr>
          <p:cNvPr id="11" name="TextBox 10"/>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6" name="Slide Number Placeholder 5"/>
          <p:cNvSpPr>
            <a:spLocks noGrp="1"/>
          </p:cNvSpPr>
          <p:nvPr>
            <p:ph type="sldNum" sz="quarter" idx="12"/>
          </p:nvPr>
        </p:nvSpPr>
        <p:spPr/>
        <p:txBody>
          <a:bodyPr/>
          <a:lstStyle/>
          <a:p>
            <a:fld id="{0FF77603-4B24-4BF7-80DA-EB9B3274CFCE}"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9305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3280"/>
            <a:ext cx="9143999" cy="6327095"/>
            <a:chOff x="581526" y="188130"/>
            <a:chExt cx="7700209" cy="5775157"/>
          </a:xfrm>
        </p:grpSpPr>
        <p:grpSp>
          <p:nvGrpSpPr>
            <p:cNvPr id="16" name="Group 15"/>
            <p:cNvGrpSpPr/>
            <p:nvPr/>
          </p:nvGrpSpPr>
          <p:grpSpPr>
            <a:xfrm>
              <a:off x="581526" y="188130"/>
              <a:ext cx="7700209" cy="5775157"/>
              <a:chOff x="581526" y="188130"/>
              <a:chExt cx="7700209" cy="5775157"/>
            </a:xfrm>
          </p:grpSpPr>
          <p:pic>
            <p:nvPicPr>
              <p:cNvPr id="6146" name="Picture 2" descr="C:\Users\ralph\Desktop\SC_D_RW1\RW1_7-30\ROI_1_7-30\Feature 1subsection 1-3.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1526" y="188130"/>
                <a:ext cx="7700209" cy="577515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8" name="Straight Arrow Connector 7"/>
              <p:cNvCxnSpPr/>
              <p:nvPr/>
            </p:nvCxnSpPr>
            <p:spPr>
              <a:xfrm flipH="1">
                <a:off x="2514600" y="1905000"/>
                <a:ext cx="2209800" cy="1177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19500" y="2057400"/>
                <a:ext cx="11049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724400" y="983673"/>
                <a:ext cx="12192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4724400" y="4038600"/>
                <a:ext cx="1905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096000" y="1600200"/>
              <a:ext cx="381000"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20" name="TextBox 19"/>
            <p:cNvSpPr txBox="1"/>
            <p:nvPr/>
          </p:nvSpPr>
          <p:spPr>
            <a:xfrm>
              <a:off x="6781800" y="3807767"/>
              <a:ext cx="381000" cy="461665"/>
            </a:xfrm>
            <a:prstGeom prst="rect">
              <a:avLst/>
            </a:prstGeom>
            <a:noFill/>
          </p:spPr>
          <p:txBody>
            <a:bodyPr wrap="square" rtlCol="0">
              <a:spAutoFit/>
            </a:bodyPr>
            <a:lstStyle/>
            <a:p>
              <a:r>
                <a:rPr lang="en-US" sz="2400" b="1" dirty="0" smtClean="0">
                  <a:solidFill>
                    <a:srgbClr val="FF0000"/>
                  </a:solidFill>
                </a:rPr>
                <a:t>1</a:t>
              </a:r>
              <a:endParaRPr lang="en-US" sz="2400" b="1" dirty="0">
                <a:solidFill>
                  <a:srgbClr val="FF0000"/>
                </a:solidFill>
              </a:endParaRPr>
            </a:p>
          </p:txBody>
        </p:sp>
      </p:grpSp>
      <p:sp>
        <p:nvSpPr>
          <p:cNvPr id="12" name="TextBox 11"/>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4" name="Slide Number Placeholder 3"/>
          <p:cNvSpPr>
            <a:spLocks noGrp="1"/>
          </p:cNvSpPr>
          <p:nvPr>
            <p:ph type="sldNum" sz="quarter" idx="12"/>
          </p:nvPr>
        </p:nvSpPr>
        <p:spPr/>
        <p:txBody>
          <a:bodyPr/>
          <a:lstStyle/>
          <a:p>
            <a:fld id="{0FF77603-4B24-4BF7-80DA-EB9B3274CFCE}"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1544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C:\Users\ralph\Desktop\SC_D_RW1\RW1_7-30\ROI_1_7-30\Feature 2-2.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3129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1066800" y="5943600"/>
            <a:ext cx="7391400" cy="369332"/>
          </a:xfrm>
          <a:prstGeom prst="rect">
            <a:avLst/>
          </a:prstGeom>
          <a:noFill/>
        </p:spPr>
        <p:txBody>
          <a:bodyPr wrap="square" rtlCol="0">
            <a:spAutoFit/>
          </a:bodyPr>
          <a:lstStyle/>
          <a:p>
            <a:r>
              <a:rPr lang="en-US" dirty="0" smtClean="0"/>
              <a:t>.</a:t>
            </a:r>
            <a:endParaRPr lang="en-US" dirty="0"/>
          </a:p>
        </p:txBody>
      </p:sp>
      <p:sp>
        <p:nvSpPr>
          <p:cNvPr id="4" name="TextBox 3"/>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grpSp>
        <p:nvGrpSpPr>
          <p:cNvPr id="3" name="Group 2"/>
          <p:cNvGrpSpPr/>
          <p:nvPr/>
        </p:nvGrpSpPr>
        <p:grpSpPr>
          <a:xfrm>
            <a:off x="6264293" y="144131"/>
            <a:ext cx="2651107" cy="2498059"/>
            <a:chOff x="6264293" y="16541"/>
            <a:chExt cx="2900972" cy="2498059"/>
          </a:xfrm>
        </p:grpSpPr>
        <p:pic>
          <p:nvPicPr>
            <p:cNvPr id="6" name="Picture 2" descr="C:\Users\ralph\Desktop\SC_D_RW1\RW1_7-30\ROI_1_7-30\Feature 1.tif"/>
            <p:cNvPicPr>
              <a:picLocks noChangeAspect="1" noChangeArrowheads="1"/>
            </p:cNvPicPr>
            <p:nvPr/>
          </p:nvPicPr>
          <p:blipFill rotWithShape="1">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147" t="20824" r="27085" b="18725"/>
            <a:stretch/>
          </p:blipFill>
          <p:spPr bwMode="auto">
            <a:xfrm>
              <a:off x="6264293" y="16541"/>
              <a:ext cx="2900972" cy="2498059"/>
            </a:xfrm>
            <a:prstGeom prst="rect">
              <a:avLst/>
            </a:prstGeom>
            <a:noFill/>
            <a:ln w="38100">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Rectangle 6"/>
            <p:cNvSpPr/>
            <p:nvPr/>
          </p:nvSpPr>
          <p:spPr>
            <a:xfrm>
              <a:off x="6379418" y="350331"/>
              <a:ext cx="652420" cy="598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0FF77603-4B24-4BF7-80DA-EB9B3274CFCE}"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C:\Users\ralph\Desktop\SC_D_RW1\RW1_7-30\ROI_1_7-30\Feature 2-3.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400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5" name="Slide Number Placeholder 4"/>
          <p:cNvSpPr>
            <a:spLocks noGrp="1"/>
          </p:cNvSpPr>
          <p:nvPr>
            <p:ph type="sldNum" sz="quarter" idx="12"/>
          </p:nvPr>
        </p:nvSpPr>
        <p:spPr/>
        <p:txBody>
          <a:bodyPr/>
          <a:lstStyle/>
          <a:p>
            <a:fld id="{0FF77603-4B24-4BF7-80DA-EB9B3274CFCE}"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1678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sz="4800" dirty="0" smtClean="0"/>
              <a:t>Daguerreotype Research </a:t>
            </a:r>
            <a:r>
              <a:rPr lang="en-US" dirty="0" smtClean="0"/>
              <a:t/>
            </a:r>
            <a:br>
              <a:rPr lang="en-US" dirty="0" smtClean="0"/>
            </a:br>
            <a:r>
              <a:rPr lang="en-US" sz="1050" dirty="0" smtClean="0"/>
              <a:t/>
            </a:r>
            <a:br>
              <a:rPr lang="en-US" sz="1050" dirty="0" smtClean="0"/>
            </a:br>
            <a:r>
              <a:rPr lang="en-US" sz="4000" dirty="0" smtClean="0"/>
              <a:t/>
            </a:r>
            <a:br>
              <a:rPr lang="en-US" sz="4000" dirty="0" smtClean="0"/>
            </a:br>
            <a:r>
              <a:rPr lang="en-US" sz="4000" dirty="0" smtClean="0"/>
              <a:t>University of Rochester</a:t>
            </a:r>
            <a:br>
              <a:rPr lang="en-US" sz="4000" dirty="0" smtClean="0"/>
            </a:br>
            <a:r>
              <a:rPr lang="en-US" sz="1800" dirty="0" smtClean="0"/>
              <a:t>and</a:t>
            </a:r>
            <a:r>
              <a:rPr lang="en-US" sz="4000" dirty="0" smtClean="0"/>
              <a:t/>
            </a:r>
            <a:br>
              <a:rPr lang="en-US" sz="4000" dirty="0" smtClean="0"/>
            </a:br>
            <a:r>
              <a:rPr lang="en-US" sz="4000" dirty="0" smtClean="0"/>
              <a:t>George Eastman House</a:t>
            </a:r>
            <a:endParaRPr lang="en-US" sz="4000" dirty="0"/>
          </a:p>
        </p:txBody>
      </p:sp>
      <p:sp>
        <p:nvSpPr>
          <p:cNvPr id="3" name="Subtitle 2"/>
          <p:cNvSpPr>
            <a:spLocks noGrp="1"/>
          </p:cNvSpPr>
          <p:nvPr>
            <p:ph type="subTitle" idx="1"/>
          </p:nvPr>
        </p:nvSpPr>
        <p:spPr>
          <a:xfrm>
            <a:off x="1371600" y="3886200"/>
            <a:ext cx="6400800" cy="1371600"/>
          </a:xfrm>
        </p:spPr>
        <p:txBody>
          <a:bodyPr/>
          <a:lstStyle/>
          <a:p>
            <a:r>
              <a:rPr lang="en-US" sz="2000" dirty="0" smtClean="0"/>
              <a:t>Ralph </a:t>
            </a:r>
            <a:r>
              <a:rPr lang="en-US" sz="2000" dirty="0" err="1" smtClean="0"/>
              <a:t>Wiegandt</a:t>
            </a:r>
            <a:r>
              <a:rPr lang="en-US" sz="2000" dirty="0" smtClean="0"/>
              <a:t>, George Eastman House</a:t>
            </a:r>
          </a:p>
          <a:p>
            <a:r>
              <a:rPr lang="en-US" sz="2000" dirty="0" smtClean="0"/>
              <a:t>Nicholas Bigelow, University of Rochester</a:t>
            </a:r>
          </a:p>
          <a:p>
            <a:r>
              <a:rPr lang="en-US" sz="2000" dirty="0" smtClean="0"/>
              <a:t>Brian McIntyre, University of Rochester</a:t>
            </a:r>
            <a:endParaRPr lang="en-US" sz="2000" dirty="0"/>
          </a:p>
        </p:txBody>
      </p:sp>
      <p:cxnSp>
        <p:nvCxnSpPr>
          <p:cNvPr id="5" name="Straight Connector 4"/>
          <p:cNvCxnSpPr/>
          <p:nvPr/>
        </p:nvCxnSpPr>
        <p:spPr>
          <a:xfrm>
            <a:off x="838200" y="1066800"/>
            <a:ext cx="746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90600" y="6019800"/>
            <a:ext cx="7315200" cy="369332"/>
          </a:xfrm>
          <a:prstGeom prst="rect">
            <a:avLst/>
          </a:prstGeom>
          <a:noFill/>
        </p:spPr>
        <p:txBody>
          <a:bodyPr wrap="square" rtlCol="0">
            <a:spAutoFit/>
          </a:bodyPr>
          <a:lstStyle/>
          <a:p>
            <a:pPr algn="ctr"/>
            <a:r>
              <a:rPr lang="en-US" dirty="0" smtClean="0"/>
              <a:t>Research support from the National Science Foundation</a:t>
            </a:r>
            <a:endParaRPr lang="en-US" dirty="0"/>
          </a:p>
        </p:txBody>
      </p:sp>
      <p:sp>
        <p:nvSpPr>
          <p:cNvPr id="7" name="Slide Number Placeholder 6"/>
          <p:cNvSpPr>
            <a:spLocks noGrp="1"/>
          </p:cNvSpPr>
          <p:nvPr>
            <p:ph type="sldNum" sz="quarter" idx="12"/>
          </p:nvPr>
        </p:nvSpPr>
        <p:spPr/>
        <p:txBody>
          <a:bodyPr/>
          <a:lstStyle/>
          <a:p>
            <a:fld id="{781C4715-F45C-4B14-AFF8-06070916A0E7}"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descr="C:\Users\ralph\Desktop\SC_D_RW1\RW1_7-30\ROI_1_7-30\Feature 2-4.tif"/>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771" y="-35828"/>
            <a:ext cx="9191771" cy="643662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5" name="Slide Number Placeholder 4"/>
          <p:cNvSpPr>
            <a:spLocks noGrp="1"/>
          </p:cNvSpPr>
          <p:nvPr>
            <p:ph type="sldNum" sz="quarter" idx="12"/>
          </p:nvPr>
        </p:nvSpPr>
        <p:spPr/>
        <p:txBody>
          <a:bodyPr/>
          <a:lstStyle/>
          <a:p>
            <a:fld id="{0FF77603-4B24-4BF7-80DA-EB9B3274CFCE}"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1064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descr="C:\Users\ralph\Desktop\SC_D_RW1\RW1_7-30\ROI_1_7-30\Feature 3.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28" y="31134"/>
            <a:ext cx="8988971" cy="636966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5" name="Group 4"/>
          <p:cNvGrpSpPr/>
          <p:nvPr/>
        </p:nvGrpSpPr>
        <p:grpSpPr>
          <a:xfrm>
            <a:off x="26272" y="31133"/>
            <a:ext cx="2764220" cy="2335924"/>
            <a:chOff x="-1749972" y="838200"/>
            <a:chExt cx="1752600" cy="1438275"/>
          </a:xfrm>
        </p:grpSpPr>
        <p:pic>
          <p:nvPicPr>
            <p:cNvPr id="3" name="Picture 2" descr="C:\Users\ralph\Desktop\SC_D_RW1\RW1_7-30\ROI_1_7-30\Feature 2-2.tif"/>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120" t="20105" r="9864"/>
            <a:stretch/>
          </p:blipFill>
          <p:spPr bwMode="auto">
            <a:xfrm>
              <a:off x="-1749972" y="838200"/>
              <a:ext cx="1752600" cy="1438275"/>
            </a:xfrm>
            <a:prstGeom prst="rect">
              <a:avLst/>
            </a:prstGeom>
            <a:noFill/>
            <a:ln w="28575">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Oval 1"/>
            <p:cNvSpPr/>
            <p:nvPr/>
          </p:nvSpPr>
          <p:spPr>
            <a:xfrm>
              <a:off x="-558801" y="1489384"/>
              <a:ext cx="561429" cy="549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8" name="Slide Number Placeholder 7"/>
          <p:cNvSpPr>
            <a:spLocks noGrp="1"/>
          </p:cNvSpPr>
          <p:nvPr>
            <p:ph type="sldNum" sz="quarter" idx="12"/>
          </p:nvPr>
        </p:nvSpPr>
        <p:spPr/>
        <p:txBody>
          <a:bodyPr/>
          <a:lstStyle/>
          <a:p>
            <a:fld id="{0FF77603-4B24-4BF7-80DA-EB9B3274CFCE}"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00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0" y="0"/>
            <a:ext cx="9143999" cy="6400800"/>
            <a:chOff x="1006519" y="392766"/>
            <a:chExt cx="7221415" cy="5416061"/>
          </a:xfrm>
        </p:grpSpPr>
        <p:pic>
          <p:nvPicPr>
            <p:cNvPr id="16386" name="Picture 2" descr="C:\Users\ralph\Desktop\SC_D_RW1\RW1_7-30\ROI_1_7-30\Feature 3-5 biofiber interact.t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06519" y="392766"/>
              <a:ext cx="7221415" cy="541606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Oval 2"/>
            <p:cNvSpPr/>
            <p:nvPr/>
          </p:nvSpPr>
          <p:spPr>
            <a:xfrm>
              <a:off x="5486400" y="3046204"/>
              <a:ext cx="990600" cy="480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289077">
              <a:off x="5031033" y="3566562"/>
              <a:ext cx="906155" cy="492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8" name="Slide Number Placeholder 7"/>
          <p:cNvSpPr>
            <a:spLocks noGrp="1"/>
          </p:cNvSpPr>
          <p:nvPr>
            <p:ph type="sldNum" sz="quarter" idx="12"/>
          </p:nvPr>
        </p:nvSpPr>
        <p:spPr/>
        <p:txBody>
          <a:bodyPr/>
          <a:lstStyle/>
          <a:p>
            <a:fld id="{0FF77603-4B24-4BF7-80DA-EB9B3274CFCE}"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4016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7" name="Picture 3" descr="C:\Users\ralph\Desktop\RW_1EDX-7-30\EDX-1.bmp"/>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994" r="2140" b="4609"/>
          <a:stretch/>
        </p:blipFill>
        <p:spPr bwMode="auto">
          <a:xfrm>
            <a:off x="193332" y="1752600"/>
            <a:ext cx="8763001" cy="445111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5" name="Group 4"/>
          <p:cNvGrpSpPr/>
          <p:nvPr/>
        </p:nvGrpSpPr>
        <p:grpSpPr>
          <a:xfrm>
            <a:off x="5468877" y="1930410"/>
            <a:ext cx="3311611" cy="3089191"/>
            <a:chOff x="1066800" y="830477"/>
            <a:chExt cx="3311611" cy="3089191"/>
          </a:xfrm>
        </p:grpSpPr>
        <p:grpSp>
          <p:nvGrpSpPr>
            <p:cNvPr id="3" name="Group 2"/>
            <p:cNvGrpSpPr/>
            <p:nvPr/>
          </p:nvGrpSpPr>
          <p:grpSpPr>
            <a:xfrm>
              <a:off x="1066800" y="830477"/>
              <a:ext cx="3311611" cy="3089191"/>
              <a:chOff x="1066800" y="830477"/>
              <a:chExt cx="3311611" cy="3089191"/>
            </a:xfrm>
          </p:grpSpPr>
          <p:pic>
            <p:nvPicPr>
              <p:cNvPr id="4" name="Picture 2" descr="C:\Users\ralph\Desktop\SC_D_RW1\RW1_7-30\ROI_1_7-30\Feature 3-6 biofiber interact.tif"/>
              <p:cNvPicPr>
                <a:picLocks noChangeAspect="1" noChangeArrowheads="1"/>
              </p:cNvPicPr>
              <p:nvPr/>
            </p:nvPicPr>
            <p:blipFill rotWithShape="1">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sharpenSoften amount="50000"/>
                        </a14:imgEffect>
                        <a14:imgEffect>
                          <a14:brightnessContrast brigh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1117" t="26260" r="24836" b="18955"/>
              <a:stretch/>
            </p:blipFill>
            <p:spPr bwMode="auto">
              <a:xfrm>
                <a:off x="1066800" y="830477"/>
                <a:ext cx="3311611" cy="308919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Oval 1"/>
              <p:cNvSpPr/>
              <p:nvPr/>
            </p:nvSpPr>
            <p:spPr>
              <a:xfrm>
                <a:off x="1812325" y="1563129"/>
                <a:ext cx="304800" cy="236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C:\Users\ralph\Desktop\SC_D_RW1\RW1_7-30\ROI_1_7-30\Feature 3-6 biofiber interact.tif"/>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69" t="88933" r="84661" b="2082"/>
            <a:stretch/>
          </p:blipFill>
          <p:spPr bwMode="auto">
            <a:xfrm>
              <a:off x="1066800" y="3413041"/>
              <a:ext cx="1050325" cy="506627"/>
            </a:xfrm>
            <a:prstGeom prst="rect">
              <a:avLst/>
            </a:prstGeom>
            <a:noFill/>
            <a:extLst/>
          </p:spPr>
        </p:pic>
      </p:grpSp>
      <p:sp>
        <p:nvSpPr>
          <p:cNvPr id="9" name="TextBox 8"/>
          <p:cNvSpPr txBox="1"/>
          <p:nvPr/>
        </p:nvSpPr>
        <p:spPr>
          <a:xfrm>
            <a:off x="685800" y="533400"/>
            <a:ext cx="7696200" cy="646331"/>
          </a:xfrm>
          <a:prstGeom prst="rect">
            <a:avLst/>
          </a:prstGeom>
          <a:noFill/>
        </p:spPr>
        <p:txBody>
          <a:bodyPr wrap="square" rtlCol="0">
            <a:spAutoFit/>
          </a:bodyPr>
          <a:lstStyle/>
          <a:p>
            <a:pPr algn="ctr"/>
            <a:r>
              <a:rPr lang="en-US" sz="3600" dirty="0" smtClean="0">
                <a:solidFill>
                  <a:schemeClr val="tx2"/>
                </a:solidFill>
                <a:latin typeface="+mj-lt"/>
              </a:rPr>
              <a:t>Energy Dispersive X-Ray Analysis</a:t>
            </a:r>
            <a:endParaRPr lang="en-US" sz="3600" dirty="0">
              <a:solidFill>
                <a:schemeClr val="tx2"/>
              </a:solidFill>
              <a:latin typeface="+mj-lt"/>
            </a:endParaRPr>
          </a:p>
        </p:txBody>
      </p:sp>
      <p:grpSp>
        <p:nvGrpSpPr>
          <p:cNvPr id="19" name="Group 18"/>
          <p:cNvGrpSpPr/>
          <p:nvPr/>
        </p:nvGrpSpPr>
        <p:grpSpPr>
          <a:xfrm>
            <a:off x="838200" y="1752600"/>
            <a:ext cx="3048000" cy="2286000"/>
            <a:chOff x="838200" y="1752600"/>
            <a:chExt cx="3048000" cy="2286000"/>
          </a:xfrm>
        </p:grpSpPr>
        <p:pic>
          <p:nvPicPr>
            <p:cNvPr id="13" name="Picture 2" descr="C:\Users\ralph\Desktop\SC_D_RW1\RW1_7-30\ROI_1_7-30\Feature 1.tif"/>
            <p:cNvPicPr>
              <a:picLocks noChangeAspect="1" noChangeArrowheads="1"/>
            </p:cNvPicPr>
            <p:nvPr/>
          </p:nvPicPr>
          <p:blipFill>
            <a:blip r:embed="rId7"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1752600"/>
              <a:ext cx="3048000" cy="2286000"/>
            </a:xfrm>
            <a:prstGeom prst="rect">
              <a:avLst/>
            </a:prstGeom>
            <a:noFill/>
            <a:ln w="38100">
              <a:solidFill>
                <a:schemeClr val="bg2"/>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Rectangle 16"/>
            <p:cNvSpPr/>
            <p:nvPr/>
          </p:nvSpPr>
          <p:spPr>
            <a:xfrm>
              <a:off x="1654232" y="2554630"/>
              <a:ext cx="228600" cy="156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10" name="Slide Number Placeholder 9"/>
          <p:cNvSpPr>
            <a:spLocks noGrp="1"/>
          </p:cNvSpPr>
          <p:nvPr>
            <p:ph type="sldNum" sz="quarter" idx="12"/>
          </p:nvPr>
        </p:nvSpPr>
        <p:spPr/>
        <p:txBody>
          <a:bodyPr/>
          <a:lstStyle/>
          <a:p>
            <a:fld id="{0FF77603-4B24-4BF7-80DA-EB9B3274CFCE}"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5408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descr="C:\Users\ralph\Desktop\SC_D_RW1\RW1_7-30\ROI_1_7-30\EDX imaging\EDX-3.tif"/>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155" t="23805" r="24183" b="10758"/>
          <a:stretch/>
        </p:blipFill>
        <p:spPr bwMode="auto">
          <a:xfrm>
            <a:off x="5739081" y="1827484"/>
            <a:ext cx="3034079" cy="3124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Oval 2"/>
          <p:cNvSpPr/>
          <p:nvPr/>
        </p:nvSpPr>
        <p:spPr>
          <a:xfrm>
            <a:off x="7004809" y="2895600"/>
            <a:ext cx="180704" cy="1807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5800" y="533400"/>
            <a:ext cx="7696200" cy="646331"/>
          </a:xfrm>
          <a:prstGeom prst="rect">
            <a:avLst/>
          </a:prstGeom>
          <a:noFill/>
        </p:spPr>
        <p:txBody>
          <a:bodyPr wrap="square" rtlCol="0">
            <a:spAutoFit/>
          </a:bodyPr>
          <a:lstStyle/>
          <a:p>
            <a:pPr algn="ctr"/>
            <a:r>
              <a:rPr lang="en-US" sz="3600" dirty="0" smtClean="0">
                <a:solidFill>
                  <a:schemeClr val="tx2"/>
                </a:solidFill>
                <a:latin typeface="+mj-lt"/>
              </a:rPr>
              <a:t>Energy Dispersive X-Ray Analysis</a:t>
            </a:r>
            <a:endParaRPr lang="en-US" sz="3600" dirty="0">
              <a:solidFill>
                <a:schemeClr val="tx2"/>
              </a:solidFill>
              <a:latin typeface="+mj-lt"/>
            </a:endParaRPr>
          </a:p>
        </p:txBody>
      </p:sp>
      <p:sp>
        <p:nvSpPr>
          <p:cNvPr id="18" name="TextBox 17"/>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grpSp>
        <p:nvGrpSpPr>
          <p:cNvPr id="13" name="Group 12"/>
          <p:cNvGrpSpPr/>
          <p:nvPr/>
        </p:nvGrpSpPr>
        <p:grpSpPr>
          <a:xfrm>
            <a:off x="219403" y="1744047"/>
            <a:ext cx="8808191" cy="4299867"/>
            <a:chOff x="219403" y="1744047"/>
            <a:chExt cx="8808191" cy="4299867"/>
          </a:xfrm>
        </p:grpSpPr>
        <p:grpSp>
          <p:nvGrpSpPr>
            <p:cNvPr id="11" name="Group 10"/>
            <p:cNvGrpSpPr/>
            <p:nvPr/>
          </p:nvGrpSpPr>
          <p:grpSpPr>
            <a:xfrm>
              <a:off x="219403" y="1744047"/>
              <a:ext cx="8808191" cy="4299867"/>
              <a:chOff x="219403" y="1744047"/>
              <a:chExt cx="8808191" cy="4299867"/>
            </a:xfrm>
          </p:grpSpPr>
          <p:grpSp>
            <p:nvGrpSpPr>
              <p:cNvPr id="8" name="Group 7"/>
              <p:cNvGrpSpPr/>
              <p:nvPr/>
            </p:nvGrpSpPr>
            <p:grpSpPr>
              <a:xfrm>
                <a:off x="219403" y="1744047"/>
                <a:ext cx="8808191" cy="4299867"/>
                <a:chOff x="219403" y="1744047"/>
                <a:chExt cx="8808191" cy="4299867"/>
              </a:xfrm>
            </p:grpSpPr>
            <p:grpSp>
              <p:nvGrpSpPr>
                <p:cNvPr id="7" name="Group 6"/>
                <p:cNvGrpSpPr/>
                <p:nvPr/>
              </p:nvGrpSpPr>
              <p:grpSpPr>
                <a:xfrm>
                  <a:off x="219403" y="1744047"/>
                  <a:ext cx="8808191" cy="4299867"/>
                  <a:chOff x="219403" y="1744047"/>
                  <a:chExt cx="8808191" cy="4299867"/>
                </a:xfrm>
              </p:grpSpPr>
              <p:grpSp>
                <p:nvGrpSpPr>
                  <p:cNvPr id="2" name="Group 1"/>
                  <p:cNvGrpSpPr/>
                  <p:nvPr/>
                </p:nvGrpSpPr>
                <p:grpSpPr>
                  <a:xfrm>
                    <a:off x="219403" y="1744047"/>
                    <a:ext cx="8808191" cy="4299867"/>
                    <a:chOff x="219403" y="1744047"/>
                    <a:chExt cx="8808191" cy="4299867"/>
                  </a:xfrm>
                </p:grpSpPr>
                <p:pic>
                  <p:nvPicPr>
                    <p:cNvPr id="2050" name="Picture 2" descr="C:\Users\ralph\Desktop\RW_1EDX-7-30\EDX-3.bmp"/>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078"/>
                    <a:stretch/>
                  </p:blipFill>
                  <p:spPr bwMode="auto">
                    <a:xfrm>
                      <a:off x="219403" y="1744047"/>
                      <a:ext cx="8808191" cy="42998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p:nvPr/>
                  </p:nvSpPr>
                  <p:spPr>
                    <a:xfrm>
                      <a:off x="3390900" y="4895850"/>
                      <a:ext cx="304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1518553" y="5057775"/>
                    <a:ext cx="219531"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914400" y="5124450"/>
                  <a:ext cx="1524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19403" y="1744047"/>
                <a:ext cx="3048000" cy="2286000"/>
                <a:chOff x="838200" y="1752600"/>
                <a:chExt cx="3048000" cy="2286000"/>
              </a:xfrm>
            </p:grpSpPr>
            <p:pic>
              <p:nvPicPr>
                <p:cNvPr id="16" name="Picture 2" descr="C:\Users\ralph\Desktop\SC_D_RW1\RW1_7-30\ROI_1_7-30\Feature 1.tif"/>
                <p:cNvPicPr>
                  <a:picLocks noChangeAspect="1" noChangeArrowheads="1"/>
                </p:cNvPicPr>
                <p:nvPr/>
              </p:nvPicPr>
              <p:blipFill>
                <a:blip r:embed="rId5"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1752600"/>
                  <a:ext cx="3048000" cy="2286000"/>
                </a:xfrm>
                <a:prstGeom prst="rect">
                  <a:avLst/>
                </a:prstGeom>
                <a:noFill/>
                <a:ln w="38100">
                  <a:solidFill>
                    <a:schemeClr val="bg2"/>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Rectangle 16"/>
                <p:cNvSpPr/>
                <p:nvPr/>
              </p:nvSpPr>
              <p:spPr>
                <a:xfrm>
                  <a:off x="1654232" y="2554630"/>
                  <a:ext cx="228600" cy="156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descr="C:\Users\ralph\Desktop\SC_D_RW1\RW1_7-30\ROI_1_7-30\EDX imaging\EDX-3.tif"/>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155" t="23805" r="24183" b="10758"/>
              <a:stretch/>
            </p:blipFill>
            <p:spPr bwMode="auto">
              <a:xfrm>
                <a:off x="5891481" y="1807228"/>
                <a:ext cx="3034079" cy="3124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Oval 9"/>
              <p:cNvSpPr/>
              <p:nvPr/>
            </p:nvSpPr>
            <p:spPr>
              <a:xfrm>
                <a:off x="7175094" y="2887047"/>
                <a:ext cx="233425" cy="1892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descr="C:\Users\ralph\Desktop\SC_D_RW1\RW1_7-30\ROI_1_7-30\Feature 3-6 biofiber interact.tif"/>
            <p:cNvPicPr>
              <a:picLocks noChangeAspect="1" noChangeArrowheads="1"/>
            </p:cNvPicPr>
            <p:nvPr/>
          </p:nvPicPr>
          <p:blipFill rotWithShape="1">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69" t="88933" r="84661" b="2082"/>
            <a:stretch/>
          </p:blipFill>
          <p:spPr bwMode="auto">
            <a:xfrm>
              <a:off x="5891481" y="4411220"/>
              <a:ext cx="1050325" cy="506627"/>
            </a:xfrm>
            <a:prstGeom prst="rect">
              <a:avLst/>
            </a:prstGeom>
            <a:noFill/>
            <a:extLst/>
          </p:spPr>
        </p:pic>
      </p:grpSp>
      <p:sp>
        <p:nvSpPr>
          <p:cNvPr id="22" name="Slide Number Placeholder 21"/>
          <p:cNvSpPr>
            <a:spLocks noGrp="1"/>
          </p:cNvSpPr>
          <p:nvPr>
            <p:ph type="sldNum" sz="quarter" idx="12"/>
          </p:nvPr>
        </p:nvSpPr>
        <p:spPr/>
        <p:txBody>
          <a:bodyPr/>
          <a:lstStyle/>
          <a:p>
            <a:fld id="{0FF77603-4B24-4BF7-80DA-EB9B3274CFCE}"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3747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733800" y="5410200"/>
            <a:ext cx="228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0" y="5562600"/>
            <a:ext cx="228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0600" y="5613400"/>
            <a:ext cx="228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5903" y="2943432"/>
            <a:ext cx="383500" cy="3356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5800" y="533400"/>
            <a:ext cx="7696200" cy="646331"/>
          </a:xfrm>
          <a:prstGeom prst="rect">
            <a:avLst/>
          </a:prstGeom>
          <a:noFill/>
        </p:spPr>
        <p:txBody>
          <a:bodyPr wrap="square" rtlCol="0">
            <a:spAutoFit/>
          </a:bodyPr>
          <a:lstStyle/>
          <a:p>
            <a:pPr algn="ctr"/>
            <a:r>
              <a:rPr lang="en-US" sz="3600" dirty="0" smtClean="0">
                <a:solidFill>
                  <a:schemeClr val="tx2"/>
                </a:solidFill>
                <a:latin typeface="+mj-lt"/>
              </a:rPr>
              <a:t>Energy Dispersive X-Ray Analysis</a:t>
            </a:r>
            <a:endParaRPr lang="en-US" sz="3600" dirty="0">
              <a:solidFill>
                <a:schemeClr val="tx2"/>
              </a:solidFill>
              <a:latin typeface="+mj-lt"/>
            </a:endParaRPr>
          </a:p>
        </p:txBody>
      </p:sp>
      <p:grpSp>
        <p:nvGrpSpPr>
          <p:cNvPr id="24" name="Group 23"/>
          <p:cNvGrpSpPr/>
          <p:nvPr/>
        </p:nvGrpSpPr>
        <p:grpSpPr>
          <a:xfrm>
            <a:off x="293474" y="1676400"/>
            <a:ext cx="8647325" cy="4257514"/>
            <a:chOff x="293474" y="1676400"/>
            <a:chExt cx="8647325" cy="4257514"/>
          </a:xfrm>
        </p:grpSpPr>
        <p:grpSp>
          <p:nvGrpSpPr>
            <p:cNvPr id="6" name="Group 5"/>
            <p:cNvGrpSpPr/>
            <p:nvPr/>
          </p:nvGrpSpPr>
          <p:grpSpPr>
            <a:xfrm>
              <a:off x="293474" y="1676400"/>
              <a:ext cx="8647325" cy="4257514"/>
              <a:chOff x="293474" y="1676400"/>
              <a:chExt cx="8647325" cy="4257514"/>
            </a:xfrm>
          </p:grpSpPr>
          <p:pic>
            <p:nvPicPr>
              <p:cNvPr id="5123" name="Picture 3" descr="C:\Users\ralph\Desktop\RW_1EDX-7-30\EDX-6.bmp"/>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385"/>
              <a:stretch/>
            </p:blipFill>
            <p:spPr bwMode="auto">
              <a:xfrm>
                <a:off x="293474" y="1676400"/>
                <a:ext cx="8647325" cy="4257514"/>
              </a:xfrm>
              <a:prstGeom prst="rect">
                <a:avLst/>
              </a:prstGeom>
              <a:solidFill>
                <a:schemeClr val="tx1"/>
              </a:solidFill>
              <a:extLst/>
            </p:spPr>
          </p:pic>
          <p:pic>
            <p:nvPicPr>
              <p:cNvPr id="5122" name="Picture 2" descr="C:\Users\ralph\Desktop\in progress\SC_D_RW1\RW1_7-30\ROI_1_7-30\EDX imaging\EDX--6.tif"/>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9023" y="1828800"/>
                <a:ext cx="3548324" cy="29006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8" name="Group 17"/>
              <p:cNvGrpSpPr/>
              <p:nvPr/>
            </p:nvGrpSpPr>
            <p:grpSpPr>
              <a:xfrm>
                <a:off x="293474" y="1676400"/>
                <a:ext cx="3048000" cy="2286000"/>
                <a:chOff x="838200" y="1752600"/>
                <a:chExt cx="3048000" cy="2286000"/>
              </a:xfrm>
            </p:grpSpPr>
            <p:pic>
              <p:nvPicPr>
                <p:cNvPr id="19" name="Picture 2" descr="C:\Users\ralph\Desktop\SC_D_RW1\RW1_7-30\ROI_1_7-30\Feature 1.tif"/>
                <p:cNvPicPr>
                  <a:picLocks noChangeAspect="1" noChangeArrowheads="1"/>
                </p:cNvPicPr>
                <p:nvPr/>
              </p:nvPicPr>
              <p:blipFill>
                <a:blip r:embed="rId5"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1752600"/>
                  <a:ext cx="3048000" cy="2286000"/>
                </a:xfrm>
                <a:prstGeom prst="rect">
                  <a:avLst/>
                </a:prstGeom>
                <a:noFill/>
                <a:ln w="38100">
                  <a:solidFill>
                    <a:schemeClr val="bg2"/>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 name="Rectangle 19"/>
                <p:cNvSpPr/>
                <p:nvPr/>
              </p:nvSpPr>
              <p:spPr>
                <a:xfrm>
                  <a:off x="1654232" y="2554630"/>
                  <a:ext cx="228600" cy="156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952500" y="4980432"/>
                <a:ext cx="266700" cy="293132"/>
              </a:xfrm>
              <a:prstGeom prst="rect">
                <a:avLst/>
              </a:prstGeom>
              <a:solidFill>
                <a:schemeClr val="tx1"/>
              </a:solidFill>
            </p:spPr>
            <p:txBody>
              <a:bodyPr wrap="square" rtlCol="0">
                <a:spAutoFit/>
              </a:bodyPr>
              <a:lstStyle/>
              <a:p>
                <a:endParaRPr lang="en-US" dirty="0"/>
              </a:p>
            </p:txBody>
          </p:sp>
          <p:sp>
            <p:nvSpPr>
              <p:cNvPr id="15" name="TextBox 14"/>
              <p:cNvSpPr txBox="1"/>
              <p:nvPr/>
            </p:nvSpPr>
            <p:spPr>
              <a:xfrm>
                <a:off x="1617449" y="4918448"/>
                <a:ext cx="266700" cy="293132"/>
              </a:xfrm>
              <a:prstGeom prst="rect">
                <a:avLst/>
              </a:prstGeom>
              <a:solidFill>
                <a:schemeClr val="tx1"/>
              </a:solidFill>
            </p:spPr>
            <p:txBody>
              <a:bodyPr wrap="square" rtlCol="0">
                <a:spAutoFit/>
              </a:bodyPr>
              <a:lstStyle/>
              <a:p>
                <a:endParaRPr lang="en-US" dirty="0"/>
              </a:p>
            </p:txBody>
          </p:sp>
          <p:sp>
            <p:nvSpPr>
              <p:cNvPr id="17" name="TextBox 16"/>
              <p:cNvSpPr txBox="1"/>
              <p:nvPr/>
            </p:nvSpPr>
            <p:spPr>
              <a:xfrm>
                <a:off x="3738406" y="4725733"/>
                <a:ext cx="266700" cy="293132"/>
              </a:xfrm>
              <a:prstGeom prst="rect">
                <a:avLst/>
              </a:prstGeom>
              <a:solidFill>
                <a:schemeClr val="tx1"/>
              </a:solidFill>
            </p:spPr>
            <p:txBody>
              <a:bodyPr wrap="square" rtlCol="0">
                <a:spAutoFit/>
              </a:bodyPr>
              <a:lstStyle/>
              <a:p>
                <a:endParaRPr lang="en-US" dirty="0"/>
              </a:p>
            </p:txBody>
          </p:sp>
        </p:grpSp>
        <p:sp>
          <p:nvSpPr>
            <p:cNvPr id="7" name="Oval 6"/>
            <p:cNvSpPr/>
            <p:nvPr/>
          </p:nvSpPr>
          <p:spPr>
            <a:xfrm>
              <a:off x="6794585" y="2981556"/>
              <a:ext cx="364818" cy="317728"/>
            </a:xfrm>
            <a:prstGeom prst="ellipse">
              <a:avLst/>
            </a:prstGeom>
            <a:solidFill>
              <a:srgbClr val="FF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440680" y="4136025"/>
              <a:ext cx="121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52975" y="3873974"/>
              <a:ext cx="685800" cy="246221"/>
            </a:xfrm>
            <a:prstGeom prst="rect">
              <a:avLst/>
            </a:prstGeom>
            <a:noFill/>
          </p:spPr>
          <p:txBody>
            <a:bodyPr wrap="square" rtlCol="0">
              <a:spAutoFit/>
            </a:bodyPr>
            <a:lstStyle/>
            <a:p>
              <a:r>
                <a:rPr lang="en-US" sz="1000" b="1" dirty="0" smtClean="0">
                  <a:solidFill>
                    <a:srgbClr val="FF0000"/>
                  </a:solidFill>
                </a:rPr>
                <a:t>200 nm</a:t>
              </a:r>
              <a:endParaRPr lang="en-US" sz="1000" b="1" dirty="0">
                <a:solidFill>
                  <a:srgbClr val="FF0000"/>
                </a:solidFill>
              </a:endParaRPr>
            </a:p>
          </p:txBody>
        </p:sp>
      </p:grpSp>
      <p:sp>
        <p:nvSpPr>
          <p:cNvPr id="8" name="Slide Number Placeholder 7"/>
          <p:cNvSpPr>
            <a:spLocks noGrp="1"/>
          </p:cNvSpPr>
          <p:nvPr>
            <p:ph type="sldNum" sz="quarter" idx="12"/>
          </p:nvPr>
        </p:nvSpPr>
        <p:spPr/>
        <p:txBody>
          <a:bodyPr/>
          <a:lstStyle/>
          <a:p>
            <a:fld id="{0FF77603-4B24-4BF7-80DA-EB9B3274CFCE}"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2421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C:\Users\ralph\Desktop\SC_D_RW1\RW1_7-30\ROI_1_7-30\Feature 2-3.tif"/>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9493" t="11487" r="5406" b="44256"/>
          <a:stretch/>
        </p:blipFill>
        <p:spPr bwMode="auto">
          <a:xfrm>
            <a:off x="68058" y="114300"/>
            <a:ext cx="9007884" cy="62103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7" name="Straight Connector 6"/>
          <p:cNvCxnSpPr/>
          <p:nvPr/>
        </p:nvCxnSpPr>
        <p:spPr>
          <a:xfrm>
            <a:off x="914400" y="47244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5400" y="4762500"/>
            <a:ext cx="685800" cy="307777"/>
          </a:xfrm>
          <a:prstGeom prst="rect">
            <a:avLst/>
          </a:prstGeom>
          <a:noFill/>
        </p:spPr>
        <p:txBody>
          <a:bodyPr wrap="square" rtlCol="0">
            <a:spAutoFit/>
          </a:bodyPr>
          <a:lstStyle/>
          <a:p>
            <a:r>
              <a:rPr lang="en-US" sz="1400" dirty="0" smtClean="0"/>
              <a:t>1 µm</a:t>
            </a:r>
            <a:endParaRPr lang="en-US" sz="1400" dirty="0"/>
          </a:p>
        </p:txBody>
      </p:sp>
      <p:sp>
        <p:nvSpPr>
          <p:cNvPr id="6" name="TextBox 5"/>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sp>
        <p:nvSpPr>
          <p:cNvPr id="5" name="Slide Number Placeholder 4"/>
          <p:cNvSpPr>
            <a:spLocks noGrp="1"/>
          </p:cNvSpPr>
          <p:nvPr>
            <p:ph type="sldNum" sz="quarter" idx="12"/>
          </p:nvPr>
        </p:nvSpPr>
        <p:spPr/>
        <p:txBody>
          <a:bodyPr/>
          <a:lstStyle/>
          <a:p>
            <a:fld id="{0FF77603-4B24-4BF7-80DA-EB9B3274CFCE}"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1364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200400" y="4800600"/>
            <a:ext cx="304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5800" y="533400"/>
            <a:ext cx="7696200" cy="646331"/>
          </a:xfrm>
          <a:prstGeom prst="rect">
            <a:avLst/>
          </a:prstGeom>
          <a:noFill/>
        </p:spPr>
        <p:txBody>
          <a:bodyPr wrap="square" rtlCol="0">
            <a:spAutoFit/>
          </a:bodyPr>
          <a:lstStyle/>
          <a:p>
            <a:pPr algn="ctr"/>
            <a:r>
              <a:rPr lang="en-US" sz="3600" dirty="0" smtClean="0">
                <a:solidFill>
                  <a:schemeClr val="tx2"/>
                </a:solidFill>
                <a:latin typeface="+mj-lt"/>
              </a:rPr>
              <a:t>Energy Dispersive X-Ray Analysis</a:t>
            </a:r>
            <a:endParaRPr lang="en-US" sz="3600" dirty="0">
              <a:solidFill>
                <a:schemeClr val="tx2"/>
              </a:solidFill>
              <a:latin typeface="+mj-lt"/>
            </a:endParaRPr>
          </a:p>
        </p:txBody>
      </p:sp>
      <p:sp>
        <p:nvSpPr>
          <p:cNvPr id="7" name="Rectangle 6"/>
          <p:cNvSpPr/>
          <p:nvPr/>
        </p:nvSpPr>
        <p:spPr>
          <a:xfrm>
            <a:off x="1958050" y="2428335"/>
            <a:ext cx="17555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3400" y="6400800"/>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The biology of a daguerreotype</a:t>
            </a:r>
            <a:r>
              <a:rPr lang="en-US" dirty="0" smtClean="0">
                <a:latin typeface="+mn-lt"/>
              </a:rPr>
              <a:t>   </a:t>
            </a:r>
            <a:endParaRPr lang="en-US" dirty="0">
              <a:latin typeface="+mn-lt"/>
            </a:endParaRPr>
          </a:p>
        </p:txBody>
      </p:sp>
      <p:grpSp>
        <p:nvGrpSpPr>
          <p:cNvPr id="5" name="Group 4"/>
          <p:cNvGrpSpPr/>
          <p:nvPr/>
        </p:nvGrpSpPr>
        <p:grpSpPr>
          <a:xfrm>
            <a:off x="-208660" y="1295400"/>
            <a:ext cx="9129921" cy="5120509"/>
            <a:chOff x="-208660" y="1295400"/>
            <a:chExt cx="9129921" cy="5120509"/>
          </a:xfrm>
        </p:grpSpPr>
        <p:pic>
          <p:nvPicPr>
            <p:cNvPr id="6146" name="Picture 2" descr="C:\Users\ralph\Desktop\RW_1EDX-7-30\EDX-7.bmp"/>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311" t="21321" r="25520" b="5107"/>
            <a:stretch/>
          </p:blipFill>
          <p:spPr bwMode="auto">
            <a:xfrm>
              <a:off x="-208660" y="1295400"/>
              <a:ext cx="9129921" cy="512050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626" name="Picture 2" descr="C:\Users\ralph\Desktop\SC_D_RW1\RW1_7-30\ROI_1_7-30\EDX imaging\EDX--7.tif"/>
            <p:cNvPicPr>
              <a:picLocks noChangeAspect="1" noChangeArrowheads="1"/>
            </p:cNvPicPr>
            <p:nvPr/>
          </p:nvPicPr>
          <p:blipFill rotWithShape="1">
            <a:blip r:embed="rId4"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rightnessContrast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6932" t="18939" r="25189" b="34596"/>
            <a:stretch/>
          </p:blipFill>
          <p:spPr bwMode="auto">
            <a:xfrm>
              <a:off x="5776812" y="1447800"/>
              <a:ext cx="3050761" cy="2806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Oval 2"/>
            <p:cNvSpPr/>
            <p:nvPr/>
          </p:nvSpPr>
          <p:spPr>
            <a:xfrm>
              <a:off x="6667500" y="3187262"/>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ralph\Desktop\SC_D_RW1\RW1_7-30\ROI_1_7-30\Feature 1.tif"/>
            <p:cNvPicPr>
              <a:picLocks noChangeAspect="1" noChangeArrowheads="1"/>
            </p:cNvPicPr>
            <p:nvPr/>
          </p:nvPicPr>
          <p:blipFill>
            <a:blip r:embed="rId6"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7">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4050" y="1311166"/>
              <a:ext cx="3048000" cy="2286000"/>
            </a:xfrm>
            <a:prstGeom prst="rect">
              <a:avLst/>
            </a:prstGeom>
            <a:noFill/>
            <a:ln w="38100">
              <a:solidFill>
                <a:schemeClr val="bg2"/>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4144461" y="5141576"/>
              <a:ext cx="184731" cy="369332"/>
            </a:xfrm>
            <a:prstGeom prst="rect">
              <a:avLst/>
            </a:prstGeom>
            <a:solidFill>
              <a:schemeClr val="tx1"/>
            </a:solidFill>
          </p:spPr>
          <p:txBody>
            <a:bodyPr wrap="none" rtlCol="0">
              <a:spAutoFit/>
            </a:bodyPr>
            <a:lstStyle/>
            <a:p>
              <a:endParaRPr lang="en-US" dirty="0"/>
            </a:p>
          </p:txBody>
        </p:sp>
      </p:grpSp>
      <p:sp>
        <p:nvSpPr>
          <p:cNvPr id="11" name="Slide Number Placeholder 10"/>
          <p:cNvSpPr>
            <a:spLocks noGrp="1"/>
          </p:cNvSpPr>
          <p:nvPr>
            <p:ph type="sldNum" sz="quarter" idx="12"/>
          </p:nvPr>
        </p:nvSpPr>
        <p:spPr/>
        <p:txBody>
          <a:bodyPr/>
          <a:lstStyle/>
          <a:p>
            <a:fld id="{0FF77603-4B24-4BF7-80DA-EB9B3274CFCE}"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7238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bril entangled fiber5edge.tif"/>
          <p:cNvPicPr>
            <a:picLocks noChangeAspect="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a14:imgEffect>
                  </a14:imgLayer>
                </a14:imgProps>
              </a:ext>
            </a:extLst>
          </a:blip>
          <a:stretch>
            <a:fillRect/>
          </a:stretch>
        </p:blipFill>
        <p:spPr>
          <a:xfrm>
            <a:off x="-50800" y="-381000"/>
            <a:ext cx="9194800" cy="6896100"/>
          </a:xfrm>
          <a:prstGeom prst="rect">
            <a:avLst/>
          </a:prstGeom>
        </p:spPr>
      </p:pic>
      <p:sp>
        <p:nvSpPr>
          <p:cNvPr id="6" name="TextBox 5"/>
          <p:cNvSpPr txBox="1"/>
          <p:nvPr/>
        </p:nvSpPr>
        <p:spPr>
          <a:xfrm>
            <a:off x="228600" y="6488668"/>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Biological pathways</a:t>
            </a:r>
            <a:endParaRPr lang="en-US" dirty="0">
              <a:latin typeface="+mn-lt"/>
            </a:endParaRPr>
          </a:p>
        </p:txBody>
      </p:sp>
      <p:sp>
        <p:nvSpPr>
          <p:cNvPr id="5" name="Slide Number Placeholder 4"/>
          <p:cNvSpPr>
            <a:spLocks noGrp="1"/>
          </p:cNvSpPr>
          <p:nvPr>
            <p:ph type="sldNum" sz="quarter" idx="12"/>
          </p:nvPr>
        </p:nvSpPr>
        <p:spPr/>
        <p:txBody>
          <a:bodyPr/>
          <a:lstStyle/>
          <a:p>
            <a:fld id="{350E2793-805B-428E-97D7-A5734EF9975F}"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5638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_D_103_crop.jpg"/>
          <p:cNvPicPr>
            <a:picLocks noChangeAspect="1"/>
          </p:cNvPicPr>
          <p:nvPr/>
        </p:nvPicPr>
        <p:blipFill>
          <a:blip r:embed="rId3" cstate="print"/>
          <a:stretch>
            <a:fillRect/>
          </a:stretch>
        </p:blipFill>
        <p:spPr>
          <a:xfrm>
            <a:off x="1676400" y="0"/>
            <a:ext cx="5791200" cy="6743368"/>
          </a:xfrm>
          <a:prstGeom prst="rect">
            <a:avLst/>
          </a:prstGeom>
        </p:spPr>
      </p:pic>
      <p:pic>
        <p:nvPicPr>
          <p:cNvPr id="4" name="Picture 1" descr="SC_D_103_hallmark.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8324" y="4263412"/>
            <a:ext cx="6324600" cy="2484438"/>
          </a:xfrm>
          <a:prstGeom prst="rect">
            <a:avLst/>
          </a:prstGeom>
          <a:noFill/>
          <a:ln w="57150">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Slide Number Placeholder 5"/>
          <p:cNvSpPr>
            <a:spLocks noGrp="1"/>
          </p:cNvSpPr>
          <p:nvPr>
            <p:ph type="sldNum" sz="quarter" idx="12"/>
          </p:nvPr>
        </p:nvSpPr>
        <p:spPr/>
        <p:txBody>
          <a:bodyPr/>
          <a:lstStyle/>
          <a:p>
            <a:fld id="{0FF77603-4B24-4BF7-80DA-EB9B3274CFCE}"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59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4400" dirty="0" smtClean="0">
                <a:solidFill>
                  <a:schemeClr val="tx2"/>
                </a:solidFill>
              </a:rPr>
              <a:t>Three Themes</a:t>
            </a:r>
            <a:endParaRPr lang="en-US" sz="4400" dirty="0">
              <a:solidFill>
                <a:schemeClr val="tx2"/>
              </a:solidFill>
            </a:endParaRPr>
          </a:p>
        </p:txBody>
      </p:sp>
      <p:sp>
        <p:nvSpPr>
          <p:cNvPr id="3" name="Content Placeholder 2"/>
          <p:cNvSpPr>
            <a:spLocks noGrp="1"/>
          </p:cNvSpPr>
          <p:nvPr>
            <p:ph idx="1"/>
          </p:nvPr>
        </p:nvSpPr>
        <p:spPr>
          <a:xfrm>
            <a:off x="304800" y="1295400"/>
            <a:ext cx="8610600" cy="4648200"/>
          </a:xfrm>
        </p:spPr>
        <p:txBody>
          <a:bodyPr/>
          <a:lstStyle/>
          <a:p>
            <a:pPr marL="855663" indent="-796925">
              <a:buFont typeface="+mj-lt"/>
              <a:buAutoNum type="arabicPeriod"/>
            </a:pPr>
            <a:r>
              <a:rPr lang="en-US" sz="2800" dirty="0" smtClean="0"/>
              <a:t>A </a:t>
            </a:r>
            <a:r>
              <a:rPr lang="en-US" sz="2800" dirty="0"/>
              <a:t>daguerreotype is an artifact of nanotechnology. </a:t>
            </a:r>
          </a:p>
          <a:p>
            <a:pPr marL="287338" indent="-228600">
              <a:buFont typeface="+mj-lt"/>
              <a:buAutoNum type="arabicPeriod"/>
            </a:pPr>
            <a:endParaRPr lang="en-US" sz="2800" dirty="0"/>
          </a:p>
          <a:p>
            <a:pPr marL="855663" indent="-796925">
              <a:buFont typeface="+mj-lt"/>
              <a:buAutoNum type="arabicPeriod"/>
            </a:pPr>
            <a:r>
              <a:rPr lang="en-US" sz="2800" dirty="0" smtClean="0"/>
              <a:t>A </a:t>
            </a:r>
            <a:r>
              <a:rPr lang="en-US" sz="2800" dirty="0"/>
              <a:t>daguerreotype is </a:t>
            </a:r>
            <a:r>
              <a:rPr lang="en-US" sz="2800" dirty="0" smtClean="0"/>
              <a:t>archaeological . It has recorded circumstances </a:t>
            </a:r>
            <a:r>
              <a:rPr lang="en-US" sz="2800" dirty="0"/>
              <a:t>and events in </a:t>
            </a:r>
            <a:r>
              <a:rPr lang="en-US" sz="2800" dirty="0" smtClean="0"/>
              <a:t>its close </a:t>
            </a:r>
            <a:r>
              <a:rPr lang="en-US" sz="2800" dirty="0"/>
              <a:t>proximity </a:t>
            </a:r>
            <a:r>
              <a:rPr lang="en-US" sz="2800" dirty="0" smtClean="0"/>
              <a:t>continually since </a:t>
            </a:r>
            <a:r>
              <a:rPr lang="en-US" sz="2800" dirty="0"/>
              <a:t>its “first light”. </a:t>
            </a:r>
            <a:endParaRPr lang="en-US" sz="2800" dirty="0" smtClean="0"/>
          </a:p>
          <a:p>
            <a:pPr marL="287338" indent="-228600">
              <a:buFont typeface="+mj-lt"/>
              <a:buAutoNum type="arabicPeriod"/>
            </a:pPr>
            <a:endParaRPr lang="en-US" sz="2800" dirty="0" smtClean="0"/>
          </a:p>
          <a:p>
            <a:pPr marL="855663" indent="-796925">
              <a:buFont typeface="+mj-lt"/>
              <a:buAutoNum type="arabicPeriod"/>
            </a:pPr>
            <a:r>
              <a:rPr lang="en-US" sz="2800" dirty="0"/>
              <a:t>Conservators should be advancing methods to preserve and protect the residual evidence of the daguerreotype’s original state at </a:t>
            </a:r>
            <a:r>
              <a:rPr lang="en-US" sz="2800" dirty="0" smtClean="0"/>
              <a:t>first light.</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7953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iber web hyphae2.tif"/>
          <p:cNvPicPr>
            <a:picLocks noChangeAspect="1"/>
          </p:cNvPicPr>
          <p:nvPr/>
        </p:nvPicPr>
        <p:blipFill>
          <a:blip r:embed="rId3" cstate="print"/>
          <a:stretch>
            <a:fillRect/>
          </a:stretch>
        </p:blipFill>
        <p:spPr>
          <a:xfrm>
            <a:off x="0" y="0"/>
            <a:ext cx="9144000" cy="6488668"/>
          </a:xfrm>
          <a:prstGeom prst="rect">
            <a:avLst/>
          </a:prstGeom>
        </p:spPr>
      </p:pic>
      <p:sp>
        <p:nvSpPr>
          <p:cNvPr id="4" name="TextBox 3"/>
          <p:cNvSpPr txBox="1"/>
          <p:nvPr/>
        </p:nvSpPr>
        <p:spPr>
          <a:xfrm>
            <a:off x="228600" y="6488668"/>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Biological pathways</a:t>
            </a:r>
            <a:endParaRPr lang="en-US" dirty="0">
              <a:latin typeface="+mn-lt"/>
            </a:endParaRPr>
          </a:p>
        </p:txBody>
      </p:sp>
      <p:sp>
        <p:nvSpPr>
          <p:cNvPr id="7" name="Slide Number Placeholder 6"/>
          <p:cNvSpPr>
            <a:spLocks noGrp="1"/>
          </p:cNvSpPr>
          <p:nvPr>
            <p:ph type="sldNum" sz="quarter" idx="12"/>
          </p:nvPr>
        </p:nvSpPr>
        <p:spPr/>
        <p:txBody>
          <a:bodyPr/>
          <a:lstStyle/>
          <a:p>
            <a:fld id="{350E2793-805B-428E-97D7-A5734EF9975F}"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5832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Fungi</a:t>
            </a:r>
            <a:endParaRPr lang="en-US" dirty="0"/>
          </a:p>
        </p:txBody>
      </p:sp>
      <p:pic>
        <p:nvPicPr>
          <p:cNvPr id="4098" name="Picture 2"/>
          <p:cNvPicPr>
            <a:picLocks noChangeAspect="1" noChangeArrowheads="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387"/>
          <a:stretch/>
        </p:blipFill>
        <p:spPr bwMode="auto">
          <a:xfrm>
            <a:off x="2135654" y="883864"/>
            <a:ext cx="5293856" cy="527982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228600" y="6488668"/>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Biological pathways</a:t>
            </a:r>
            <a:endParaRPr lang="en-US" dirty="0">
              <a:latin typeface="+mn-lt"/>
            </a:endParaRPr>
          </a:p>
        </p:txBody>
      </p:sp>
      <p:sp>
        <p:nvSpPr>
          <p:cNvPr id="11" name="TextBox 10"/>
          <p:cNvSpPr txBox="1"/>
          <p:nvPr/>
        </p:nvSpPr>
        <p:spPr>
          <a:xfrm>
            <a:off x="3619500" y="6163687"/>
            <a:ext cx="1905000" cy="369332"/>
          </a:xfrm>
          <a:prstGeom prst="rect">
            <a:avLst/>
          </a:prstGeom>
          <a:solidFill>
            <a:srgbClr val="CCCC00"/>
          </a:solidFill>
          <a:effectLst>
            <a:softEdge rad="127000"/>
          </a:effectLst>
        </p:spPr>
        <p:txBody>
          <a:bodyPr wrap="square" rtlCol="0">
            <a:spAutoFit/>
          </a:bodyPr>
          <a:lstStyle/>
          <a:p>
            <a:pPr algn="ctr"/>
            <a:r>
              <a:rPr lang="en-US" b="1" dirty="0" smtClean="0">
                <a:solidFill>
                  <a:srgbClr val="FFFF99"/>
                </a:solidFill>
              </a:rPr>
              <a:t>Page 1 of 2</a:t>
            </a:r>
            <a:endParaRPr lang="en-US" b="1" dirty="0">
              <a:solidFill>
                <a:srgbClr val="FFFF99"/>
              </a:solidFill>
            </a:endParaRPr>
          </a:p>
        </p:txBody>
      </p:sp>
      <p:sp>
        <p:nvSpPr>
          <p:cNvPr id="5" name="Slide Number Placeholder 4"/>
          <p:cNvSpPr>
            <a:spLocks noGrp="1"/>
          </p:cNvSpPr>
          <p:nvPr>
            <p:ph type="sldNum" sz="quarter" idx="12"/>
          </p:nvPr>
        </p:nvSpPr>
        <p:spPr/>
        <p:txBody>
          <a:bodyPr/>
          <a:lstStyle/>
          <a:p>
            <a:fld id="{52A1CE0B-8E2F-4836-989B-3A03EB13B1FA}"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356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Fungi</a:t>
            </a:r>
            <a:endParaRPr lang="en-US" dirty="0"/>
          </a:p>
        </p:txBody>
      </p:sp>
      <p:pic>
        <p:nvPicPr>
          <p:cNvPr id="4098" name="Picture 2"/>
          <p:cNvPicPr>
            <a:picLocks noChangeAspect="1" noChangeArrowheads="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387"/>
          <a:stretch/>
        </p:blipFill>
        <p:spPr bwMode="auto">
          <a:xfrm>
            <a:off x="2135654" y="883864"/>
            <a:ext cx="5293856" cy="527982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228600" y="6488668"/>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Biological pathways</a:t>
            </a:r>
            <a:endParaRPr lang="en-US" dirty="0">
              <a:latin typeface="+mn-lt"/>
            </a:endParaRPr>
          </a:p>
        </p:txBody>
      </p:sp>
      <p:sp>
        <p:nvSpPr>
          <p:cNvPr id="11" name="TextBox 10"/>
          <p:cNvSpPr txBox="1"/>
          <p:nvPr/>
        </p:nvSpPr>
        <p:spPr>
          <a:xfrm>
            <a:off x="3619500" y="6163687"/>
            <a:ext cx="1905000" cy="369332"/>
          </a:xfrm>
          <a:prstGeom prst="rect">
            <a:avLst/>
          </a:prstGeom>
          <a:solidFill>
            <a:srgbClr val="CCCC00"/>
          </a:solidFill>
          <a:effectLst>
            <a:softEdge rad="127000"/>
          </a:effectLst>
        </p:spPr>
        <p:txBody>
          <a:bodyPr wrap="square" rtlCol="0">
            <a:spAutoFit/>
          </a:bodyPr>
          <a:lstStyle/>
          <a:p>
            <a:pPr algn="ctr"/>
            <a:r>
              <a:rPr lang="en-US" b="1" dirty="0" smtClean="0">
                <a:solidFill>
                  <a:srgbClr val="FFFF99"/>
                </a:solidFill>
              </a:rPr>
              <a:t>Page 2 of 2</a:t>
            </a:r>
            <a:endParaRPr lang="en-US" b="1" dirty="0">
              <a:solidFill>
                <a:srgbClr val="FFFF99"/>
              </a:solidFill>
            </a:endParaRPr>
          </a:p>
        </p:txBody>
      </p:sp>
      <p:grpSp>
        <p:nvGrpSpPr>
          <p:cNvPr id="6" name="Group 5"/>
          <p:cNvGrpSpPr/>
          <p:nvPr/>
        </p:nvGrpSpPr>
        <p:grpSpPr>
          <a:xfrm>
            <a:off x="2143730" y="883864"/>
            <a:ext cx="5293856" cy="5168123"/>
            <a:chOff x="4973379" y="1903097"/>
            <a:chExt cx="3762378" cy="3508874"/>
          </a:xfrm>
        </p:grpSpPr>
        <p:pic>
          <p:nvPicPr>
            <p:cNvPr id="8" name="Picture 2"/>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78210" y="1964850"/>
              <a:ext cx="3757547" cy="3447121"/>
            </a:xfrm>
            <a:prstGeom prst="flowChartProcess">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7" cstate="print">
              <a:duotone>
                <a:prstClr val="black"/>
                <a:schemeClr val="accent2">
                  <a:tint val="45000"/>
                  <a:satMod val="400000"/>
                </a:schemeClr>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56" t="6029" r="-1" b="89898"/>
            <a:stretch/>
          </p:blipFill>
          <p:spPr bwMode="auto">
            <a:xfrm>
              <a:off x="4973379" y="1903097"/>
              <a:ext cx="3757548" cy="165664"/>
            </a:xfrm>
            <a:prstGeom prst="flowChartProcess">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5" name="Slide Number Placeholder 4"/>
          <p:cNvSpPr>
            <a:spLocks noGrp="1"/>
          </p:cNvSpPr>
          <p:nvPr>
            <p:ph type="sldNum" sz="quarter" idx="12"/>
          </p:nvPr>
        </p:nvSpPr>
        <p:spPr/>
        <p:txBody>
          <a:bodyPr/>
          <a:lstStyle/>
          <a:p>
            <a:fld id="{52A1CE0B-8E2F-4836-989B-3A03EB13B1FA}"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6317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3074" name="Picture 2"/>
          <p:cNvPicPr>
            <a:picLocks noGrp="1" noChangeAspect="1" noChangeArrowheads="1"/>
          </p:cNvPicPr>
          <p:nvPr>
            <p:ph sz="half" idx="1"/>
          </p:nvPr>
        </p:nvPicPr>
        <p:blipFill rotWithShape="1">
          <a:blip r:embed="rId3">
            <a:lum contras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859" t="9837" r="4301" b="4426"/>
          <a:stretch/>
        </p:blipFill>
        <p:spPr bwMode="auto">
          <a:xfrm>
            <a:off x="463300" y="228600"/>
            <a:ext cx="8217400" cy="579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228600" y="6488668"/>
            <a:ext cx="8382000" cy="369332"/>
          </a:xfrm>
          <a:prstGeom prst="rect">
            <a:avLst/>
          </a:prstGeom>
          <a:noFill/>
        </p:spPr>
        <p:txBody>
          <a:bodyPr wrap="square" rtlCol="0">
            <a:spAutoFit/>
          </a:bodyPr>
          <a:lstStyle/>
          <a:p>
            <a:r>
              <a:rPr lang="en-US" dirty="0" smtClean="0">
                <a:latin typeface="+mn-lt"/>
              </a:rPr>
              <a:t>Theme I: Daguerreotype as Nanotechnology – </a:t>
            </a:r>
            <a:r>
              <a:rPr lang="en-US" i="1" dirty="0" smtClean="0">
                <a:latin typeface="+mn-lt"/>
              </a:rPr>
              <a:t>Biological pathways</a:t>
            </a:r>
            <a:endParaRPr lang="en-US" dirty="0">
              <a:latin typeface="+mn-lt"/>
            </a:endParaRPr>
          </a:p>
        </p:txBody>
      </p:sp>
      <p:sp>
        <p:nvSpPr>
          <p:cNvPr id="7" name="Slide Number Placeholder 6"/>
          <p:cNvSpPr>
            <a:spLocks noGrp="1"/>
          </p:cNvSpPr>
          <p:nvPr>
            <p:ph type="sldNum" sz="quarter" idx="12"/>
          </p:nvPr>
        </p:nvSpPr>
        <p:spPr/>
        <p:txBody>
          <a:bodyPr/>
          <a:lstStyle/>
          <a:p>
            <a:fld id="{B281C468-C927-45AE-9FCD-F921BAACDFDA}"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174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6001" y="1219200"/>
            <a:ext cx="6908799" cy="51815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12" name="Title 1"/>
          <p:cNvSpPr>
            <a:spLocks noGrp="1"/>
          </p:cNvSpPr>
          <p:nvPr>
            <p:ph type="title"/>
          </p:nvPr>
        </p:nvSpPr>
        <p:spPr>
          <a:xfrm>
            <a:off x="457200" y="0"/>
            <a:ext cx="8229600" cy="1143000"/>
          </a:xfrm>
        </p:spPr>
        <p:txBody>
          <a:bodyPr/>
          <a:lstStyle/>
          <a:p>
            <a:r>
              <a:rPr lang="en-US" sz="3600" dirty="0" smtClean="0"/>
              <a:t>Research on the gilding of daguerreotypes as </a:t>
            </a:r>
            <a:r>
              <a:rPr lang="en-US" sz="3600" dirty="0" err="1" smtClean="0"/>
              <a:t>nano</a:t>
            </a:r>
            <a:r>
              <a:rPr lang="en-US" sz="3600" dirty="0" smtClean="0"/>
              <a:t>-technology</a:t>
            </a:r>
            <a:endParaRPr lang="en-US" sz="3600" dirty="0"/>
          </a:p>
        </p:txBody>
      </p:sp>
      <p:sp>
        <p:nvSpPr>
          <p:cNvPr id="4" name="Slide Number Placeholder 3"/>
          <p:cNvSpPr>
            <a:spLocks noGrp="1"/>
          </p:cNvSpPr>
          <p:nvPr>
            <p:ph type="sldNum" sz="quarter" idx="12"/>
          </p:nvPr>
        </p:nvSpPr>
        <p:spPr/>
        <p:txBody>
          <a:bodyPr/>
          <a:lstStyle/>
          <a:p>
            <a:fld id="{350E2793-805B-428E-97D7-A5734EF9975F}"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9824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04800"/>
            <a:ext cx="9143999" cy="4648200"/>
          </a:xfrm>
          <a:prstGeom prst="rect">
            <a:avLst/>
          </a:prstGeom>
          <a:noFill/>
          <a:ln w="76200">
            <a:no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TextBox 9"/>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3" name="TextBox 2"/>
          <p:cNvSpPr txBox="1"/>
          <p:nvPr/>
        </p:nvSpPr>
        <p:spPr>
          <a:xfrm>
            <a:off x="0" y="1066800"/>
            <a:ext cx="9144000" cy="923330"/>
          </a:xfrm>
          <a:prstGeom prst="rect">
            <a:avLst/>
          </a:prstGeom>
          <a:solidFill>
            <a:schemeClr val="tx1"/>
          </a:solidFill>
        </p:spPr>
        <p:txBody>
          <a:bodyPr wrap="square" rtlCol="0">
            <a:spAutoFit/>
          </a:bodyPr>
          <a:lstStyle/>
          <a:p>
            <a:endParaRPr lang="en-US" dirty="0" smtClean="0"/>
          </a:p>
          <a:p>
            <a:endParaRPr lang="en-US" dirty="0"/>
          </a:p>
          <a:p>
            <a:endParaRPr lang="en-US" dirty="0"/>
          </a:p>
        </p:txBody>
      </p:sp>
      <p:sp>
        <p:nvSpPr>
          <p:cNvPr id="2" name="TextBox 1"/>
          <p:cNvSpPr txBox="1"/>
          <p:nvPr/>
        </p:nvSpPr>
        <p:spPr>
          <a:xfrm>
            <a:off x="533399" y="2101057"/>
            <a:ext cx="8458201" cy="646331"/>
          </a:xfrm>
          <a:prstGeom prst="rect">
            <a:avLst/>
          </a:prstGeom>
          <a:solidFill>
            <a:srgbClr val="FFCC00">
              <a:alpha val="50196"/>
            </a:srgbClr>
          </a:solidFill>
          <a:ln w="38100">
            <a:solidFill>
              <a:srgbClr val="FF1111"/>
            </a:solidFill>
          </a:ln>
        </p:spPr>
        <p:txBody>
          <a:bodyPr wrap="square" rtlCol="0">
            <a:spAutoFit/>
          </a:bodyPr>
          <a:lstStyle/>
          <a:p>
            <a:endParaRPr lang="en-US" dirty="0" smtClean="0"/>
          </a:p>
          <a:p>
            <a:endParaRPr lang="en-US" dirty="0"/>
          </a:p>
        </p:txBody>
      </p:sp>
      <p:sp>
        <p:nvSpPr>
          <p:cNvPr id="5" name="Rectangle 4"/>
          <p:cNvSpPr/>
          <p:nvPr/>
        </p:nvSpPr>
        <p:spPr>
          <a:xfrm>
            <a:off x="152400" y="1990130"/>
            <a:ext cx="8991601" cy="829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1" y="1596659"/>
            <a:ext cx="9296400" cy="830997"/>
          </a:xfrm>
          <a:prstGeom prst="rect">
            <a:avLst/>
          </a:prstGeom>
          <a:noFill/>
          <a:ln>
            <a:noFill/>
          </a:ln>
        </p:spPr>
        <p:txBody>
          <a:bodyPr wrap="square" rtlCol="0">
            <a:spAutoFit/>
          </a:bodyPr>
          <a:lstStyle/>
          <a:p>
            <a:pPr algn="ctr"/>
            <a:r>
              <a:rPr lang="en-US" sz="2400" b="1" dirty="0" err="1" smtClean="0">
                <a:solidFill>
                  <a:srgbClr val="0070C0"/>
                </a:solidFill>
                <a:effectLst>
                  <a:outerShdw blurRad="38100" dist="38100" dir="2700000" algn="tl">
                    <a:srgbClr val="000000">
                      <a:alpha val="43137"/>
                    </a:srgbClr>
                  </a:outerShdw>
                </a:effectLst>
              </a:rPr>
              <a:t>Tunability</a:t>
            </a:r>
            <a:r>
              <a:rPr lang="en-US" sz="2400" b="1" dirty="0" smtClean="0">
                <a:solidFill>
                  <a:srgbClr val="0070C0"/>
                </a:solidFill>
                <a:effectLst>
                  <a:outerShdw blurRad="38100" dist="38100" dir="2700000" algn="tl">
                    <a:srgbClr val="000000">
                      <a:alpha val="43137"/>
                    </a:srgbClr>
                  </a:outerShdw>
                </a:effectLst>
              </a:rPr>
              <a:t> and Stability of Gold Nanoparticles Obtained from </a:t>
            </a:r>
            <a:r>
              <a:rPr lang="en-US" sz="2400" b="1" dirty="0" err="1" smtClean="0">
                <a:solidFill>
                  <a:srgbClr val="0070C0"/>
                </a:solidFill>
                <a:effectLst>
                  <a:outerShdw blurRad="38100" dist="38100" dir="2700000" algn="tl">
                    <a:srgbClr val="000000">
                      <a:alpha val="43137"/>
                    </a:srgbClr>
                  </a:outerShdw>
                </a:effectLst>
              </a:rPr>
              <a:t>Chloroauric</a:t>
            </a:r>
            <a:r>
              <a:rPr lang="en-US" sz="2400" b="1" dirty="0" smtClean="0">
                <a:solidFill>
                  <a:srgbClr val="0070C0"/>
                </a:solidFill>
                <a:effectLst>
                  <a:outerShdw blurRad="38100" dist="38100" dir="2700000" algn="tl">
                    <a:srgbClr val="000000">
                      <a:alpha val="43137"/>
                    </a:srgbClr>
                  </a:outerShdw>
                </a:effectLst>
              </a:rPr>
              <a:t>  Acid and Sodium Thiosulfate Reaction</a:t>
            </a:r>
            <a:endParaRPr lang="en-US" sz="2400" b="1" dirty="0">
              <a:solidFill>
                <a:srgbClr val="0070C0"/>
              </a:solidFill>
              <a:effectLst>
                <a:outerShdw blurRad="38100" dist="38100" dir="2700000" algn="tl">
                  <a:srgbClr val="000000">
                    <a:alpha val="43137"/>
                  </a:srgbClr>
                </a:outerShdw>
              </a:effectLst>
            </a:endParaRPr>
          </a:p>
        </p:txBody>
      </p:sp>
      <p:sp>
        <p:nvSpPr>
          <p:cNvPr id="9" name="Slide Number Placeholder 8"/>
          <p:cNvSpPr>
            <a:spLocks noGrp="1"/>
          </p:cNvSpPr>
          <p:nvPr>
            <p:ph type="sldNum" sz="quarter" idx="12"/>
          </p:nvPr>
        </p:nvSpPr>
        <p:spPr/>
        <p:txBody>
          <a:bodyPr/>
          <a:lstStyle/>
          <a:p>
            <a:fld id="{52A1CE0B-8E2F-4836-989B-3A03EB13B1FA}"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699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38489" y="457200"/>
            <a:ext cx="7215921" cy="54941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4" name="Rectangle 3"/>
          <p:cNvSpPr/>
          <p:nvPr/>
        </p:nvSpPr>
        <p:spPr>
          <a:xfrm>
            <a:off x="7336465" y="1104015"/>
            <a:ext cx="762000"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350E2793-805B-428E-97D7-A5734EF9975F}"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15468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2647" y="744280"/>
            <a:ext cx="4191000" cy="639762"/>
          </a:xfrm>
        </p:spPr>
        <p:txBody>
          <a:bodyPr/>
          <a:lstStyle/>
          <a:p>
            <a:pPr algn="ctr"/>
            <a:r>
              <a:rPr lang="en-US" b="0" dirty="0" smtClean="0"/>
              <a:t>2% gold chloride in distilled water: @ 5 months</a:t>
            </a:r>
            <a:endParaRPr lang="en-US" b="0" dirty="0"/>
          </a:p>
        </p:txBody>
      </p:sp>
      <p:pic>
        <p:nvPicPr>
          <p:cNvPr id="8" name="Content Placeholder 7"/>
          <p:cNvPicPr>
            <a:picLocks noGrp="1" noChangeAspect="1"/>
          </p:cNvPicPr>
          <p:nvPr>
            <p:ph sz="half" idx="2"/>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5400" y="1920950"/>
            <a:ext cx="2590800" cy="3886200"/>
          </a:xfrm>
        </p:spPr>
      </p:pic>
      <p:sp>
        <p:nvSpPr>
          <p:cNvPr id="5" name="Text Placeholder 4"/>
          <p:cNvSpPr>
            <a:spLocks noGrp="1"/>
          </p:cNvSpPr>
          <p:nvPr>
            <p:ph type="body" sz="quarter" idx="3"/>
          </p:nvPr>
        </p:nvSpPr>
        <p:spPr>
          <a:xfrm>
            <a:off x="4751351" y="762000"/>
            <a:ext cx="4041775" cy="639762"/>
          </a:xfrm>
        </p:spPr>
        <p:txBody>
          <a:bodyPr/>
          <a:lstStyle/>
          <a:p>
            <a:pPr algn="ctr"/>
            <a:r>
              <a:rPr lang="en-US" b="0" dirty="0" smtClean="0"/>
              <a:t>Solution mixed 1:1 with sodium thiosulfate solution</a:t>
            </a:r>
            <a:endParaRPr lang="en-US" b="0" dirty="0"/>
          </a:p>
        </p:txBody>
      </p:sp>
      <p:pic>
        <p:nvPicPr>
          <p:cNvPr id="9" name="Content Placeholder 8"/>
          <p:cNvPicPr>
            <a:picLocks noGrp="1" noChangeAspect="1"/>
          </p:cNvPicPr>
          <p:nvPr>
            <p:ph sz="quarter" idx="4"/>
          </p:nvPr>
        </p:nvPicPr>
        <p:blipFill rotWithShape="1">
          <a:blip r:embed="rId5"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8571" t="2286"/>
          <a:stretch/>
        </p:blipFill>
        <p:spPr>
          <a:xfrm>
            <a:off x="6065520" y="1874185"/>
            <a:ext cx="1667781" cy="4051696"/>
          </a:xfrm>
        </p:spPr>
      </p:pic>
      <p:sp>
        <p:nvSpPr>
          <p:cNvPr id="6" name="Slide Number Placeholder 5"/>
          <p:cNvSpPr>
            <a:spLocks noGrp="1"/>
          </p:cNvSpPr>
          <p:nvPr>
            <p:ph type="sldNum" sz="quarter" idx="12"/>
          </p:nvPr>
        </p:nvSpPr>
        <p:spPr/>
        <p:txBody>
          <a:bodyPr/>
          <a:lstStyle/>
          <a:p>
            <a:fld id="{ABBC444B-6E67-492C-BD58-4F550025AFBD}"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6334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8972" y="1066800"/>
            <a:ext cx="4040188" cy="639762"/>
          </a:xfrm>
        </p:spPr>
        <p:txBody>
          <a:bodyPr/>
          <a:lstStyle/>
          <a:p>
            <a:pPr algn="ctr"/>
            <a:r>
              <a:rPr lang="en-US" b="0" dirty="0" smtClean="0"/>
              <a:t>University of Louisville</a:t>
            </a:r>
            <a:endParaRPr lang="en-US" b="0" dirty="0"/>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795" t="2211" r="3070" b="2747"/>
          <a:stretch/>
        </p:blipFill>
        <p:spPr>
          <a:xfrm>
            <a:off x="457200" y="2139180"/>
            <a:ext cx="3858792" cy="3667973"/>
          </a:xfrm>
        </p:spPr>
      </p:pic>
      <p:sp>
        <p:nvSpPr>
          <p:cNvPr id="5" name="Text Placeholder 4"/>
          <p:cNvSpPr>
            <a:spLocks noGrp="1"/>
          </p:cNvSpPr>
          <p:nvPr>
            <p:ph type="body" sz="quarter" idx="3"/>
          </p:nvPr>
        </p:nvSpPr>
        <p:spPr>
          <a:xfrm>
            <a:off x="4648200" y="1057940"/>
            <a:ext cx="4041775" cy="639762"/>
          </a:xfrm>
        </p:spPr>
        <p:txBody>
          <a:bodyPr/>
          <a:lstStyle/>
          <a:p>
            <a:pPr algn="ctr"/>
            <a:r>
              <a:rPr lang="en-US" b="0" dirty="0" smtClean="0"/>
              <a:t>Eastman House</a:t>
            </a:r>
            <a:endParaRPr lang="en-US" b="0" dirty="0"/>
          </a:p>
        </p:txBody>
      </p:sp>
      <p:pic>
        <p:nvPicPr>
          <p:cNvPr id="10" name="Picture 2" descr="C:\Users\ralph\Desktop\PMG\Wellington Presentation files\Gold TEM\UR TEM analysis gilding solution.jpg"/>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1395" b="914"/>
          <a:stretch/>
        </p:blipFill>
        <p:spPr bwMode="auto">
          <a:xfrm>
            <a:off x="4708358" y="2094615"/>
            <a:ext cx="4235950" cy="368034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12" name="Straight Connector 11"/>
          <p:cNvCxnSpPr/>
          <p:nvPr/>
        </p:nvCxnSpPr>
        <p:spPr>
          <a:xfrm>
            <a:off x="2253216" y="5659960"/>
            <a:ext cx="38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66900" y="5246037"/>
            <a:ext cx="1600200" cy="461665"/>
          </a:xfrm>
          <a:prstGeom prst="rect">
            <a:avLst/>
          </a:prstGeom>
          <a:noFill/>
        </p:spPr>
        <p:txBody>
          <a:bodyPr wrap="square" rtlCol="0">
            <a:spAutoFit/>
          </a:bodyPr>
          <a:lstStyle/>
          <a:p>
            <a:r>
              <a:rPr lang="en-US" sz="2400" b="1" dirty="0" smtClean="0">
                <a:solidFill>
                  <a:srgbClr val="FF0000"/>
                </a:solidFill>
              </a:rPr>
              <a:t> 5 nm</a:t>
            </a:r>
            <a:endParaRPr lang="en-US" sz="2400" b="1" dirty="0">
              <a:solidFill>
                <a:srgbClr val="FF0000"/>
              </a:solidFill>
            </a:endParaRPr>
          </a:p>
        </p:txBody>
      </p:sp>
      <p:cxnSp>
        <p:nvCxnSpPr>
          <p:cNvPr id="17" name="Straight Connector 16"/>
          <p:cNvCxnSpPr/>
          <p:nvPr/>
        </p:nvCxnSpPr>
        <p:spPr>
          <a:xfrm>
            <a:off x="6553200" y="565996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24600" y="5187202"/>
            <a:ext cx="1600200" cy="461665"/>
          </a:xfrm>
          <a:prstGeom prst="rect">
            <a:avLst/>
          </a:prstGeom>
          <a:noFill/>
        </p:spPr>
        <p:txBody>
          <a:bodyPr wrap="square" rtlCol="0">
            <a:spAutoFit/>
          </a:bodyPr>
          <a:lstStyle/>
          <a:p>
            <a:r>
              <a:rPr lang="en-US" sz="2400" b="1" dirty="0" smtClean="0">
                <a:solidFill>
                  <a:srgbClr val="FF0000"/>
                </a:solidFill>
              </a:rPr>
              <a:t> 10 nm</a:t>
            </a:r>
            <a:endParaRPr lang="en-US" sz="2400" b="1" dirty="0">
              <a:solidFill>
                <a:srgbClr val="FF0000"/>
              </a:solidFill>
            </a:endParaRPr>
          </a:p>
        </p:txBody>
      </p:sp>
      <p:sp>
        <p:nvSpPr>
          <p:cNvPr id="11" name="TextBox 10"/>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6" name="Slide Number Placeholder 5"/>
          <p:cNvSpPr>
            <a:spLocks noGrp="1"/>
          </p:cNvSpPr>
          <p:nvPr>
            <p:ph type="sldNum" sz="quarter" idx="12"/>
          </p:nvPr>
        </p:nvSpPr>
        <p:spPr/>
        <p:txBody>
          <a:bodyPr/>
          <a:lstStyle/>
          <a:p>
            <a:fld id="{ABBC444B-6E67-492C-BD58-4F550025AFBD}"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5240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3750" y="6324600"/>
            <a:ext cx="8229600" cy="369332"/>
          </a:xfrm>
          <a:prstGeom prst="rect">
            <a:avLst/>
          </a:prstGeom>
          <a:noFill/>
        </p:spPr>
        <p:txBody>
          <a:bodyPr wrap="square" rtlCol="0">
            <a:spAutoFit/>
          </a:bodyPr>
          <a:lstStyle/>
          <a:p>
            <a:r>
              <a:rPr lang="en-US" dirty="0"/>
              <a:t>Theme I and II: </a:t>
            </a:r>
            <a:r>
              <a:rPr lang="en-US" dirty="0" smtClean="0"/>
              <a:t>Daguerreotype are specimens of </a:t>
            </a:r>
            <a:r>
              <a:rPr lang="en-US" dirty="0" err="1" smtClean="0"/>
              <a:t>nano</a:t>
            </a:r>
            <a:r>
              <a:rPr lang="en-US" dirty="0" smtClean="0"/>
              <a:t>-archaeology</a:t>
            </a:r>
            <a:endParaRPr lang="en-US" dirty="0"/>
          </a:p>
        </p:txBody>
      </p:sp>
      <p:pic>
        <p:nvPicPr>
          <p:cNvPr id="3075" name="Picture 3" descr="C:\Users\ralph\Desktop\NSF-Study Plate Scans\SC_D_58\SC_D_58_Recto_bareplate__lvld_crop_8bit.tif"/>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4804" t="4432" r="-4804" b="2654"/>
          <a:stretch/>
        </p:blipFill>
        <p:spPr bwMode="auto">
          <a:xfrm>
            <a:off x="1982343" y="228600"/>
            <a:ext cx="5331400" cy="5867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p:cNvSpPr>
            <a:spLocks noGrp="1"/>
          </p:cNvSpPr>
          <p:nvPr>
            <p:ph type="sldNum" sz="quarter" idx="12"/>
          </p:nvPr>
        </p:nvSpPr>
        <p:spPr/>
        <p:txBody>
          <a:bodyPr/>
          <a:lstStyle/>
          <a:p>
            <a:fld id="{350E2793-805B-428E-97D7-A5734EF9975F}"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3590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1524000"/>
            <a:ext cx="8686800" cy="1143000"/>
          </a:xfrm>
        </p:spPr>
        <p:txBody>
          <a:bodyPr/>
          <a:lstStyle/>
          <a:p>
            <a:endParaRPr lang="en-US" sz="4000" dirty="0"/>
          </a:p>
        </p:txBody>
      </p:sp>
      <p:pic>
        <p:nvPicPr>
          <p:cNvPr id="7" name="Content Placeholder 3" descr="16.tif"/>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04800" y="2133600"/>
            <a:ext cx="4682597" cy="3511947"/>
          </a:xfrm>
        </p:spPr>
      </p:pic>
      <p:sp>
        <p:nvSpPr>
          <p:cNvPr id="9" name="Content Placeholder 8"/>
          <p:cNvSpPr>
            <a:spLocks noGrp="1"/>
          </p:cNvSpPr>
          <p:nvPr>
            <p:ph sz="half" idx="2"/>
          </p:nvPr>
        </p:nvSpPr>
        <p:spPr>
          <a:xfrm>
            <a:off x="4953000" y="1600200"/>
            <a:ext cx="3733800" cy="4525963"/>
          </a:xfrm>
        </p:spPr>
        <p:txBody>
          <a:bodyPr/>
          <a:lstStyle/>
          <a:p>
            <a:r>
              <a:rPr lang="en-US" sz="2400" dirty="0" smtClean="0"/>
              <a:t>SEM micrograph of a period  (1850) daguerreotype surface </a:t>
            </a:r>
          </a:p>
          <a:p>
            <a:pPr lvl="1"/>
            <a:r>
              <a:rPr lang="en-US" sz="2000" dirty="0"/>
              <a:t>Scale bar is 100 nm</a:t>
            </a:r>
          </a:p>
          <a:p>
            <a:pPr marL="457200" lvl="1" indent="0">
              <a:buNone/>
            </a:pPr>
            <a:endParaRPr lang="en-US" sz="2000" dirty="0" smtClean="0"/>
          </a:p>
          <a:p>
            <a:r>
              <a:rPr lang="en-US" sz="2400" dirty="0" smtClean="0"/>
              <a:t>Except for the image particle, all visible features  are smaller than 100 nm in one dimension </a:t>
            </a:r>
          </a:p>
          <a:p>
            <a:pPr marL="0" indent="0">
              <a:buNone/>
            </a:pPr>
            <a:endParaRPr lang="en-US" sz="2400" dirty="0" smtClean="0"/>
          </a:p>
          <a:p>
            <a:r>
              <a:rPr lang="en-US" sz="2400" i="1" dirty="0" smtClean="0"/>
              <a:t>We will return to the one that is not!</a:t>
            </a:r>
            <a:endParaRPr lang="en-US" sz="2400" dirty="0"/>
          </a:p>
        </p:txBody>
      </p:sp>
      <p:sp>
        <p:nvSpPr>
          <p:cNvPr id="3" name="TextBox 2"/>
          <p:cNvSpPr txBox="1"/>
          <p:nvPr/>
        </p:nvSpPr>
        <p:spPr>
          <a:xfrm>
            <a:off x="533400" y="152400"/>
            <a:ext cx="8153400" cy="1323439"/>
          </a:xfrm>
          <a:prstGeom prst="rect">
            <a:avLst/>
          </a:prstGeom>
          <a:noFill/>
        </p:spPr>
        <p:txBody>
          <a:bodyPr wrap="square" rtlCol="0">
            <a:spAutoFit/>
          </a:bodyPr>
          <a:lstStyle/>
          <a:p>
            <a:pPr algn="ctr"/>
            <a:r>
              <a:rPr lang="en-US" sz="4000" dirty="0" smtClean="0">
                <a:solidFill>
                  <a:schemeClr val="tx2"/>
                </a:solidFill>
                <a:latin typeface="+mj-lt"/>
              </a:rPr>
              <a:t>How are daguerreotypes nanotechnology?</a:t>
            </a:r>
            <a:endParaRPr lang="en-US" sz="4000" dirty="0">
              <a:solidFill>
                <a:schemeClr val="tx2"/>
              </a:solidFill>
              <a:latin typeface="+mj-lt"/>
            </a:endParaRPr>
          </a:p>
        </p:txBody>
      </p:sp>
      <p:sp>
        <p:nvSpPr>
          <p:cNvPr id="6" name="TextBox 5"/>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8" name="Slide Number Placeholder 7"/>
          <p:cNvSpPr>
            <a:spLocks noGrp="1"/>
          </p:cNvSpPr>
          <p:nvPr>
            <p:ph type="sldNum" sz="quarter" idx="12"/>
          </p:nvPr>
        </p:nvSpPr>
        <p:spPr/>
        <p:txBody>
          <a:bodyPr/>
          <a:lstStyle/>
          <a:p>
            <a:fld id="{B281C468-C927-45AE-9FCD-F921BAACDFDA}"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6648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oup 5"/>
          <p:cNvGrpSpPr/>
          <p:nvPr/>
        </p:nvGrpSpPr>
        <p:grpSpPr>
          <a:xfrm>
            <a:off x="34047" y="-484199"/>
            <a:ext cx="9109953" cy="6832465"/>
            <a:chOff x="34047" y="-484199"/>
            <a:chExt cx="9109953" cy="6832465"/>
          </a:xfrm>
        </p:grpSpPr>
        <p:pic>
          <p:nvPicPr>
            <p:cNvPr id="7" name="Picture 2" descr="C:\Users\ralph\Desktop\PMG\Wellington Presentation files\FIB\FIB 10-26 SC_D58\Fib 1.tif"/>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047" y="-484199"/>
              <a:ext cx="9109953" cy="683246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12" name="Straight Connector 11"/>
            <p:cNvCxnSpPr/>
            <p:nvPr/>
          </p:nvCxnSpPr>
          <p:spPr>
            <a:xfrm>
              <a:off x="307041" y="5562600"/>
              <a:ext cx="38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9123" y="5172924"/>
              <a:ext cx="1295400" cy="369332"/>
            </a:xfrm>
            <a:prstGeom prst="rect">
              <a:avLst/>
            </a:prstGeom>
            <a:noFill/>
          </p:spPr>
          <p:txBody>
            <a:bodyPr wrap="square" rtlCol="0">
              <a:spAutoFit/>
            </a:bodyPr>
            <a:lstStyle/>
            <a:p>
              <a:r>
                <a:rPr lang="en-US" b="1" dirty="0" smtClean="0">
                  <a:solidFill>
                    <a:srgbClr val="FF0000"/>
                  </a:solidFill>
                </a:rPr>
                <a:t>200 nm</a:t>
              </a:r>
              <a:endParaRPr lang="en-US" b="1" dirty="0">
                <a:solidFill>
                  <a:srgbClr val="FF0000"/>
                </a:solidFill>
              </a:endParaRPr>
            </a:p>
          </p:txBody>
        </p:sp>
      </p:grpSp>
      <p:sp>
        <p:nvSpPr>
          <p:cNvPr id="11" name="TextBox 10"/>
          <p:cNvSpPr txBox="1"/>
          <p:nvPr/>
        </p:nvSpPr>
        <p:spPr>
          <a:xfrm>
            <a:off x="148237" y="6459003"/>
            <a:ext cx="8229600" cy="369332"/>
          </a:xfrm>
          <a:prstGeom prst="rect">
            <a:avLst/>
          </a:prstGeom>
          <a:noFill/>
        </p:spPr>
        <p:txBody>
          <a:bodyPr wrap="square" rtlCol="0">
            <a:spAutoFit/>
          </a:bodyPr>
          <a:lstStyle/>
          <a:p>
            <a:r>
              <a:rPr lang="en-US" dirty="0"/>
              <a:t>Theme I and II: </a:t>
            </a:r>
            <a:r>
              <a:rPr lang="en-US" dirty="0" smtClean="0"/>
              <a:t>Daguerreotype are specimens of </a:t>
            </a:r>
            <a:r>
              <a:rPr lang="en-US" dirty="0" err="1" smtClean="0"/>
              <a:t>nano</a:t>
            </a:r>
            <a:r>
              <a:rPr lang="en-US" dirty="0" smtClean="0"/>
              <a:t>-archaeology</a:t>
            </a:r>
            <a:endParaRPr lang="en-US" dirty="0"/>
          </a:p>
        </p:txBody>
      </p:sp>
      <p:sp>
        <p:nvSpPr>
          <p:cNvPr id="5" name="Slide Number Placeholder 4"/>
          <p:cNvSpPr>
            <a:spLocks noGrp="1"/>
          </p:cNvSpPr>
          <p:nvPr>
            <p:ph type="sldNum" sz="quarter" idx="12"/>
          </p:nvPr>
        </p:nvSpPr>
        <p:spPr/>
        <p:txBody>
          <a:bodyPr/>
          <a:lstStyle/>
          <a:p>
            <a:fld id="{350E2793-805B-428E-97D7-A5734EF9975F}"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2383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0" y="775493"/>
            <a:ext cx="4495800" cy="4449763"/>
          </a:xfrm>
        </p:spPr>
        <p:txBody>
          <a:bodyPr/>
          <a:lstStyle/>
          <a:p>
            <a:pPr marL="0" indent="0" algn="ctr">
              <a:buNone/>
            </a:pPr>
            <a:r>
              <a:rPr lang="en-US" b="0" dirty="0" err="1" smtClean="0"/>
              <a:t>Ungilded</a:t>
            </a:r>
            <a:r>
              <a:rPr lang="en-US" b="0" dirty="0" smtClean="0"/>
              <a:t> Becquerel sample –no image particles</a:t>
            </a:r>
            <a:endParaRPr lang="en-US" b="0" dirty="0"/>
          </a:p>
        </p:txBody>
      </p:sp>
      <p:sp>
        <p:nvSpPr>
          <p:cNvPr id="5" name="Text Placeholder 4"/>
          <p:cNvSpPr>
            <a:spLocks noGrp="1"/>
          </p:cNvSpPr>
          <p:nvPr>
            <p:ph sz="half" idx="2"/>
          </p:nvPr>
        </p:nvSpPr>
        <p:spPr>
          <a:xfrm>
            <a:off x="4726212" y="737393"/>
            <a:ext cx="4038600" cy="4525963"/>
          </a:xfrm>
        </p:spPr>
        <p:txBody>
          <a:bodyPr/>
          <a:lstStyle/>
          <a:p>
            <a:pPr marL="0" indent="0" algn="ctr">
              <a:buNone/>
            </a:pPr>
            <a:r>
              <a:rPr lang="en-US" b="0" dirty="0" smtClean="0"/>
              <a:t>Gilded Becquerel sample</a:t>
            </a:r>
            <a:endParaRPr lang="en-US" b="0" dirty="0"/>
          </a:p>
        </p:txBody>
      </p:sp>
      <p:pic>
        <p:nvPicPr>
          <p:cNvPr id="4099" name="Picture 3" descr="C:\Users\ralph\Desktop\PMG\Wellington Presentation files\Becquerel gilded1.tif"/>
          <p:cNvPicPr>
            <a:picLocks noChangeAspect="1" noChangeArrowheads="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595" y="2675160"/>
            <a:ext cx="4151087" cy="292281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3" descr="C:\Users\ralph\Desktop\PMG\Wellington Presentation files\2adj.tif"/>
          <p:cNvPicPr>
            <a:picLocks noChangeAspect="1" noChangeArrowheads="1"/>
          </p:cNvPicPr>
          <p:nvPr/>
        </p:nvPicPr>
        <p:blipFill>
          <a:blip r:embed="rId5"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20000"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592" y="2675161"/>
            <a:ext cx="4135469" cy="292281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TextBox 11"/>
          <p:cNvSpPr txBox="1"/>
          <p:nvPr/>
        </p:nvSpPr>
        <p:spPr>
          <a:xfrm>
            <a:off x="148237" y="6459003"/>
            <a:ext cx="8229600" cy="369332"/>
          </a:xfrm>
          <a:prstGeom prst="rect">
            <a:avLst/>
          </a:prstGeom>
          <a:noFill/>
        </p:spPr>
        <p:txBody>
          <a:bodyPr wrap="square" rtlCol="0">
            <a:spAutoFit/>
          </a:bodyPr>
          <a:lstStyle/>
          <a:p>
            <a:r>
              <a:rPr lang="en-US" dirty="0"/>
              <a:t>Theme I and II: </a:t>
            </a:r>
            <a:r>
              <a:rPr lang="en-US" dirty="0" smtClean="0"/>
              <a:t>Daguerreotype are specimens of </a:t>
            </a:r>
            <a:r>
              <a:rPr lang="en-US" dirty="0" err="1" smtClean="0"/>
              <a:t>nano</a:t>
            </a:r>
            <a:r>
              <a:rPr lang="en-US" dirty="0" smtClean="0"/>
              <a:t>-archaeology</a:t>
            </a:r>
            <a:endParaRPr lang="en-US" dirty="0"/>
          </a:p>
        </p:txBody>
      </p:sp>
      <p:sp>
        <p:nvSpPr>
          <p:cNvPr id="6" name="Slide Number Placeholder 5"/>
          <p:cNvSpPr>
            <a:spLocks noGrp="1"/>
          </p:cNvSpPr>
          <p:nvPr>
            <p:ph type="sldNum" sz="quarter" idx="12"/>
          </p:nvPr>
        </p:nvSpPr>
        <p:spPr/>
        <p:txBody>
          <a:bodyPr/>
          <a:lstStyle/>
          <a:p>
            <a:fld id="{B281C468-C927-45AE-9FCD-F921BAACDFDA}" type="slidenum">
              <a:rPr lang="en-US" smtClean="0"/>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076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81000" y="457200"/>
            <a:ext cx="4040188" cy="639762"/>
          </a:xfrm>
        </p:spPr>
        <p:txBody>
          <a:bodyPr/>
          <a:lstStyle/>
          <a:p>
            <a:pPr algn="ctr"/>
            <a:r>
              <a:rPr lang="en-US" dirty="0" smtClean="0"/>
              <a:t>FIB trench of historic </a:t>
            </a:r>
            <a:r>
              <a:rPr lang="en-US" dirty="0" err="1" smtClean="0"/>
              <a:t>ungilded</a:t>
            </a:r>
            <a:r>
              <a:rPr lang="en-US" dirty="0" smtClean="0"/>
              <a:t> daguerreotype</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1213755"/>
            <a:ext cx="4040188" cy="3029100"/>
          </a:xfrm>
        </p:spPr>
      </p:pic>
      <p:sp>
        <p:nvSpPr>
          <p:cNvPr id="8" name="Text Placeholder 7"/>
          <p:cNvSpPr>
            <a:spLocks noGrp="1"/>
          </p:cNvSpPr>
          <p:nvPr>
            <p:ph type="body" sz="quarter" idx="3"/>
          </p:nvPr>
        </p:nvSpPr>
        <p:spPr>
          <a:xfrm>
            <a:off x="4800600" y="457200"/>
            <a:ext cx="4041775" cy="639762"/>
          </a:xfrm>
        </p:spPr>
        <p:txBody>
          <a:bodyPr/>
          <a:lstStyle/>
          <a:p>
            <a:pPr algn="ctr"/>
            <a:r>
              <a:rPr lang="en-US" dirty="0" smtClean="0"/>
              <a:t>Fib trench of historic gilded daguerreotype</a:t>
            </a:r>
            <a:endParaRPr lang="en-US" dirty="0"/>
          </a:p>
        </p:txBody>
      </p:sp>
      <p:pic>
        <p:nvPicPr>
          <p:cNvPr id="2" name="Content Placeholder 1"/>
          <p:cNvPicPr>
            <a:picLocks noGrp="1" noChangeAspect="1"/>
          </p:cNvPicPr>
          <p:nvPr>
            <p:ph sz="quarter" idx="4"/>
          </p:nvPr>
        </p:nvPicPr>
        <p:blipFill>
          <a:blip r:embed="rId4"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sharpenSoften amount="50000"/>
                    </a14:imgEffect>
                    <a14:imgEffect>
                      <a14:brightnessContrast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4400" y="1213755"/>
            <a:ext cx="4041775" cy="3030290"/>
          </a:xfrm>
        </p:spPr>
      </p:pic>
      <p:pic>
        <p:nvPicPr>
          <p:cNvPr id="9" name="Picture 8" descr="SC_D_103_crop.jpg"/>
          <p:cNvPicPr>
            <a:picLocks noChangeAspect="1"/>
          </p:cNvPicPr>
          <p:nvPr/>
        </p:nvPicPr>
        <p:blipFill>
          <a:blip r:embed="rId6" cstate="print"/>
          <a:stretch>
            <a:fillRect/>
          </a:stretch>
        </p:blipFill>
        <p:spPr>
          <a:xfrm>
            <a:off x="1524000" y="4365168"/>
            <a:ext cx="1832334" cy="2133600"/>
          </a:xfrm>
          <a:prstGeom prst="rect">
            <a:avLst/>
          </a:prstGeom>
        </p:spPr>
      </p:pic>
      <p:pic>
        <p:nvPicPr>
          <p:cNvPr id="1026" name="Picture 2" descr="C:\Users\ralph\Desktop\NSF-Study Plate Scans\SC_D_174_half-case\SC_D_174_reduced.jpg"/>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7400" y="4327066"/>
            <a:ext cx="1954687" cy="2209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extBox 10"/>
          <p:cNvSpPr txBox="1"/>
          <p:nvPr/>
        </p:nvSpPr>
        <p:spPr>
          <a:xfrm>
            <a:off x="148237" y="6459003"/>
            <a:ext cx="8229600" cy="369332"/>
          </a:xfrm>
          <a:prstGeom prst="rect">
            <a:avLst/>
          </a:prstGeom>
          <a:noFill/>
        </p:spPr>
        <p:txBody>
          <a:bodyPr wrap="square" rtlCol="0">
            <a:spAutoFit/>
          </a:bodyPr>
          <a:lstStyle/>
          <a:p>
            <a:r>
              <a:rPr lang="en-US" dirty="0"/>
              <a:t>Theme I and II: </a:t>
            </a:r>
            <a:r>
              <a:rPr lang="en-US" dirty="0" smtClean="0"/>
              <a:t>Daguerreotype are specimens of </a:t>
            </a:r>
            <a:r>
              <a:rPr lang="en-US" dirty="0" err="1" smtClean="0"/>
              <a:t>nano</a:t>
            </a:r>
            <a:r>
              <a:rPr lang="en-US" dirty="0" smtClean="0"/>
              <a:t>-archaeology</a:t>
            </a:r>
            <a:endParaRPr lang="en-US" dirty="0"/>
          </a:p>
        </p:txBody>
      </p:sp>
      <p:sp>
        <p:nvSpPr>
          <p:cNvPr id="6" name="Slide Number Placeholder 5"/>
          <p:cNvSpPr>
            <a:spLocks noGrp="1"/>
          </p:cNvSpPr>
          <p:nvPr>
            <p:ph type="sldNum" sz="quarter" idx="12"/>
          </p:nvPr>
        </p:nvSpPr>
        <p:spPr/>
        <p:txBody>
          <a:bodyPr/>
          <a:lstStyle/>
          <a:p>
            <a:fld id="{ABBC444B-6E67-492C-BD58-4F550025AFBD}" type="slidenum">
              <a:rPr lang="en-US" smtClean="0"/>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2672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66800"/>
          </a:xfrm>
        </p:spPr>
        <p:txBody>
          <a:bodyPr/>
          <a:lstStyle/>
          <a:p>
            <a:r>
              <a:rPr lang="en-US" sz="3600" dirty="0" smtClean="0"/>
              <a:t>The Conservation Response</a:t>
            </a:r>
            <a:endParaRPr lang="en-US" sz="3600" dirty="0"/>
          </a:p>
        </p:txBody>
      </p:sp>
      <p:pic>
        <p:nvPicPr>
          <p:cNvPr id="6" name="Picture 2" descr="C:\Users\ralph\Desktop\NSF-Study Plate Scans\SC_D_174_half-case\SC_D_174_reduced.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61482" y="921834"/>
            <a:ext cx="4825444" cy="545522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TextBox 7"/>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
        <p:nvSpPr>
          <p:cNvPr id="4" name="Slide Number Placeholder 3"/>
          <p:cNvSpPr>
            <a:spLocks noGrp="1"/>
          </p:cNvSpPr>
          <p:nvPr>
            <p:ph type="sldNum" sz="quarter" idx="12"/>
          </p:nvPr>
        </p:nvSpPr>
        <p:spPr/>
        <p:txBody>
          <a:bodyPr/>
          <a:lstStyle/>
          <a:p>
            <a:fld id="{52A1CE0B-8E2F-4836-989B-3A03EB13B1FA}"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89903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3" descr="16-2.tif"/>
          <p:cNvPicPr>
            <a:picLocks noChangeAspect="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contrast="-20000"/>
                    </a14:imgEffect>
                  </a14:imgLayer>
                </a14:imgProps>
              </a:ext>
            </a:extLst>
          </a:blip>
          <a:stretch>
            <a:fillRect/>
          </a:stretch>
        </p:blipFill>
        <p:spPr>
          <a:xfrm>
            <a:off x="1" y="0"/>
            <a:ext cx="9151434" cy="6463526"/>
          </a:xfrm>
          <a:prstGeom prst="rect">
            <a:avLst/>
          </a:prstGeom>
        </p:spPr>
      </p:pic>
      <p:sp>
        <p:nvSpPr>
          <p:cNvPr id="4" name="TextBox 3"/>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grpSp>
        <p:nvGrpSpPr>
          <p:cNvPr id="5" name="Group 4"/>
          <p:cNvGrpSpPr/>
          <p:nvPr/>
        </p:nvGrpSpPr>
        <p:grpSpPr>
          <a:xfrm>
            <a:off x="152356" y="228600"/>
            <a:ext cx="3424884" cy="3505200"/>
            <a:chOff x="1676400" y="1905000"/>
            <a:chExt cx="4664178" cy="4191000"/>
          </a:xfrm>
        </p:grpSpPr>
        <p:pic>
          <p:nvPicPr>
            <p:cNvPr id="6" name="Picture 5" descr="C:\Users\ralph\Desktop\NSF-Study Plate Scans\SC_D_174_half-case\SC_D_174_reduced.jpg"/>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8478" t="22968" r="27485" b="48944"/>
            <a:stretch/>
          </p:blipFill>
          <p:spPr bwMode="auto">
            <a:xfrm>
              <a:off x="1676400" y="1905000"/>
              <a:ext cx="4664178" cy="4191000"/>
            </a:xfrm>
            <a:prstGeom prst="rect">
              <a:avLst/>
            </a:prstGeom>
            <a:noFill/>
            <a:ln w="38100">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Oval 6"/>
            <p:cNvSpPr/>
            <p:nvPr/>
          </p:nvSpPr>
          <p:spPr>
            <a:xfrm>
              <a:off x="5101284" y="3672279"/>
              <a:ext cx="685800" cy="628650"/>
            </a:xfrm>
            <a:prstGeom prst="ellipse">
              <a:avLst/>
            </a:prstGeom>
            <a:noFill/>
            <a:ln w="3810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52A1CE0B-8E2F-4836-989B-3A03EB13B1FA}" type="slidenum">
              <a:rPr lang="en-US" smtClean="0"/>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95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4.tif"/>
          <p:cNvPicPr>
            <a:picLocks noGrp="1" noChangeAspect="1"/>
          </p:cNvPicPr>
          <p:nvPr>
            <p:ph idx="1"/>
          </p:nvPr>
        </p:nvPicPr>
        <p:blipFill>
          <a:blip r:embed="rId3" cstate="print"/>
          <a:stretch>
            <a:fillRect/>
          </a:stretch>
        </p:blipFill>
        <p:spPr>
          <a:xfrm>
            <a:off x="0" y="0"/>
            <a:ext cx="9144000" cy="6858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1971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9.tif"/>
          <p:cNvPicPr>
            <a:picLocks noGrp="1" noChangeAspect="1"/>
          </p:cNvPicPr>
          <p:nvPr>
            <p:ph idx="1"/>
          </p:nvPr>
        </p:nvPicPr>
        <p:blipFill>
          <a:blip r:embed="rId3" cstate="print"/>
          <a:stretch>
            <a:fillRect/>
          </a:stretch>
        </p:blipFill>
        <p:spPr>
          <a:xfrm>
            <a:off x="-152400" y="-133350"/>
            <a:ext cx="9296400" cy="69723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91741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8370"/>
    </mc:Choice>
    <mc:Fallback>
      <p:transition spd="slow" advTm="837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12.tif"/>
          <p:cNvPicPr>
            <a:picLocks noGrp="1" noChangeAspect="1"/>
          </p:cNvPicPr>
          <p:nvPr>
            <p:ph idx="1"/>
          </p:nvPr>
        </p:nvPicPr>
        <p:blipFill>
          <a:blip r:embed="rId3" cstate="print"/>
          <a:stretch>
            <a:fillRect/>
          </a:stretch>
        </p:blipFill>
        <p:spPr>
          <a:xfrm>
            <a:off x="0" y="-1"/>
            <a:ext cx="9246285" cy="6934715"/>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9770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9414"/>
    </mc:Choice>
    <mc:Fallback>
      <p:transition spd="slow" advTm="9414"/>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11-2.tif"/>
          <p:cNvPicPr>
            <a:picLocks noGrp="1" noChangeAspect="1"/>
          </p:cNvPicPr>
          <p:nvPr>
            <p:ph idx="1"/>
          </p:nvPr>
        </p:nvPicPr>
        <p:blipFill>
          <a:blip r:embed="rId3" cstate="print"/>
          <a:stretch>
            <a:fillRect/>
          </a:stretch>
        </p:blipFill>
        <p:spPr>
          <a:xfrm>
            <a:off x="0" y="-38100"/>
            <a:ext cx="9194800" cy="68961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223345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7480"/>
    </mc:Choice>
    <mc:Fallback>
      <p:transition spd="slow" advTm="748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20.tif"/>
          <p:cNvPicPr>
            <a:picLocks noGrp="1" noChangeAspect="1"/>
          </p:cNvPicPr>
          <p:nvPr>
            <p:ph idx="1"/>
          </p:nvPr>
        </p:nvPicPr>
        <p:blipFill>
          <a:blip r:embed="rId3" cstate="print"/>
          <a:stretch>
            <a:fillRect/>
          </a:stretch>
        </p:blipFill>
        <p:spPr>
          <a:xfrm>
            <a:off x="0" y="-14416"/>
            <a:ext cx="9144000" cy="6858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14104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0808"/>
    </mc:Choice>
    <mc:Fallback>
      <p:transition spd="slow" advTm="1080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0" y="-152397"/>
            <a:ext cx="9144000" cy="6857998"/>
            <a:chOff x="0" y="-152397"/>
            <a:chExt cx="9144000" cy="6857998"/>
          </a:xfrm>
        </p:grpSpPr>
        <p:pic>
          <p:nvPicPr>
            <p:cNvPr id="5" name="Content Placeholder 3" descr="16.t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52397"/>
              <a:ext cx="9144000" cy="6857998"/>
            </a:xfrm>
            <a:prstGeom prst="rect">
              <a:avLst/>
            </a:prstGeom>
          </p:spPr>
        </p:pic>
        <p:cxnSp>
          <p:nvCxnSpPr>
            <p:cNvPr id="3" name="Straight Connector 2"/>
            <p:cNvCxnSpPr/>
            <p:nvPr/>
          </p:nvCxnSpPr>
          <p:spPr>
            <a:xfrm>
              <a:off x="173750" y="5867400"/>
              <a:ext cx="38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0FF77603-4B24-4BF7-80DA-EB9B3274CFCE}"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07363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13.tif"/>
          <p:cNvPicPr>
            <a:picLocks noGrp="1" noChangeAspect="1"/>
          </p:cNvPicPr>
          <p:nvPr>
            <p:ph idx="1"/>
          </p:nvPr>
        </p:nvPicPr>
        <p:blipFill>
          <a:blip r:embed="rId3" cstate="print"/>
          <a:stretch>
            <a:fillRect/>
          </a:stretch>
        </p:blipFill>
        <p:spPr>
          <a:xfrm>
            <a:off x="0" y="0"/>
            <a:ext cx="9144000" cy="6858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16449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1186"/>
    </mc:Choice>
    <mc:Fallback>
      <p:transition spd="slow" advTm="1118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27.tif"/>
          <p:cNvPicPr>
            <a:picLocks noGrp="1" noChangeAspect="1"/>
          </p:cNvPicPr>
          <p:nvPr>
            <p:ph idx="1"/>
          </p:nvPr>
        </p:nvPicPr>
        <p:blipFill>
          <a:blip r:embed="rId3" cstate="print"/>
          <a:stretch>
            <a:fillRect/>
          </a:stretch>
        </p:blipFill>
        <p:spPr>
          <a:xfrm>
            <a:off x="-1" y="-6178"/>
            <a:ext cx="9152237" cy="6864178"/>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33755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1000"/>
    </mc:Choice>
    <mc:Fallback>
      <p:transition spd="slow" advTm="11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a:p>
        </p:txBody>
      </p:sp>
      <p:pic>
        <p:nvPicPr>
          <p:cNvPr id="4" name="Content Placeholder 3" descr="32.tif"/>
          <p:cNvPicPr>
            <a:picLocks noGrp="1" noChangeAspect="1"/>
          </p:cNvPicPr>
          <p:nvPr>
            <p:ph idx="1"/>
          </p:nvPr>
        </p:nvPicPr>
        <p:blipFill>
          <a:blip r:embed="rId3" cstate="print"/>
          <a:stretch>
            <a:fillRect/>
          </a:stretch>
        </p:blipFill>
        <p:spPr>
          <a:xfrm>
            <a:off x="26772" y="18534"/>
            <a:ext cx="9119287" cy="6839465"/>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563529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4165"/>
    </mc:Choice>
    <mc:Fallback>
      <p:transition spd="slow" advTm="1416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918425"/>
            <a:ext cx="3962400" cy="4025175"/>
          </a:xfrm>
        </p:spPr>
        <p:txBody>
          <a:bodyPr/>
          <a:lstStyle/>
          <a:p>
            <a:pPr marL="0" indent="0">
              <a:buNone/>
            </a:pPr>
            <a:endParaRPr lang="en-US" dirty="0" smtClean="0"/>
          </a:p>
          <a:p>
            <a:pPr marL="0" indent="0">
              <a:buNone/>
            </a:pPr>
            <a:endParaRPr lang="en-US" dirty="0"/>
          </a:p>
          <a:p>
            <a:pPr marL="0" indent="0">
              <a:buNone/>
            </a:pPr>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063285" y="1"/>
            <a:ext cx="5099515" cy="6444388"/>
          </a:xfrm>
          <a:prstGeom prst="rect">
            <a:avLst/>
          </a:prstGeom>
          <a:noFill/>
          <a:ln w="9525">
            <a:noFill/>
            <a:miter lim="800000"/>
            <a:headEnd/>
            <a:tailEnd/>
          </a:ln>
          <a:effectLst/>
        </p:spPr>
      </p:pic>
      <p:sp>
        <p:nvSpPr>
          <p:cNvPr id="10" name="TextBox 9"/>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
        <p:nvSpPr>
          <p:cNvPr id="13" name="Slide Number Placeholder 12"/>
          <p:cNvSpPr>
            <a:spLocks noGrp="1"/>
          </p:cNvSpPr>
          <p:nvPr>
            <p:ph type="sldNum" sz="quarter" idx="12"/>
          </p:nvPr>
        </p:nvSpPr>
        <p:spPr/>
        <p:txBody>
          <a:bodyPr/>
          <a:lstStyle/>
          <a:p>
            <a:fld id="{B281C468-C927-45AE-9FCD-F921BAACDFDA}" type="slidenum">
              <a:rPr lang="en-US" smtClean="0"/>
              <a:pPr/>
              <a:t>53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78459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600" dirty="0" smtClean="0"/>
              <a:t>Evidence of harsh chemical treatment</a:t>
            </a:r>
            <a:endParaRPr lang="en-US" sz="3600" dirty="0"/>
          </a:p>
        </p:txBody>
      </p:sp>
      <p:sp>
        <p:nvSpPr>
          <p:cNvPr id="14" name="Content Placeholder 13"/>
          <p:cNvSpPr>
            <a:spLocks noGrp="1"/>
          </p:cNvSpPr>
          <p:nvPr>
            <p:ph sz="half" idx="2"/>
          </p:nvPr>
        </p:nvSpPr>
        <p:spPr>
          <a:xfrm>
            <a:off x="5077691" y="1981200"/>
            <a:ext cx="4038600" cy="4038600"/>
          </a:xfrm>
        </p:spPr>
        <p:txBody>
          <a:bodyPr/>
          <a:lstStyle/>
          <a:p>
            <a:endParaRPr lang="en-US" sz="2400" dirty="0"/>
          </a:p>
        </p:txBody>
      </p:sp>
      <p:pic>
        <p:nvPicPr>
          <p:cNvPr id="17" name="Content Placeholder 3"/>
          <p:cNvPicPr>
            <a:picLocks noGrp="1" noChangeAspect="1"/>
          </p:cNvPicPr>
          <p:nvPr>
            <p:ph sz="half" idx="1"/>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4714"/>
            <a:ext cx="9144000" cy="6572249"/>
          </a:xfrm>
        </p:spPr>
      </p:pic>
      <p:sp>
        <p:nvSpPr>
          <p:cNvPr id="5" name="TextBox 4"/>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
        <p:nvSpPr>
          <p:cNvPr id="4" name="Slide Number Placeholder 3"/>
          <p:cNvSpPr>
            <a:spLocks noGrp="1"/>
          </p:cNvSpPr>
          <p:nvPr>
            <p:ph type="sldNum" sz="quarter" idx="12"/>
          </p:nvPr>
        </p:nvSpPr>
        <p:spPr/>
        <p:txBody>
          <a:bodyPr/>
          <a:lstStyle/>
          <a:p>
            <a:fld id="{B281C468-C927-45AE-9FCD-F921BAACDFDA}" type="slidenum">
              <a:rPr lang="en-US" smtClean="0"/>
              <a:pPr/>
              <a:t>54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086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Comparison of two surfaces</a:t>
            </a:r>
            <a:endParaRPr lang="en-US" sz="3600" dirty="0"/>
          </a:p>
        </p:txBody>
      </p:sp>
      <p:sp>
        <p:nvSpPr>
          <p:cNvPr id="8" name="Text Placeholder 7"/>
          <p:cNvSpPr>
            <a:spLocks noGrp="1"/>
          </p:cNvSpPr>
          <p:nvPr>
            <p:ph type="body" idx="1"/>
          </p:nvPr>
        </p:nvSpPr>
        <p:spPr/>
        <p:txBody>
          <a:bodyPr/>
          <a:lstStyle/>
          <a:p>
            <a:pPr algn="ctr"/>
            <a:r>
              <a:rPr lang="en-US" dirty="0" smtClean="0"/>
              <a:t>The </a:t>
            </a:r>
            <a:r>
              <a:rPr lang="en-US" dirty="0" err="1" smtClean="0"/>
              <a:t>nano</a:t>
            </a:r>
            <a:r>
              <a:rPr lang="en-US" dirty="0" smtClean="0"/>
              <a:t>-structure of the Cornelius plate</a:t>
            </a:r>
            <a:endParaRPr lang="en-US" dirty="0"/>
          </a:p>
        </p:txBody>
      </p:sp>
      <p:pic>
        <p:nvPicPr>
          <p:cNvPr id="5" name="Content Placeholder 3"/>
          <p:cNvPicPr>
            <a:picLocks noGrp="1" noChangeAspect="1"/>
          </p:cNvPicPr>
          <p:nvPr>
            <p:ph sz="half" idx="2"/>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25000"/>
                    </a14:imgEffect>
                    <a14:imgEffect>
                      <a14:brightnessContrast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2667000"/>
            <a:ext cx="3969327" cy="2975956"/>
          </a:xfrm>
        </p:spPr>
      </p:pic>
      <p:sp>
        <p:nvSpPr>
          <p:cNvPr id="9" name="Text Placeholder 8"/>
          <p:cNvSpPr>
            <a:spLocks noGrp="1"/>
          </p:cNvSpPr>
          <p:nvPr>
            <p:ph type="body" sz="quarter" idx="3"/>
          </p:nvPr>
        </p:nvSpPr>
        <p:spPr/>
        <p:txBody>
          <a:bodyPr/>
          <a:lstStyle/>
          <a:p>
            <a:pPr algn="ctr"/>
            <a:r>
              <a:rPr lang="en-US" dirty="0" smtClean="0"/>
              <a:t>The </a:t>
            </a:r>
            <a:r>
              <a:rPr lang="en-US" dirty="0" err="1" smtClean="0"/>
              <a:t>nano</a:t>
            </a:r>
            <a:r>
              <a:rPr lang="en-US" dirty="0" smtClean="0"/>
              <a:t>-structure of the study plate with the nan0fiber</a:t>
            </a:r>
            <a:endParaRPr lang="en-US" dirty="0"/>
          </a:p>
        </p:txBody>
      </p:sp>
      <p:pic>
        <p:nvPicPr>
          <p:cNvPr id="2050" name="Picture 2" descr="C:\Users\ralph\Desktop\background 174.tif"/>
          <p:cNvPicPr>
            <a:picLocks noGrp="1" noChangeAspect="1" noChangeArrowheads="1"/>
          </p:cNvPicPr>
          <p:nvPr>
            <p:ph sz="quarter" idx="4"/>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4876800" y="2667000"/>
            <a:ext cx="4041775" cy="303234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Slide Number Placeholder 11"/>
          <p:cNvSpPr>
            <a:spLocks noGrp="1"/>
          </p:cNvSpPr>
          <p:nvPr>
            <p:ph type="sldNum" sz="quarter" idx="12"/>
          </p:nvPr>
        </p:nvSpPr>
        <p:spPr/>
        <p:txBody>
          <a:bodyPr/>
          <a:lstStyle/>
          <a:p>
            <a:fld id="{ABBC444B-6E67-492C-BD58-4F550025AFBD}" type="slidenum">
              <a:rPr lang="en-US" smtClean="0"/>
              <a:pPr/>
              <a:t>55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02089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25000"/>
                    </a14:imgEffect>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72085"/>
            <a:ext cx="9108989" cy="6513397"/>
          </a:xfrm>
          <a:prstGeom prst="rect">
            <a:avLst/>
          </a:prstGeom>
          <a:ln w="38100">
            <a:noFill/>
          </a:ln>
        </p:spPr>
      </p:pic>
      <p:sp>
        <p:nvSpPr>
          <p:cNvPr id="7" name="Title 11"/>
          <p:cNvSpPr>
            <a:spLocks noGrp="1"/>
          </p:cNvSpPr>
          <p:nvPr>
            <p:ph type="title"/>
          </p:nvPr>
        </p:nvSpPr>
        <p:spPr>
          <a:xfrm>
            <a:off x="-5867400" y="7086600"/>
            <a:ext cx="8229600" cy="1143000"/>
          </a:xfrm>
        </p:spPr>
        <p:txBody>
          <a:bodyPr/>
          <a:lstStyle/>
          <a:p>
            <a:r>
              <a:rPr lang="en-US" sz="3600" dirty="0" smtClean="0"/>
              <a:t>Evidence of harsh chemical treatment</a:t>
            </a:r>
            <a:endParaRPr lang="en-US" sz="3600" dirty="0"/>
          </a:p>
        </p:txBody>
      </p:sp>
      <p:sp>
        <p:nvSpPr>
          <p:cNvPr id="5" name="TextBox 4"/>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
        <p:nvSpPr>
          <p:cNvPr id="2" name="Oval 1"/>
          <p:cNvSpPr/>
          <p:nvPr/>
        </p:nvSpPr>
        <p:spPr>
          <a:xfrm>
            <a:off x="5002422" y="4982858"/>
            <a:ext cx="486035" cy="5035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263037" y="4809860"/>
            <a:ext cx="562232" cy="50354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52A1CE0B-8E2F-4836-989B-3A03EB13B1FA}" type="slidenum">
              <a:rPr lang="en-US" smtClean="0"/>
              <a:pPr/>
              <a:t>56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18299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C:\Users\ralph\Desktop\Robert_Cornelius_1977_0242_0005\cornelius\New Folder\m019.bmp"/>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713" y="0"/>
            <a:ext cx="9094573" cy="5486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2" descr="C:\Users\ralph\Desktop\NSF Desktop\Robert_Cornelius_1977_0242_0005\Cornelius 1\Imaging 1-23-13\24.tif"/>
          <p:cNvPicPr>
            <a:picLocks noChangeAspect="1" noChangeArrowheads="1"/>
          </p:cNvPicPr>
          <p:nvPr/>
        </p:nvPicPr>
        <p:blipFill>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rightnessContrast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5200" y="22654"/>
            <a:ext cx="5614086" cy="4114800"/>
          </a:xfrm>
          <a:prstGeom prst="rect">
            <a:avLst/>
          </a:prstGeom>
          <a:noFill/>
          <a:ln>
            <a:solidFill>
              <a:srgbClr val="FF111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Oval 3"/>
          <p:cNvSpPr/>
          <p:nvPr/>
        </p:nvSpPr>
        <p:spPr>
          <a:xfrm>
            <a:off x="5867400" y="2075817"/>
            <a:ext cx="961099" cy="835807"/>
          </a:xfrm>
          <a:prstGeom prst="ellipse">
            <a:avLst/>
          </a:prstGeom>
          <a:noFill/>
          <a:ln w="3810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F77603-4B24-4BF7-80DA-EB9B3274CFCE}" type="slidenum">
              <a:rPr lang="en-US" smtClean="0"/>
              <a:pPr/>
              <a:t>57</a:t>
            </a:fld>
            <a:endParaRPr lang="en-US"/>
          </a:p>
        </p:txBody>
      </p:sp>
      <p:sp>
        <p:nvSpPr>
          <p:cNvPr id="7" name="TextBox 6"/>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2001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p:cNvPicPr>
            <a:picLocks noChangeAspect="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0000"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553198"/>
          </a:xfrm>
          <a:prstGeom prst="rect">
            <a:avLst/>
          </a:prstGeom>
        </p:spPr>
      </p:pic>
      <p:sp>
        <p:nvSpPr>
          <p:cNvPr id="4" name="TextBox 3"/>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
        <p:nvSpPr>
          <p:cNvPr id="8" name="Slide Number Placeholder 7"/>
          <p:cNvSpPr>
            <a:spLocks noGrp="1"/>
          </p:cNvSpPr>
          <p:nvPr>
            <p:ph type="sldNum" sz="quarter" idx="12"/>
          </p:nvPr>
        </p:nvSpPr>
        <p:spPr/>
        <p:txBody>
          <a:bodyPr/>
          <a:lstStyle/>
          <a:p>
            <a:fld id="{52A1CE0B-8E2F-4836-989B-3A03EB13B1FA}" type="slidenum">
              <a:rPr lang="en-US" smtClean="0"/>
              <a:pPr/>
              <a:t>58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0859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ralph\Desktop\cornelius\interior subsurface glob.bmp"/>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654" y="-1"/>
            <a:ext cx="9121346" cy="59436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Content Placeholder 3"/>
          <p:cNvPicPr>
            <a:picLocks noChangeAspect="1"/>
          </p:cNvPicPr>
          <p:nvPr/>
        </p:nvPicPr>
        <p:blipFill>
          <a:blip r:embed="rId4"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0" y="152400"/>
            <a:ext cx="4337466" cy="3276600"/>
          </a:xfrm>
          <a:prstGeom prst="rect">
            <a:avLst/>
          </a:prstGeom>
          <a:ln w="38100">
            <a:solidFill>
              <a:srgbClr val="FF0000"/>
            </a:solidFill>
          </a:ln>
        </p:spPr>
      </p:pic>
      <p:sp>
        <p:nvSpPr>
          <p:cNvPr id="6" name="Slide Number Placeholder 5"/>
          <p:cNvSpPr>
            <a:spLocks noGrp="1"/>
          </p:cNvSpPr>
          <p:nvPr>
            <p:ph type="sldNum" sz="quarter" idx="12"/>
          </p:nvPr>
        </p:nvSpPr>
        <p:spPr/>
        <p:txBody>
          <a:bodyPr/>
          <a:lstStyle/>
          <a:p>
            <a:fld id="{52A1CE0B-8E2F-4836-989B-3A03EB13B1FA}" type="slidenum">
              <a:rPr lang="en-US" smtClean="0"/>
              <a:pPr/>
              <a:t>59</a:t>
            </a:fld>
            <a:endParaRPr lang="en-US"/>
          </a:p>
        </p:txBody>
      </p:sp>
      <p:sp>
        <p:nvSpPr>
          <p:cNvPr id="7" name="TextBox 6"/>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1487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small is </a:t>
            </a:r>
            <a:r>
              <a:rPr lang="en-US" sz="3600" dirty="0" err="1" smtClean="0"/>
              <a:t>nano</a:t>
            </a:r>
            <a:r>
              <a:rPr lang="en-US" sz="3600" dirty="0" smtClean="0"/>
              <a:t>?</a:t>
            </a:r>
            <a:endParaRPr lang="en-US" sz="3600" dirty="0"/>
          </a:p>
        </p:txBody>
      </p:sp>
      <p:sp>
        <p:nvSpPr>
          <p:cNvPr id="6" name="TextBox 5"/>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3" name="TextBox 2"/>
          <p:cNvSpPr txBox="1"/>
          <p:nvPr/>
        </p:nvSpPr>
        <p:spPr>
          <a:xfrm>
            <a:off x="381001" y="5791200"/>
            <a:ext cx="8153399" cy="369332"/>
          </a:xfrm>
          <a:prstGeom prst="rect">
            <a:avLst/>
          </a:prstGeom>
          <a:noFill/>
        </p:spPr>
        <p:txBody>
          <a:bodyPr wrap="square" rtlCol="0">
            <a:spAutoFit/>
          </a:bodyPr>
          <a:lstStyle/>
          <a:p>
            <a:pPr algn="ctr"/>
            <a:r>
              <a:rPr lang="en-US" dirty="0" smtClean="0"/>
              <a:t>Nanometer = 1 billionth of a meter</a:t>
            </a:r>
            <a:endParaRPr lang="en-US" dirty="0"/>
          </a:p>
        </p:txBody>
      </p:sp>
      <p:grpSp>
        <p:nvGrpSpPr>
          <p:cNvPr id="10" name="Group 9"/>
          <p:cNvGrpSpPr/>
          <p:nvPr/>
        </p:nvGrpSpPr>
        <p:grpSpPr>
          <a:xfrm>
            <a:off x="381001" y="1724881"/>
            <a:ext cx="8285066" cy="3781331"/>
            <a:chOff x="381001" y="1724881"/>
            <a:chExt cx="8285066" cy="3781331"/>
          </a:xfrm>
        </p:grpSpPr>
        <p:grpSp>
          <p:nvGrpSpPr>
            <p:cNvPr id="8" name="Group 7"/>
            <p:cNvGrpSpPr/>
            <p:nvPr/>
          </p:nvGrpSpPr>
          <p:grpSpPr>
            <a:xfrm>
              <a:off x="381001" y="1724881"/>
              <a:ext cx="8285066" cy="3781331"/>
              <a:chOff x="381001" y="1724881"/>
              <a:chExt cx="8285066" cy="3781331"/>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colorTemperature colorTemp="88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1" y="1724881"/>
                <a:ext cx="8285066" cy="3781331"/>
              </a:xfrm>
              <a:prstGeom prst="rect">
                <a:avLst/>
              </a:prstGeom>
              <a:solidFill>
                <a:schemeClr val="accent1"/>
              </a:solidFill>
              <a:ln w="76200">
                <a:solidFill>
                  <a:schemeClr val="bg2">
                    <a:lumMod val="50000"/>
                    <a:lumOff val="50000"/>
                  </a:schemeClr>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419101" y="1747962"/>
                <a:ext cx="8246966" cy="307777"/>
              </a:xfrm>
              <a:prstGeom prst="rect">
                <a:avLst/>
              </a:prstGeom>
              <a:solidFill>
                <a:srgbClr val="FFFFFF"/>
              </a:solidFill>
            </p:spPr>
            <p:txBody>
              <a:bodyPr wrap="square" rtlCol="0">
                <a:spAutoFit/>
              </a:bodyPr>
              <a:lstStyle/>
              <a:p>
                <a:r>
                  <a:rPr lang="en-US" sz="1400" b="1" dirty="0" smtClean="0">
                    <a:solidFill>
                      <a:schemeClr val="bg1"/>
                    </a:solidFill>
                  </a:rPr>
                  <a:t>        Water    Glucose  Antibody  Virus   Bacteria    Cancer cell        Flea                Tennis ball</a:t>
                </a:r>
                <a:endParaRPr lang="en-US" sz="1400" b="1" dirty="0">
                  <a:solidFill>
                    <a:schemeClr val="bg1"/>
                  </a:solidFill>
                </a:endParaRPr>
              </a:p>
            </p:txBody>
          </p:sp>
        </p:grpSp>
        <p:sp>
          <p:nvSpPr>
            <p:cNvPr id="9" name="Rectangle 8"/>
            <p:cNvSpPr/>
            <p:nvPr/>
          </p:nvSpPr>
          <p:spPr>
            <a:xfrm>
              <a:off x="1981200" y="3124200"/>
              <a:ext cx="1447800" cy="304800"/>
            </a:xfrm>
            <a:prstGeom prst="rect">
              <a:avLst/>
            </a:prstGeom>
            <a:solidFill>
              <a:srgbClr val="FFFF00">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2"/>
          </p:nvPr>
        </p:nvSpPr>
        <p:spPr/>
        <p:txBody>
          <a:bodyPr/>
          <a:lstStyle/>
          <a:p>
            <a:fld id="{350E2793-805B-428E-97D7-A5734EF9975F}"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41800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562600"/>
          </a:xfrm>
        </p:spPr>
        <p:txBody>
          <a:bodyPr/>
          <a:lstStyle/>
          <a:p>
            <a:r>
              <a:rPr lang="en-US" sz="2400" dirty="0"/>
              <a:t>Are there surface intervention treatments </a:t>
            </a:r>
            <a:r>
              <a:rPr lang="en-US" sz="2400" dirty="0" smtClean="0"/>
              <a:t>that can </a:t>
            </a:r>
            <a:r>
              <a:rPr lang="en-US" sz="2400" dirty="0"/>
              <a:t>effectively remove reactive chemistry and retain </a:t>
            </a:r>
            <a:r>
              <a:rPr lang="en-US" sz="2400" dirty="0" smtClean="0"/>
              <a:t>the original </a:t>
            </a:r>
            <a:r>
              <a:rPr lang="en-US" sz="2400" dirty="0" err="1" smtClean="0"/>
              <a:t>nano</a:t>
            </a:r>
            <a:r>
              <a:rPr lang="en-US" sz="2400" dirty="0" smtClean="0"/>
              <a:t>-structure of the daguerreotype?</a:t>
            </a:r>
          </a:p>
          <a:p>
            <a:pPr marL="0" indent="0">
              <a:buNone/>
            </a:pPr>
            <a:endParaRPr lang="en-US" sz="2400" dirty="0" smtClean="0"/>
          </a:p>
          <a:p>
            <a:r>
              <a:rPr lang="en-US" sz="2400" dirty="0" smtClean="0"/>
              <a:t>Are original cases and framing materials effective in preventing the </a:t>
            </a:r>
            <a:r>
              <a:rPr lang="en-US" sz="2400" dirty="0" err="1" smtClean="0"/>
              <a:t>nano</a:t>
            </a:r>
            <a:r>
              <a:rPr lang="en-US" sz="2400" dirty="0" smtClean="0"/>
              <a:t>-scale  reactions as we have see  here –for which there is no known scientific rationale for them to not progress.</a:t>
            </a:r>
          </a:p>
          <a:p>
            <a:endParaRPr lang="en-US" sz="2400" dirty="0"/>
          </a:p>
          <a:p>
            <a:r>
              <a:rPr lang="en-US" sz="2400" dirty="0" smtClean="0"/>
              <a:t>Is it possible to slow or halt </a:t>
            </a:r>
            <a:r>
              <a:rPr lang="en-US" sz="2400" dirty="0" err="1" smtClean="0"/>
              <a:t>nano</a:t>
            </a:r>
            <a:r>
              <a:rPr lang="en-US" sz="2400" dirty="0" smtClean="0"/>
              <a:t>-chemical reactions now –and wait for new science to emerge that may provide better solutions to these critical issues for the preservation of the daguerreotype?</a:t>
            </a:r>
          </a:p>
          <a:p>
            <a:endParaRPr lang="en-US" sz="2800" dirty="0"/>
          </a:p>
          <a:p>
            <a:pPr marL="0" indent="0">
              <a:buNone/>
            </a:pPr>
            <a:r>
              <a:rPr lang="en-US" sz="2800" dirty="0" smtClean="0"/>
              <a:t> </a:t>
            </a:r>
          </a:p>
        </p:txBody>
      </p:sp>
      <p:sp>
        <p:nvSpPr>
          <p:cNvPr id="5" name="Slide Number Placeholder 4"/>
          <p:cNvSpPr>
            <a:spLocks noGrp="1"/>
          </p:cNvSpPr>
          <p:nvPr>
            <p:ph type="sldNum" sz="quarter" idx="12"/>
          </p:nvPr>
        </p:nvSpPr>
        <p:spPr/>
        <p:txBody>
          <a:bodyPr/>
          <a:lstStyle/>
          <a:p>
            <a:fld id="{52A1CE0B-8E2F-4836-989B-3A03EB13B1FA}" type="slidenum">
              <a:rPr lang="en-US" smtClean="0"/>
              <a:pPr/>
              <a:t>60</a:t>
            </a:fld>
            <a:endParaRPr lang="en-US"/>
          </a:p>
        </p:txBody>
      </p:sp>
      <p:sp>
        <p:nvSpPr>
          <p:cNvPr id="2" name="Title 1"/>
          <p:cNvSpPr>
            <a:spLocks noGrp="1"/>
          </p:cNvSpPr>
          <p:nvPr>
            <p:ph type="title"/>
          </p:nvPr>
        </p:nvSpPr>
        <p:spPr>
          <a:xfrm>
            <a:off x="457200" y="274638"/>
            <a:ext cx="8229600" cy="868362"/>
          </a:xfrm>
        </p:spPr>
        <p:txBody>
          <a:bodyPr/>
          <a:lstStyle/>
          <a:p>
            <a:r>
              <a:rPr lang="en-US" dirty="0" smtClean="0"/>
              <a:t>What do we do now?</a:t>
            </a:r>
            <a:endParaRPr lang="en-US" dirty="0"/>
          </a:p>
        </p:txBody>
      </p:sp>
      <p:sp>
        <p:nvSpPr>
          <p:cNvPr id="4" name="TextBox 3"/>
          <p:cNvSpPr txBox="1"/>
          <p:nvPr/>
        </p:nvSpPr>
        <p:spPr>
          <a:xfrm>
            <a:off x="148237" y="6459003"/>
            <a:ext cx="8229600" cy="369332"/>
          </a:xfrm>
          <a:prstGeom prst="rect">
            <a:avLst/>
          </a:prstGeom>
          <a:noFill/>
        </p:spPr>
        <p:txBody>
          <a:bodyPr wrap="square" rtlCol="0">
            <a:spAutoFit/>
          </a:bodyPr>
          <a:lstStyle/>
          <a:p>
            <a:r>
              <a:rPr lang="en-US" dirty="0"/>
              <a:t>Theme </a:t>
            </a:r>
            <a:r>
              <a:rPr lang="en-US" dirty="0" smtClean="0"/>
              <a:t>III: Conservation and preservation of the daguerreotype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63489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The answer is yes –but it requires adopting new practices</a:t>
            </a:r>
            <a:endParaRPr lang="en-US" sz="3600"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9100" y="1600200"/>
            <a:ext cx="3996800" cy="4525963"/>
          </a:xfrm>
        </p:spPr>
      </p:pic>
      <p:sp>
        <p:nvSpPr>
          <p:cNvPr id="3" name="Slide Number Placeholder 2"/>
          <p:cNvSpPr>
            <a:spLocks noGrp="1"/>
          </p:cNvSpPr>
          <p:nvPr>
            <p:ph type="sldNum" sz="quarter" idx="12"/>
          </p:nvPr>
        </p:nvSpPr>
        <p:spPr/>
        <p:txBody>
          <a:bodyPr/>
          <a:lstStyle/>
          <a:p>
            <a:fld id="{52A1CE0B-8E2F-4836-989B-3A03EB13B1FA}" type="slidenum">
              <a:rPr lang="en-US" smtClean="0"/>
              <a:pPr/>
              <a:t>61</a:t>
            </a:fld>
            <a:endParaRPr lang="en-US" dirty="0"/>
          </a:p>
        </p:txBody>
      </p:sp>
      <p:pic>
        <p:nvPicPr>
          <p:cNvPr id="1026" name="Picture 2" descr="C:\Users\ralph\Desktop\_MG_5098.JPG"/>
          <p:cNvPicPr>
            <a:picLocks noGrp="1" noChangeAspect="1" noChangeArrowheads="1"/>
          </p:cNvPicPr>
          <p:nvPr>
            <p:ph sz="half"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7130" y="1600200"/>
            <a:ext cx="3958740" cy="452596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4407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3"/>
            <a:ext cx="8229600" cy="1143000"/>
          </a:xfrm>
        </p:spPr>
        <p:txBody>
          <a:bodyPr/>
          <a:lstStyle/>
          <a:p>
            <a:r>
              <a:rPr lang="en-US" sz="3600" dirty="0" smtClean="0"/>
              <a:t>Silver etched by Iodine fuming</a:t>
            </a:r>
            <a:endParaRPr lang="en-US" sz="3600" dirty="0"/>
          </a:p>
        </p:txBody>
      </p:sp>
      <p:sp>
        <p:nvSpPr>
          <p:cNvPr id="4" name="TextBox 3"/>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grpSp>
        <p:nvGrpSpPr>
          <p:cNvPr id="3" name="Group 2"/>
          <p:cNvGrpSpPr/>
          <p:nvPr/>
        </p:nvGrpSpPr>
        <p:grpSpPr>
          <a:xfrm>
            <a:off x="914400" y="947928"/>
            <a:ext cx="7239000" cy="5429250"/>
            <a:chOff x="914400" y="947928"/>
            <a:chExt cx="7239000" cy="5429250"/>
          </a:xfrm>
        </p:grpSpPr>
        <p:pic>
          <p:nvPicPr>
            <p:cNvPr id="15364" name="Picture 4" descr="interface "/>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947928"/>
              <a:ext cx="7239000" cy="54292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9" name="Group 8"/>
            <p:cNvGrpSpPr/>
            <p:nvPr/>
          </p:nvGrpSpPr>
          <p:grpSpPr>
            <a:xfrm>
              <a:off x="1204610" y="4800600"/>
              <a:ext cx="1143000" cy="492443"/>
              <a:chOff x="2608556" y="4838075"/>
              <a:chExt cx="1143000" cy="492443"/>
            </a:xfrm>
          </p:grpSpPr>
          <p:sp>
            <p:nvSpPr>
              <p:cNvPr id="8" name="TextBox 7"/>
              <p:cNvSpPr txBox="1"/>
              <p:nvPr/>
            </p:nvSpPr>
            <p:spPr>
              <a:xfrm>
                <a:off x="2608556" y="4838075"/>
                <a:ext cx="1143000" cy="492443"/>
              </a:xfrm>
              <a:prstGeom prst="rect">
                <a:avLst/>
              </a:prstGeom>
              <a:solidFill>
                <a:schemeClr val="bg1"/>
              </a:solidFill>
            </p:spPr>
            <p:txBody>
              <a:bodyPr wrap="square" rtlCol="0">
                <a:spAutoFit/>
              </a:bodyPr>
              <a:lstStyle/>
              <a:p>
                <a:r>
                  <a:rPr lang="en-US" b="1" dirty="0" smtClean="0">
                    <a:solidFill>
                      <a:srgbClr val="FFFFFF"/>
                    </a:solidFill>
                  </a:rPr>
                  <a:t>200 nm</a:t>
                </a:r>
                <a:endParaRPr lang="en-US" sz="900" b="1" dirty="0" smtClean="0">
                  <a:solidFill>
                    <a:srgbClr val="FFFFFF"/>
                  </a:solidFill>
                </a:endParaRPr>
              </a:p>
              <a:p>
                <a:endParaRPr lang="en-US" sz="800" b="1" dirty="0" smtClean="0">
                  <a:solidFill>
                    <a:srgbClr val="FFFFFF"/>
                  </a:solidFill>
                </a:endParaRPr>
              </a:p>
            </p:txBody>
          </p:sp>
          <p:cxnSp>
            <p:nvCxnSpPr>
              <p:cNvPr id="10" name="Straight Connector 9"/>
              <p:cNvCxnSpPr/>
              <p:nvPr/>
            </p:nvCxnSpPr>
            <p:spPr>
              <a:xfrm>
                <a:off x="2927946" y="5219075"/>
                <a:ext cx="31596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grpSp>
      </p:grpSp>
      <p:sp>
        <p:nvSpPr>
          <p:cNvPr id="11" name="TextBox 10"/>
          <p:cNvSpPr txBox="1"/>
          <p:nvPr/>
        </p:nvSpPr>
        <p:spPr>
          <a:xfrm>
            <a:off x="2142575" y="1600200"/>
            <a:ext cx="4572000" cy="3539430"/>
          </a:xfrm>
          <a:prstGeom prst="rect">
            <a:avLst/>
          </a:prstGeom>
          <a:noFill/>
        </p:spPr>
        <p:txBody>
          <a:bodyPr wrap="square" rtlCol="0">
            <a:spAutoFit/>
          </a:bodyPr>
          <a:lstStyle/>
          <a:p>
            <a:pPr algn="ctr"/>
            <a:r>
              <a:rPr lang="en-US" sz="2800" b="1" dirty="0" smtClean="0">
                <a:solidFill>
                  <a:srgbClr val="FFCC00"/>
                </a:solidFill>
                <a:effectLst>
                  <a:outerShdw blurRad="38100" dist="38100" dir="2700000" algn="tl">
                    <a:srgbClr val="000000">
                      <a:alpha val="43137"/>
                    </a:srgbClr>
                  </a:outerShdw>
                </a:effectLst>
              </a:rPr>
              <a:t>Non iodized (coated)</a:t>
            </a:r>
          </a:p>
          <a:p>
            <a:pPr algn="ctr"/>
            <a:endParaRPr lang="en-US" sz="2400" dirty="0">
              <a:solidFill>
                <a:srgbClr val="FFCC00"/>
              </a:solidFill>
            </a:endParaRPr>
          </a:p>
          <a:p>
            <a:pPr algn="ctr"/>
            <a:endParaRPr lang="en-US" sz="2400" dirty="0" smtClean="0">
              <a:solidFill>
                <a:srgbClr val="FFCC00"/>
              </a:solidFill>
            </a:endParaRPr>
          </a:p>
          <a:p>
            <a:pPr algn="ctr"/>
            <a:endParaRPr lang="en-US" sz="2400" dirty="0">
              <a:solidFill>
                <a:srgbClr val="FFCC00"/>
              </a:solidFill>
            </a:endParaRPr>
          </a:p>
          <a:p>
            <a:pPr algn="ctr"/>
            <a:endParaRPr lang="en-US" sz="2400" dirty="0" smtClean="0">
              <a:solidFill>
                <a:srgbClr val="FFCC00"/>
              </a:solidFill>
            </a:endParaRPr>
          </a:p>
          <a:p>
            <a:pPr algn="ctr"/>
            <a:endParaRPr lang="en-US" sz="2400" dirty="0">
              <a:solidFill>
                <a:srgbClr val="FFCC00"/>
              </a:solidFill>
            </a:endParaRPr>
          </a:p>
          <a:p>
            <a:pPr algn="ctr"/>
            <a:endParaRPr lang="en-US" sz="2400" dirty="0" smtClean="0">
              <a:solidFill>
                <a:srgbClr val="FFCC00"/>
              </a:solidFill>
            </a:endParaRPr>
          </a:p>
          <a:p>
            <a:pPr algn="ctr"/>
            <a:endParaRPr lang="en-US" sz="2400" dirty="0">
              <a:solidFill>
                <a:srgbClr val="FFCC00"/>
              </a:solidFill>
            </a:endParaRPr>
          </a:p>
          <a:p>
            <a:pPr algn="ctr"/>
            <a:r>
              <a:rPr lang="en-US" sz="2800" b="1" dirty="0" smtClean="0">
                <a:solidFill>
                  <a:srgbClr val="FFCC00"/>
                </a:solidFill>
              </a:rPr>
              <a:t>Iodized and fixed</a:t>
            </a:r>
          </a:p>
        </p:txBody>
      </p:sp>
      <p:sp>
        <p:nvSpPr>
          <p:cNvPr id="7" name="Slide Number Placeholder 6"/>
          <p:cNvSpPr>
            <a:spLocks noGrp="1"/>
          </p:cNvSpPr>
          <p:nvPr>
            <p:ph type="sldNum" sz="quarter" idx="12"/>
          </p:nvPr>
        </p:nvSpPr>
        <p:spPr/>
        <p:txBody>
          <a:bodyPr/>
          <a:lstStyle/>
          <a:p>
            <a:fld id="{350E2793-805B-428E-97D7-A5734EF9975F}"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96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905000"/>
            <a:ext cx="4267200" cy="4525963"/>
          </a:xfrm>
        </p:spPr>
        <p:txBody>
          <a:bodyPr/>
          <a:lstStyle/>
          <a:p>
            <a:r>
              <a:rPr lang="en-US" dirty="0" smtClean="0"/>
              <a:t>Hosts and engages with living organisms and the chemistry of life:</a:t>
            </a:r>
          </a:p>
          <a:p>
            <a:pPr lvl="1"/>
            <a:r>
              <a:rPr lang="en-US" dirty="0" smtClean="0"/>
              <a:t>Fungi</a:t>
            </a:r>
          </a:p>
          <a:p>
            <a:pPr lvl="1"/>
            <a:r>
              <a:rPr lang="en-US" dirty="0" smtClean="0"/>
              <a:t>Bacteria</a:t>
            </a:r>
          </a:p>
          <a:p>
            <a:pPr lvl="1"/>
            <a:r>
              <a:rPr lang="en-US" dirty="0" smtClean="0"/>
              <a:t>Plants</a:t>
            </a:r>
          </a:p>
          <a:p>
            <a:pPr lvl="1"/>
            <a:r>
              <a:rPr lang="en-US" dirty="0" smtClean="0"/>
              <a:t>Enzymes</a:t>
            </a:r>
          </a:p>
          <a:p>
            <a:pPr lvl="1"/>
            <a:r>
              <a:rPr lang="en-US" dirty="0" smtClean="0"/>
              <a:t>Proteins </a:t>
            </a:r>
          </a:p>
          <a:p>
            <a:pPr lvl="1"/>
            <a:r>
              <a:rPr lang="en-US" dirty="0" smtClean="0"/>
              <a:t>Nucleic acids</a:t>
            </a:r>
          </a:p>
          <a:p>
            <a:pPr lvl="1"/>
            <a:r>
              <a:rPr lang="en-US" dirty="0" smtClean="0"/>
              <a:t>Cytoplasmic fluids</a:t>
            </a:r>
            <a:endParaRPr lang="en-US" dirty="0"/>
          </a:p>
        </p:txBody>
      </p:sp>
      <p:sp>
        <p:nvSpPr>
          <p:cNvPr id="6" name="Content Placeholder 5"/>
          <p:cNvSpPr>
            <a:spLocks noGrp="1"/>
          </p:cNvSpPr>
          <p:nvPr>
            <p:ph sz="half" idx="1"/>
          </p:nvPr>
        </p:nvSpPr>
        <p:spPr>
          <a:xfrm>
            <a:off x="304800" y="1447800"/>
            <a:ext cx="4191000" cy="4678363"/>
          </a:xfrm>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133600"/>
            <a:ext cx="4419600" cy="33147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itle 2"/>
          <p:cNvSpPr>
            <a:spLocks noGrp="1"/>
          </p:cNvSpPr>
          <p:nvPr>
            <p:ph type="title"/>
          </p:nvPr>
        </p:nvSpPr>
        <p:spPr>
          <a:xfrm>
            <a:off x="-381000" y="152400"/>
            <a:ext cx="9829800" cy="1143000"/>
          </a:xfrm>
        </p:spPr>
        <p:txBody>
          <a:bodyPr/>
          <a:lstStyle/>
          <a:p>
            <a:r>
              <a:rPr lang="en-US" sz="3200" dirty="0" smtClean="0"/>
              <a:t>The daguerreotype surface engages </a:t>
            </a:r>
            <a:r>
              <a:rPr lang="en-US" sz="3200" dirty="0"/>
              <a:t>readily with life </a:t>
            </a:r>
            <a:r>
              <a:rPr lang="en-US" sz="3200" dirty="0" smtClean="0"/>
              <a:t>forms at the cellular </a:t>
            </a:r>
            <a:r>
              <a:rPr lang="en-US" sz="3200" dirty="0"/>
              <a:t>level</a:t>
            </a:r>
          </a:p>
        </p:txBody>
      </p:sp>
      <p:sp>
        <p:nvSpPr>
          <p:cNvPr id="2" name="TextBox 1"/>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sp>
        <p:nvSpPr>
          <p:cNvPr id="8" name="Slide Number Placeholder 7"/>
          <p:cNvSpPr>
            <a:spLocks noGrp="1"/>
          </p:cNvSpPr>
          <p:nvPr>
            <p:ph type="sldNum" sz="quarter" idx="12"/>
          </p:nvPr>
        </p:nvSpPr>
        <p:spPr/>
        <p:txBody>
          <a:bodyPr/>
          <a:lstStyle/>
          <a:p>
            <a:fld id="{B281C468-C927-45AE-9FCD-F921BAACDFDA}"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0519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daguerreotype surface has the elemental building blocks for bottom-up self assembling nanostructures</a:t>
            </a:r>
            <a:endParaRPr lang="en-US" sz="3200" dirty="0"/>
          </a:p>
        </p:txBody>
      </p:sp>
      <p:sp>
        <p:nvSpPr>
          <p:cNvPr id="4" name="Content Placeholder 3"/>
          <p:cNvSpPr>
            <a:spLocks noGrp="1"/>
          </p:cNvSpPr>
          <p:nvPr>
            <p:ph sz="half" idx="2"/>
          </p:nvPr>
        </p:nvSpPr>
        <p:spPr>
          <a:xfrm>
            <a:off x="4597400" y="1905000"/>
            <a:ext cx="4394200" cy="4525963"/>
          </a:xfrm>
        </p:spPr>
        <p:txBody>
          <a:bodyPr/>
          <a:lstStyle/>
          <a:p>
            <a:r>
              <a:rPr lang="en-US" sz="2400" dirty="0" smtClean="0"/>
              <a:t>Gold  and silver nanoparticles are favored elements for </a:t>
            </a:r>
            <a:r>
              <a:rPr lang="en-US" sz="2400" dirty="0" err="1" smtClean="0"/>
              <a:t>nano</a:t>
            </a:r>
            <a:r>
              <a:rPr lang="en-US" sz="2400" dirty="0" smtClean="0"/>
              <a:t>  bio- engineers  in creating self-assembling structures </a:t>
            </a:r>
          </a:p>
          <a:p>
            <a:endParaRPr lang="en-US" sz="2400" dirty="0"/>
          </a:p>
          <a:p>
            <a:r>
              <a:rPr lang="en-US" sz="2400" dirty="0" smtClean="0"/>
              <a:t>Biological forms and chemistry can serve as the scaffolding and mechanisms for self-assembled gold and silver complexes </a:t>
            </a:r>
            <a:endParaRPr lang="en-US" sz="2400" dirty="0"/>
          </a:p>
        </p:txBody>
      </p:sp>
      <p:sp>
        <p:nvSpPr>
          <p:cNvPr id="5" name="TextBox 4"/>
          <p:cNvSpPr txBox="1"/>
          <p:nvPr/>
        </p:nvSpPr>
        <p:spPr>
          <a:xfrm>
            <a:off x="533400" y="6400800"/>
            <a:ext cx="8229600" cy="369332"/>
          </a:xfrm>
          <a:prstGeom prst="rect">
            <a:avLst/>
          </a:prstGeom>
          <a:noFill/>
        </p:spPr>
        <p:txBody>
          <a:bodyPr wrap="square" rtlCol="0">
            <a:spAutoFit/>
          </a:bodyPr>
          <a:lstStyle/>
          <a:p>
            <a:r>
              <a:rPr lang="en-US" dirty="0" smtClean="0">
                <a:latin typeface="+mn-lt"/>
              </a:rPr>
              <a:t>Theme I: Daguerreotype as Nanotechnology </a:t>
            </a:r>
            <a:endParaRPr lang="en-US" dirty="0">
              <a:latin typeface="+mn-lt"/>
            </a:endParaRPr>
          </a:p>
        </p:txBody>
      </p:sp>
      <p:pic>
        <p:nvPicPr>
          <p:cNvPr id="7" name="Picture 3" descr="Central core.tif"/>
          <p:cNvPicPr>
            <a:picLocks noGrp="1" noChangeAspect="1"/>
          </p:cNvPicPr>
          <p:nvPr>
            <p:ph sz="half" idx="1"/>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25000"/>
                    </a14:imgEffect>
                    <a14:imgEffect>
                      <a14:brightnessContrast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0392" y="2133600"/>
            <a:ext cx="4673600" cy="3505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B281C468-C927-45AE-9FCD-F921BAACDFDA}"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5452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aguerreotype Research Wellingt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SF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SF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SF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SF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SF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SF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SF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SF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SF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SF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SF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SF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ndar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6185</TotalTime>
  <Words>7695</Words>
  <Application>Microsoft Macintosh PowerPoint</Application>
  <PresentationFormat>On-screen Show (4:3)</PresentationFormat>
  <Paragraphs>508</Paragraphs>
  <Slides>61</Slides>
  <Notes>61</Notes>
  <HiddenSlides>0</HiddenSlides>
  <MMClips>0</MMClips>
  <ScaleCrop>false</ScaleCrop>
  <HeadingPairs>
    <vt:vector size="4" baseType="variant">
      <vt:variant>
        <vt:lpstr>Design Template</vt:lpstr>
      </vt:variant>
      <vt:variant>
        <vt:i4>4</vt:i4>
      </vt:variant>
      <vt:variant>
        <vt:lpstr>Slide Titles</vt:lpstr>
      </vt:variant>
      <vt:variant>
        <vt:i4>61</vt:i4>
      </vt:variant>
    </vt:vector>
  </HeadingPairs>
  <TitlesOfParts>
    <vt:vector size="65" baseType="lpstr">
      <vt:lpstr>Daguerreotype Research Wellington</vt:lpstr>
      <vt:lpstr>1_Custom Design</vt:lpstr>
      <vt:lpstr>2_Custom Design</vt:lpstr>
      <vt:lpstr>Custom Design</vt:lpstr>
      <vt:lpstr>Slide 1</vt:lpstr>
      <vt:lpstr>Daguerreotype Research    University of Rochester and George Eastman House</vt:lpstr>
      <vt:lpstr>Three Themes</vt:lpstr>
      <vt:lpstr>Slide 4</vt:lpstr>
      <vt:lpstr>Slide 5</vt:lpstr>
      <vt:lpstr>How small is nano?</vt:lpstr>
      <vt:lpstr>Silver etched by Iodine fuming</vt:lpstr>
      <vt:lpstr>The daguerreotype surface engages readily with life forms at the cellular level</vt:lpstr>
      <vt:lpstr>The daguerreotype surface has the elemental building blocks for bottom-up self assembling nanostructures</vt:lpstr>
      <vt:lpstr>Daguerreotypes exhibit quantum optical characteristics</vt:lpstr>
      <vt:lpstr>Slide 11</vt:lpstr>
      <vt:lpstr>The biology of a daguerreotype</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Fungi</vt:lpstr>
      <vt:lpstr>Fungi</vt:lpstr>
      <vt:lpstr>Slide 33</vt:lpstr>
      <vt:lpstr>Research on the gilding of daguerreotypes as nano-technology</vt:lpstr>
      <vt:lpstr>Slide 35</vt:lpstr>
      <vt:lpstr>Slide 36</vt:lpstr>
      <vt:lpstr>Slide 37</vt:lpstr>
      <vt:lpstr>Slide 38</vt:lpstr>
      <vt:lpstr>Slide 39</vt:lpstr>
      <vt:lpstr>Slide 40</vt:lpstr>
      <vt:lpstr>Slide 41</vt:lpstr>
      <vt:lpstr>Slide 42</vt:lpstr>
      <vt:lpstr>The Conservation Response</vt:lpstr>
      <vt:lpstr>Slide 44</vt:lpstr>
      <vt:lpstr>Slide 45</vt:lpstr>
      <vt:lpstr>Slide 46</vt:lpstr>
      <vt:lpstr>Slide 47</vt:lpstr>
      <vt:lpstr>Slide 48</vt:lpstr>
      <vt:lpstr>Slide 49</vt:lpstr>
      <vt:lpstr>Slide 50</vt:lpstr>
      <vt:lpstr>Slide 51</vt:lpstr>
      <vt:lpstr>Slide 52</vt:lpstr>
      <vt:lpstr>Slide 53</vt:lpstr>
      <vt:lpstr>Evidence of harsh chemical treatment</vt:lpstr>
      <vt:lpstr>Comparison of two surfaces</vt:lpstr>
      <vt:lpstr>Evidence of harsh chemical treatment</vt:lpstr>
      <vt:lpstr>Slide 57</vt:lpstr>
      <vt:lpstr>Slide 58</vt:lpstr>
      <vt:lpstr>Slide 59</vt:lpstr>
      <vt:lpstr>What do we do now?</vt:lpstr>
      <vt:lpstr>The answer is yes –but it requires adopting new practices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Daguerreotype Research    University of Rochester George Eastman House</dc:title>
  <dc:creator>ralph</dc:creator>
  <cp:keywords/>
  <cp:lastModifiedBy>N Bigelow</cp:lastModifiedBy>
  <cp:revision>468</cp:revision>
  <dcterms:created xsi:type="dcterms:W3CDTF">2013-03-27T12:02:26Z</dcterms:created>
  <dcterms:modified xsi:type="dcterms:W3CDTF">2013-03-27T12:03:18Z</dcterms:modified>
</cp:coreProperties>
</file>