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04" r:id="rId2"/>
    <p:sldId id="310" r:id="rId3"/>
    <p:sldId id="314" r:id="rId4"/>
    <p:sldId id="308" r:id="rId5"/>
    <p:sldId id="298" r:id="rId6"/>
    <p:sldId id="299" r:id="rId7"/>
    <p:sldId id="300" r:id="rId8"/>
    <p:sldId id="311" r:id="rId9"/>
    <p:sldId id="315" r:id="rId10"/>
    <p:sldId id="309" r:id="rId11"/>
    <p:sldId id="283" r:id="rId12"/>
    <p:sldId id="284" r:id="rId13"/>
    <p:sldId id="303" r:id="rId14"/>
    <p:sldId id="307" r:id="rId15"/>
    <p:sldId id="286" r:id="rId16"/>
    <p:sldId id="289" r:id="rId17"/>
    <p:sldId id="312" r:id="rId18"/>
    <p:sldId id="3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6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7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2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3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A237813-2504-4940-84D0-0A9EF206ACDE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13D6-2EF8-4B30-AD3A-67466D32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huleli@Berkeley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9919" y="19056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From the ISM to the IMF: Multi-Scale, Multi-Physics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Modeling of Star Formation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35813" y="3417329"/>
            <a:ext cx="362381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 err="1" smtClean="0"/>
              <a:t>Shule</a:t>
            </a:r>
            <a:r>
              <a:rPr lang="en-US" dirty="0" smtClean="0"/>
              <a:t> </a:t>
            </a:r>
            <a:r>
              <a:rPr lang="en-US" dirty="0" smtClean="0"/>
              <a:t>Li</a:t>
            </a:r>
            <a:r>
              <a:rPr lang="en-US" dirty="0"/>
              <a:t>, Richard Klein, Chris </a:t>
            </a:r>
            <a:r>
              <a:rPr lang="en-US" dirty="0" smtClean="0"/>
              <a:t>McKee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>University of California </a:t>
            </a:r>
            <a:r>
              <a:rPr lang="en-US" dirty="0" smtClean="0"/>
              <a:t>Berkeley</a:t>
            </a:r>
            <a:endParaRPr lang="en-US" dirty="0">
              <a:hlinkClick r:id="rId2"/>
            </a:endParaRPr>
          </a:p>
          <a:p>
            <a:pPr algn="ctr"/>
            <a:r>
              <a:rPr lang="en-US" dirty="0" smtClean="0">
                <a:hlinkClick r:id="rId2"/>
              </a:rPr>
              <a:t>shuleli@Berkeley.edu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10.27. 2015</a:t>
            </a:r>
            <a:endParaRPr lang="en-US" dirty="0"/>
          </a:p>
        </p:txBody>
      </p:sp>
      <p:pic>
        <p:nvPicPr>
          <p:cNvPr id="1026" name="Picture 2" descr="http://www.berkeley.edu/brand/img/seals/ucbseal_139_5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04" y="4967289"/>
            <a:ext cx="1650354" cy="16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36" y="1712936"/>
            <a:ext cx="5849126" cy="5145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611" y="235106"/>
            <a:ext cx="4301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Zoom in Simulation of Athena Data Set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5536" y="1568038"/>
            <a:ext cx="5259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i="1" dirty="0" smtClean="0"/>
              <a:t>ORION Simulation </a:t>
            </a:r>
            <a:r>
              <a:rPr lang="en-US" sz="1600" i="1" dirty="0" err="1" smtClean="0"/>
              <a:t>Subregion</a:t>
            </a:r>
            <a:r>
              <a:rPr lang="en-US" sz="1600" i="1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256 </a:t>
            </a:r>
            <a:r>
              <a:rPr lang="en-US" sz="1600" dirty="0" smtClean="0"/>
              <a:t>x 256 x 256 pc </a:t>
            </a:r>
            <a:r>
              <a:rPr lang="en-US" sz="1600" dirty="0" smtClean="0"/>
              <a:t>with outflow boundary condition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i="1" dirty="0" smtClean="0"/>
              <a:t>ORION Zoom-in Box Size: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35 </a:t>
            </a:r>
            <a:r>
              <a:rPr lang="en-US" sz="1600" dirty="0" smtClean="0"/>
              <a:t>x </a:t>
            </a:r>
            <a:r>
              <a:rPr lang="en-US" sz="1600" dirty="0" smtClean="0"/>
              <a:t>70 </a:t>
            </a:r>
            <a:r>
              <a:rPr lang="en-US" sz="1600" dirty="0" smtClean="0"/>
              <a:t>x </a:t>
            </a:r>
            <a:r>
              <a:rPr lang="en-US" sz="1600" dirty="0" smtClean="0"/>
              <a:t>65 pc box and a 25 x 35 x 65 pc box</a:t>
            </a:r>
            <a:endParaRPr lang="en-US" sz="1600" dirty="0"/>
          </a:p>
          <a:p>
            <a:endParaRPr lang="en-US" sz="1600" dirty="0"/>
          </a:p>
          <a:p>
            <a:r>
              <a:rPr lang="en-US" sz="1600" i="1" dirty="0" smtClean="0"/>
              <a:t>ORION Simulation Maximum 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400 </a:t>
            </a:r>
            <a:r>
              <a:rPr lang="en-US" sz="1600" dirty="0" smtClean="0"/>
              <a:t>AU in zoom-in </a:t>
            </a:r>
            <a:r>
              <a:rPr lang="en-US" sz="1600" dirty="0" smtClean="0"/>
              <a:t>box (with </a:t>
            </a:r>
            <a:r>
              <a:rPr lang="en-US" sz="1600" dirty="0" smtClean="0"/>
              <a:t>10 AMR levels)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25 </a:t>
            </a:r>
            <a:r>
              <a:rPr lang="en-US" sz="1600" dirty="0" smtClean="0"/>
              <a:t>AU in selected 5 pc </a:t>
            </a:r>
            <a:r>
              <a:rPr lang="en-US" sz="1600" dirty="0" smtClean="0"/>
              <a:t>regions (</a:t>
            </a:r>
            <a:r>
              <a:rPr lang="en-US" sz="1600" dirty="0" smtClean="0"/>
              <a:t>with 14  AMR levels)</a:t>
            </a:r>
          </a:p>
          <a:p>
            <a:endParaRPr lang="en-US" sz="1600" dirty="0"/>
          </a:p>
          <a:p>
            <a:r>
              <a:rPr lang="en-US" sz="1600" i="1" dirty="0" smtClean="0"/>
              <a:t>Included Physics: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MHD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 </a:t>
            </a:r>
            <a:r>
              <a:rPr lang="en-US" sz="1600" dirty="0" smtClean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Fine </a:t>
            </a:r>
            <a:r>
              <a:rPr lang="en-US" sz="1600" dirty="0" smtClean="0"/>
              <a:t>structure line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Dust heating </a:t>
            </a:r>
            <a:r>
              <a:rPr lang="en-US" sz="1600" dirty="0" smtClean="0"/>
              <a:t>through radiation </a:t>
            </a:r>
            <a:r>
              <a:rPr lang="en-US" sz="1600" dirty="0" smtClean="0"/>
              <a:t>transfer employing a two temperature (gas and dust) model, newly implemented in ORION for this simulation.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14552" y="3830195"/>
            <a:ext cx="182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ORION </a:t>
            </a:r>
            <a:r>
              <a:rPr lang="en-US" dirty="0" err="1" smtClean="0">
                <a:solidFill>
                  <a:schemeClr val="bg1"/>
                </a:solidFill>
              </a:rPr>
              <a:t>Subregion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436" y="881688"/>
            <a:ext cx="10314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 Athena Data Set: </a:t>
            </a:r>
            <a:r>
              <a:rPr lang="en-US" sz="1600" dirty="0"/>
              <a:t> a shearing disk simulation of a </a:t>
            </a:r>
            <a:r>
              <a:rPr lang="en-US" sz="1600" dirty="0" smtClean="0"/>
              <a:t>512 x 512 x 1024 pc region (2 pc in resolution), with shearing box boundary conditions, supernova </a:t>
            </a:r>
            <a:r>
              <a:rPr lang="en-US" sz="1600" dirty="0"/>
              <a:t>feedback, a </a:t>
            </a:r>
            <a:r>
              <a:rPr lang="en-US" sz="1600" dirty="0" err="1"/>
              <a:t>subgrid</a:t>
            </a:r>
            <a:r>
              <a:rPr lang="en-US" sz="1600" dirty="0"/>
              <a:t> model for star </a:t>
            </a:r>
            <a:r>
              <a:rPr lang="en-US" sz="1600" dirty="0" smtClean="0"/>
              <a:t>formation at 380 </a:t>
            </a:r>
            <a:r>
              <a:rPr lang="en-US" sz="1600" dirty="0" err="1" smtClean="0"/>
              <a:t>Myrs</a:t>
            </a:r>
            <a:r>
              <a:rPr lang="en-US" sz="1600" dirty="0" smtClean="0"/>
              <a:t> simulation time.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744995" y="1568038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Log10(Density)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369" y="1724631"/>
            <a:ext cx="5966219" cy="49633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897" y="435161"/>
            <a:ext cx="4301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Zoom in Simulation of Athena Data Set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729" y="1028572"/>
            <a:ext cx="1089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Cooling module is newly supplied by </a:t>
            </a:r>
            <a:r>
              <a:rPr lang="en-US" sz="1600" dirty="0" smtClean="0"/>
              <a:t>the Santa </a:t>
            </a:r>
            <a:r>
              <a:rPr lang="en-US" sz="1600" dirty="0" smtClean="0"/>
              <a:t>Cruz node as part of the chemistry solver package. The simulation is divided </a:t>
            </a:r>
            <a:r>
              <a:rPr lang="en-US" sz="1600" dirty="0" smtClean="0"/>
              <a:t>into three stages: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38897" y="1944129"/>
            <a:ext cx="54781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1. Three scoping simulations with 2 AMR levels are carried out to study the difference between cases where no cooling is applied vs Athena code cooling module vs ORION’s new cooling module.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2. A scoping simulation with 6 AMR levels is then carried out to observe the general evolution up till the time when stars begin to form. </a:t>
            </a:r>
            <a:r>
              <a:rPr lang="en-US" sz="1600" dirty="0" smtClean="0"/>
              <a:t>We have </a:t>
            </a:r>
            <a:r>
              <a:rPr lang="en-US" sz="1600" dirty="0" smtClean="0"/>
              <a:t>determined from this simulation that the simulation time when the first star is formed </a:t>
            </a:r>
            <a:r>
              <a:rPr lang="en-US" sz="1600" dirty="0" smtClean="0"/>
              <a:t>is </a:t>
            </a:r>
            <a:r>
              <a:rPr lang="en-US" sz="1600" dirty="0" smtClean="0"/>
              <a:t>around </a:t>
            </a:r>
            <a:r>
              <a:rPr lang="en-US" sz="1600" dirty="0"/>
              <a:t>1.8 </a:t>
            </a:r>
            <a:r>
              <a:rPr lang="en-US" sz="1600" dirty="0" err="1" smtClean="0"/>
              <a:t>Myrs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3. Restart from an early check point (e.g. 1 million years) of the 6 level simulation, with 10 AMR levels. This production run requires 400 AU resolution to properly resolve the turbulence. Once the stars begin to form, we </a:t>
            </a:r>
            <a:r>
              <a:rPr lang="en-US" sz="1600" dirty="0" smtClean="0"/>
              <a:t>will turn </a:t>
            </a:r>
            <a:r>
              <a:rPr lang="en-US" sz="1600" dirty="0"/>
              <a:t>on radiation transfer with 4 additional AMR levels.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12475" y="2970219"/>
            <a:ext cx="4324867" cy="2099831"/>
            <a:chOff x="6112475" y="2970219"/>
            <a:chExt cx="4324867" cy="2099831"/>
          </a:xfrm>
        </p:grpSpPr>
        <p:sp>
          <p:nvSpPr>
            <p:cNvPr id="8" name="TextBox 7"/>
            <p:cNvSpPr txBox="1"/>
            <p:nvPr/>
          </p:nvSpPr>
          <p:spPr>
            <a:xfrm>
              <a:off x="6112475" y="4423719"/>
              <a:ext cx="1054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ORION High Resolution Zoom-in Box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 flipV="1">
              <a:off x="7166918" y="4020065"/>
              <a:ext cx="1993558" cy="72682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9207313" y="3469075"/>
              <a:ext cx="727519" cy="914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72368" y="2970219"/>
              <a:ext cx="864974" cy="49885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97" y="435161"/>
            <a:ext cx="844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Column Density Evolution for 2 AMR Level Simulation (up to 3.5 million years)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1320122"/>
            <a:ext cx="6161903" cy="522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28" y="1320122"/>
            <a:ext cx="6127172" cy="5195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2497" y="950790"/>
            <a:ext cx="19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Cooling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7641" y="950790"/>
            <a:ext cx="19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CO Cooling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897" y="435161"/>
            <a:ext cx="823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State of Magnetic Field and Velocity Field (2 AMR levels at 3.5 million years)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92058" y="808679"/>
            <a:ext cx="2592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and Velocity Field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5" y="1280790"/>
            <a:ext cx="5754388" cy="4730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093" y="1276864"/>
            <a:ext cx="5772442" cy="47381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74" y="3485101"/>
            <a:ext cx="1006280" cy="321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1649" y="808679"/>
            <a:ext cx="388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</a:t>
            </a:r>
            <a:r>
              <a:rPr lang="en-US" dirty="0" smtClean="0"/>
              <a:t>Beta</a:t>
            </a:r>
            <a:r>
              <a:rPr lang="en-US" dirty="0" smtClean="0"/>
              <a:t> with Density Contour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0703" y="2964203"/>
            <a:ext cx="3807660" cy="1563063"/>
            <a:chOff x="370703" y="3236052"/>
            <a:chExt cx="3807660" cy="1563063"/>
          </a:xfrm>
        </p:grpSpPr>
        <p:sp>
          <p:nvSpPr>
            <p:cNvPr id="2" name="Rectangle 1"/>
            <p:cNvSpPr/>
            <p:nvPr/>
          </p:nvSpPr>
          <p:spPr>
            <a:xfrm>
              <a:off x="3679974" y="3940387"/>
              <a:ext cx="148281" cy="1382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30082" y="3236052"/>
              <a:ext cx="148281" cy="1382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0703" y="4399005"/>
              <a:ext cx="1285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Candidates for further zoom-in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>
              <a:endCxn id="2" idx="1"/>
            </p:cNvCxnSpPr>
            <p:nvPr/>
          </p:nvCxnSpPr>
          <p:spPr>
            <a:xfrm flipV="1">
              <a:off x="1442254" y="4009509"/>
              <a:ext cx="2237720" cy="5872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9" idx="1"/>
            </p:cNvCxnSpPr>
            <p:nvPr/>
          </p:nvCxnSpPr>
          <p:spPr>
            <a:xfrm flipV="1">
              <a:off x="1442254" y="3305174"/>
              <a:ext cx="2587828" cy="12915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94140" y="6078984"/>
            <a:ext cx="1162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the above slice plot, flow converges to high density collapsing regions (examples shown as highlighted boxes). These are potential regions where we will put in additional resolution. </a:t>
            </a:r>
            <a:r>
              <a:rPr lang="en-US" sz="1600" dirty="0"/>
              <a:t>The zoom-in high density region has low magnetic beta (&lt; 1).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9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s.rochester.edu/~shuleli/dataset/cocool_020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49" y="2101342"/>
            <a:ext cx="4168160" cy="35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as.rochester.edu/~shuleli/dataset/simplecool_020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1" y="2078849"/>
            <a:ext cx="4195881" cy="35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7612" y="2191959"/>
            <a:ext cx="1636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Athena Cooling 2 million </a:t>
            </a:r>
            <a:r>
              <a:rPr lang="en-US" sz="1000" dirty="0" err="1" smtClean="0"/>
              <a:t>yrs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0170929" y="2191958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 Cooling 2 million </a:t>
            </a:r>
            <a:r>
              <a:rPr lang="en-US" sz="1000" dirty="0" err="1" smtClean="0"/>
              <a:t>yrs</a:t>
            </a:r>
            <a:endParaRPr lang="en-US" sz="1000" dirty="0"/>
          </a:p>
        </p:txBody>
      </p:sp>
      <p:pic>
        <p:nvPicPr>
          <p:cNvPr id="10" name="Picture 2" descr="http://www.pas.rochester.edu/~shuleli/dataset/NoCool_0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1342"/>
            <a:ext cx="4143316" cy="35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73603" y="2234269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 Cooling 2 million </a:t>
            </a:r>
            <a:r>
              <a:rPr lang="en-US" sz="1000" dirty="0" err="1" smtClean="0"/>
              <a:t>yrs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38897" y="435161"/>
            <a:ext cx="405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Density Temperature Phase Diagram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8897" y="1005830"/>
            <a:ext cx="1177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 evaluate the </a:t>
            </a:r>
            <a:r>
              <a:rPr lang="en-US" sz="1600" dirty="0" smtClean="0"/>
              <a:t>accuracy of </a:t>
            </a:r>
            <a:r>
              <a:rPr lang="en-US" sz="1600" dirty="0" smtClean="0"/>
              <a:t>the new cooling module, we compare the density temperature diagram under three different cases. The “step” feature observed for ORION CO cooling at 30 K is because of the turning on of the CO cooling.  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8844546" y="4116698"/>
            <a:ext cx="1149179" cy="1297460"/>
            <a:chOff x="8839200" y="4094205"/>
            <a:chExt cx="1149179" cy="1297460"/>
          </a:xfrm>
        </p:grpSpPr>
        <p:sp>
          <p:nvSpPr>
            <p:cNvPr id="2" name="Oval 1"/>
            <p:cNvSpPr/>
            <p:nvPr/>
          </p:nvSpPr>
          <p:spPr>
            <a:xfrm>
              <a:off x="8839200" y="4094205"/>
              <a:ext cx="634314" cy="304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354065" y="5086865"/>
              <a:ext cx="634314" cy="304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3633" y="5759129"/>
            <a:ext cx="1177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this comparison, we observe the te</a:t>
            </a:r>
            <a:r>
              <a:rPr lang="en-US" sz="1600" dirty="0" smtClean="0"/>
              <a:t>mperature </a:t>
            </a:r>
            <a:r>
              <a:rPr lang="en-US" sz="1600" dirty="0" smtClean="0"/>
              <a:t>regime above 20 K is similar for both cooling modules. However, the high density gas below 20 K is more efficiently cooled with CO cooling because of the transition to molecular cooling. </a:t>
            </a:r>
            <a:endParaRPr 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534400" y="4703952"/>
            <a:ext cx="203474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35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897" y="435161"/>
            <a:ext cx="7237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Current Results for 6 AMR </a:t>
            </a:r>
            <a:r>
              <a:rPr lang="en-US" sz="2000" b="1" dirty="0" smtClean="0"/>
              <a:t>Levels </a:t>
            </a:r>
            <a:r>
              <a:rPr lang="en-US" sz="2000" b="1" dirty="0" smtClean="0"/>
              <a:t>Simulation (up to 1 million years)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60" y="1204603"/>
            <a:ext cx="5994040" cy="5082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8738" y="989911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Density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5495" y="989911"/>
            <a:ext cx="2592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and Velocity Field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0" y="1387894"/>
            <a:ext cx="5640720" cy="4652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36" y="3585006"/>
            <a:ext cx="922636" cy="258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6091" y="6209411"/>
            <a:ext cx="1068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have run this simulation to 2 </a:t>
            </a:r>
            <a:r>
              <a:rPr lang="en-US" sz="1600" dirty="0" err="1" smtClean="0"/>
              <a:t>Myrs</a:t>
            </a:r>
            <a:r>
              <a:rPr lang="en-US" sz="1600" dirty="0" smtClean="0"/>
              <a:t> to confirm that 1.8 </a:t>
            </a:r>
            <a:r>
              <a:rPr lang="en-US" sz="1600" dirty="0" err="1" smtClean="0"/>
              <a:t>Myrs</a:t>
            </a:r>
            <a:r>
              <a:rPr lang="en-US" sz="1600" dirty="0" smtClean="0"/>
              <a:t> is the simulation time when stars start to form. Our simulation with 10 AMR levels restarts right from the end of the above animation.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11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8897" y="435161"/>
            <a:ext cx="1404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Future Plan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8517" y="1014066"/>
            <a:ext cx="95558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We will complete the radiation transfer solver with short characteristic ray tracing, using modified Godunov </a:t>
            </a:r>
            <a:r>
              <a:rPr lang="en-US" sz="1600" dirty="0" smtClean="0"/>
              <a:t>method, where the radiation source term from the variable </a:t>
            </a:r>
            <a:r>
              <a:rPr lang="en-US" sz="1600" dirty="0"/>
              <a:t>Eddington </a:t>
            </a:r>
            <a:r>
              <a:rPr lang="en-US" sz="1600" dirty="0" smtClean="0"/>
              <a:t>tensor (VET) solver will be applied o the L-R reconstruction stage of ORION’s MHD solver as stiff source term in AMR. </a:t>
            </a:r>
            <a:r>
              <a:rPr lang="en-US" sz="1600" dirty="0" smtClean="0"/>
              <a:t>The VET solver in AMR will </a:t>
            </a:r>
            <a:r>
              <a:rPr lang="en-US" sz="1600" dirty="0" smtClean="0"/>
              <a:t>then be ported to Athena, and used as the default radiation transfer solver for subsequent ORION simulations.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After the completion of the current ORION zoom-in simulation, we plan to launch two additional simulations, also taking data </a:t>
            </a:r>
            <a:r>
              <a:rPr lang="en-US" sz="1600" dirty="0" smtClean="0"/>
              <a:t>sets </a:t>
            </a:r>
            <a:r>
              <a:rPr lang="en-US" sz="1600" dirty="0" smtClean="0"/>
              <a:t>from Athena </a:t>
            </a:r>
            <a:r>
              <a:rPr lang="en-US" sz="1600" dirty="0" smtClean="0"/>
              <a:t>simulations.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One such simulation is a 50 pc </a:t>
            </a:r>
            <a:r>
              <a:rPr lang="en-US" sz="1600" dirty="0" err="1" smtClean="0"/>
              <a:t>subregion</a:t>
            </a:r>
            <a:r>
              <a:rPr lang="en-US" sz="1600" dirty="0" smtClean="0"/>
              <a:t> taken from Athena’s dwarf galaxy simulation</a:t>
            </a:r>
            <a:r>
              <a:rPr lang="en-US" sz="1600" dirty="0" smtClean="0"/>
              <a:t>. This is important because n</a:t>
            </a:r>
            <a:r>
              <a:rPr lang="en-US" sz="1600" dirty="0" smtClean="0"/>
              <a:t>earby </a:t>
            </a:r>
            <a:r>
              <a:rPr lang="en-US" sz="1600" dirty="0"/>
              <a:t>dwarf galaxies provide a natural laboratory for the effects of lower metallicity and </a:t>
            </a:r>
            <a:r>
              <a:rPr lang="en-US" sz="1600" dirty="0" smtClean="0"/>
              <a:t>different environmental </a:t>
            </a:r>
            <a:r>
              <a:rPr lang="en-US" sz="1600" dirty="0"/>
              <a:t>effects on star </a:t>
            </a:r>
            <a:r>
              <a:rPr lang="en-US" sz="1600" dirty="0" smtClean="0"/>
              <a:t>formation.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Another is a 5 pc </a:t>
            </a:r>
            <a:r>
              <a:rPr lang="en-US" sz="1600" dirty="0" err="1" smtClean="0"/>
              <a:t>subregion</a:t>
            </a:r>
            <a:r>
              <a:rPr lang="en-US" sz="1600" dirty="0" smtClean="0"/>
              <a:t> taken from Athena’s starburst simulation. </a:t>
            </a:r>
            <a:r>
              <a:rPr lang="en-US" sz="1600" dirty="0" smtClean="0"/>
              <a:t>This allows us to i</a:t>
            </a:r>
            <a:r>
              <a:rPr lang="en-US" sz="1600" dirty="0" smtClean="0"/>
              <a:t>nvestigate </a:t>
            </a:r>
            <a:r>
              <a:rPr lang="en-US" sz="1600" dirty="0"/>
              <a:t>the possibility of variations in the IMF due to </a:t>
            </a:r>
            <a:r>
              <a:rPr lang="en-US" sz="1600" dirty="0" smtClean="0"/>
              <a:t>increased pressure </a:t>
            </a:r>
            <a:r>
              <a:rPr lang="en-US" sz="1600" dirty="0"/>
              <a:t>or </a:t>
            </a:r>
            <a:r>
              <a:rPr lang="en-US" sz="1600" dirty="0" smtClean="0"/>
              <a:t>temperature and determine whether </a:t>
            </a:r>
            <a:r>
              <a:rPr lang="en-US" sz="1600" dirty="0"/>
              <a:t>radiation pressure controls star formation efficiencies in </a:t>
            </a:r>
            <a:r>
              <a:rPr lang="en-US" sz="1600" dirty="0" smtClean="0"/>
              <a:t>extreme environments.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Both </a:t>
            </a:r>
            <a:r>
              <a:rPr lang="en-US" sz="1600" dirty="0" smtClean="0"/>
              <a:t>simulations will utilize </a:t>
            </a:r>
            <a:r>
              <a:rPr lang="en-US" sz="1600" dirty="0" smtClean="0"/>
              <a:t>ORION’s newly </a:t>
            </a:r>
            <a:r>
              <a:rPr lang="en-US" sz="1600" dirty="0" smtClean="0"/>
              <a:t>developed components: </a:t>
            </a:r>
            <a:r>
              <a:rPr lang="en-US" sz="1600" dirty="0" smtClean="0"/>
              <a:t>AMR VET solver (USB and Princeton), </a:t>
            </a:r>
            <a:r>
              <a:rPr lang="en-US" sz="1600" dirty="0" smtClean="0"/>
              <a:t>chemistry </a:t>
            </a:r>
            <a:r>
              <a:rPr lang="en-US" sz="1600" dirty="0" smtClean="0"/>
              <a:t>(UCSC, UCB and Princeton) and </a:t>
            </a:r>
            <a:r>
              <a:rPr lang="en-US" sz="1600" dirty="0" smtClean="0"/>
              <a:t>ray tracing </a:t>
            </a:r>
            <a:r>
              <a:rPr lang="en-US" sz="1600" dirty="0" smtClean="0"/>
              <a:t>ionization (UCSC and UCB).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63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19433" y="1123005"/>
            <a:ext cx="8635313" cy="2155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Thank You!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4697" y="1989044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Restriction to Coarser Grid (Matrix and </a:t>
            </a:r>
            <a:r>
              <a:rPr lang="en-US" dirty="0" smtClean="0"/>
              <a:t>RHS)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72964" y="1982694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Gauss-Seidel Kernel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6432" y="1982694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Gauss-Seidel 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77090" y="1982694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Prolongation to Finer Grid (Error Correction)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3"/>
            <a:endCxn id="4" idx="1"/>
          </p:cNvCxnSpPr>
          <p:nvPr/>
        </p:nvCxnSpPr>
        <p:spPr>
          <a:xfrm>
            <a:off x="2875904" y="2641115"/>
            <a:ext cx="468793" cy="635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3"/>
            <a:endCxn id="6" idx="1"/>
          </p:cNvCxnSpPr>
          <p:nvPr/>
        </p:nvCxnSpPr>
        <p:spPr>
          <a:xfrm flipV="1">
            <a:off x="5247637" y="2641115"/>
            <a:ext cx="468795" cy="63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556331" y="2641115"/>
            <a:ext cx="42075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5" idx="0"/>
            <a:endCxn id="5" idx="1"/>
          </p:cNvCxnSpPr>
          <p:nvPr/>
        </p:nvCxnSpPr>
        <p:spPr>
          <a:xfrm rot="16200000" flipH="1" flipV="1">
            <a:off x="1119488" y="1836169"/>
            <a:ext cx="658421" cy="951470"/>
          </a:xfrm>
          <a:prstGeom prst="bentConnector4">
            <a:avLst>
              <a:gd name="adj1" fmla="val -34719"/>
              <a:gd name="adj2" fmla="val 124026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" idx="0"/>
            <a:endCxn id="6" idx="1"/>
          </p:cNvCxnSpPr>
          <p:nvPr/>
        </p:nvCxnSpPr>
        <p:spPr>
          <a:xfrm rot="16200000" flipH="1" flipV="1">
            <a:off x="5862956" y="1836169"/>
            <a:ext cx="658421" cy="951470"/>
          </a:xfrm>
          <a:prstGeom prst="bentConnector4">
            <a:avLst>
              <a:gd name="adj1" fmla="val -34719"/>
              <a:gd name="adj2" fmla="val 124026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3250" y="1489650"/>
            <a:ext cx="69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 cycles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16431" y="1470238"/>
            <a:ext cx="69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 cycles</a:t>
            </a:r>
            <a:endParaRPr lang="en-US" sz="1200" dirty="0"/>
          </a:p>
        </p:txBody>
      </p:sp>
      <p:cxnSp>
        <p:nvCxnSpPr>
          <p:cNvPr id="15" name="Elbow Connector 14"/>
          <p:cNvCxnSpPr>
            <a:stCxn id="7" idx="2"/>
            <a:endCxn id="5" idx="2"/>
          </p:cNvCxnSpPr>
          <p:nvPr/>
        </p:nvCxnSpPr>
        <p:spPr>
          <a:xfrm rot="5400000">
            <a:off x="5426497" y="-202527"/>
            <a:ext cx="12700" cy="7004126"/>
          </a:xfrm>
          <a:prstGeom prst="bentConnector3">
            <a:avLst>
              <a:gd name="adj1" fmla="val 180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67660" y="3519913"/>
            <a:ext cx="1385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Convergence check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26075" y="5900350"/>
            <a:ext cx="10008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implementation of multigrid method (V cycle), with </a:t>
            </a:r>
            <a:r>
              <a:rPr lang="en-US" dirty="0" smtClean="0"/>
              <a:t>red-black </a:t>
            </a:r>
            <a:r>
              <a:rPr lang="en-US" dirty="0"/>
              <a:t>based </a:t>
            </a:r>
            <a:r>
              <a:rPr lang="en-US" dirty="0" smtClean="0"/>
              <a:t>Gauss-Seidel </a:t>
            </a:r>
            <a:r>
              <a:rPr lang="en-US" dirty="0"/>
              <a:t>cycle and basic vectorization for certain parts. </a:t>
            </a:r>
            <a:r>
              <a:rPr lang="en-US" dirty="0" smtClean="0"/>
              <a:t>The radiation source term obtained from the linear system is then fed into MHD solver through modified Godunov method.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8897" y="319305"/>
            <a:ext cx="5191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Solving Radiation Transfer Energy Equations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9" name="Picture 2" descr="https://software.intel.com/sites/default/files/m/4/1/8/4/3/24676-fluid-6-figure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68" y="3824693"/>
            <a:ext cx="61626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7547" y="705089"/>
            <a:ext cx="1000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Once VET is obtained, we solve the radiation energy equations through converting the energy equation into a linear </a:t>
            </a:r>
            <a:r>
              <a:rPr lang="en-US" dirty="0" smtClean="0"/>
              <a:t>system, </a:t>
            </a:r>
            <a:r>
              <a:rPr lang="en-US" dirty="0" smtClean="0"/>
              <a:t>and solve it with our own multigrid method.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1109" y="252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Methodology: Radiation Transfer with Short Characteristic Ray Tracing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420" y="3110755"/>
            <a:ext cx="118624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MR10"/>
              </a:rPr>
              <a:t>The current flux limited diffusion method (FLD) of ORION assumes the pressure tensor </a:t>
            </a:r>
            <a:r>
              <a:rPr lang="en-US" sz="1600" b="1" i="1" dirty="0" smtClean="0">
                <a:solidFill>
                  <a:srgbClr val="000000"/>
                </a:solidFill>
                <a:latin typeface="CMR1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 is diagonal, and </a:t>
            </a:r>
            <a:r>
              <a:rPr lang="en-US" sz="1600" b="1" i="1" dirty="0" smtClean="0">
                <a:solidFill>
                  <a:srgbClr val="000000"/>
                </a:solidFill>
                <a:latin typeface="CMR10"/>
              </a:rPr>
              <a:t>f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is a scalar value tied to the gradient of radiation energy density E. It has the following limitations:</a:t>
            </a:r>
          </a:p>
          <a:p>
            <a:endParaRPr lang="en-US" sz="1600" dirty="0" smtClean="0">
              <a:solidFill>
                <a:srgbClr val="000000"/>
              </a:solidFill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00"/>
                </a:solidFill>
                <a:latin typeface="CMR1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he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fact that the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direction of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the flux is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not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computed from the transfer equation can introduce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error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in optically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thin regions.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rgbClr val="000000"/>
              </a:solidFill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Dropping the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time-dependent term in the radiation flux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can lead to error when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the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radiation field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carries a significant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portion of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the total momentum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of the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flow. </a:t>
            </a:r>
            <a:endParaRPr lang="en-US" sz="1600" dirty="0" smtClean="0">
              <a:solidFill>
                <a:srgbClr val="000000"/>
              </a:solidFill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rgbClr val="000000"/>
              </a:solidFill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The diagonal terms in the radiation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pressure tensor are dropped,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hence eliminating 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effects such as radiation viscosity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.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CMR10"/>
              </a:rPr>
            </a:br>
            <a:endParaRPr lang="en-US" sz="1600" dirty="0">
              <a:solidFill>
                <a:srgbClr val="000000"/>
              </a:solidFill>
              <a:latin typeface="CMR1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MR10"/>
              </a:rPr>
              <a:t>The variable Eddington tensor (VET) method computes </a:t>
            </a:r>
            <a:r>
              <a:rPr lang="en-US" sz="1600" b="1" i="1" dirty="0" smtClean="0">
                <a:solidFill>
                  <a:srgbClr val="000000"/>
                </a:solidFill>
                <a:latin typeface="CMR10"/>
              </a:rPr>
              <a:t>f</a:t>
            </a:r>
            <a:r>
              <a:rPr lang="en-US" sz="1600" i="1" dirty="0" smtClean="0">
                <a:solidFill>
                  <a:srgbClr val="000000"/>
                </a:solidFill>
                <a:latin typeface="CMR1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MR10"/>
              </a:rPr>
              <a:t>directly from the integration of a set of angular moments and thus provides an accurate closure relation for radiation transfer and can significantly improve the accuracy of star formation simulations where radiation transfer is important.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13037" y="712573"/>
            <a:ext cx="1126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MR10"/>
              </a:rPr>
              <a:t>Radiation transfer plays an important role in the process of star formation. The radiation energy density and pressure tensor can be obtained by solving the following coupled equations: 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0089" y="289932"/>
            <a:ext cx="1366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Motivation</a:t>
            </a:r>
            <a:endParaRPr 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573945" y="1416478"/>
                <a:ext cx="227491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945" y="1416478"/>
                <a:ext cx="2274918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573945" y="2153765"/>
                <a:ext cx="227491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945" y="2153765"/>
                <a:ext cx="2274918" cy="526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488195" y="1697865"/>
            <a:ext cx="2388973" cy="911799"/>
            <a:chOff x="7026876" y="1514174"/>
            <a:chExt cx="2388973" cy="9117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372485" y="2015265"/>
                  <a:ext cx="6187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</m:oMath>
                  </a14:m>
                  <a:r>
                    <a:rPr lang="en-US" b="1" i="1" dirty="0" smtClean="0"/>
                    <a:t> = f </a:t>
                  </a:r>
                  <a:r>
                    <a:rPr lang="en-US" i="1" dirty="0" smtClean="0"/>
                    <a:t>E</a:t>
                  </a:r>
                  <a:endParaRPr lang="en-US" i="1" dirty="0"/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485" y="2015265"/>
                  <a:ext cx="618759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745" t="-28889" r="-23529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7109254" y="1600742"/>
              <a:ext cx="1729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Closure relation: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26876" y="1514174"/>
              <a:ext cx="2388973" cy="9117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91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1091" y="701007"/>
            <a:ext cx="9017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characteristic ray tracing sets up a set of rays for each cell, and updates their intensities through an 8-way sweep mechanism. </a:t>
            </a:r>
            <a:r>
              <a:rPr lang="en-US" dirty="0" smtClean="0"/>
              <a:t>We are using Athena code from the Princeton node as a code reference.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0089" y="289932"/>
            <a:ext cx="352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Short Characteristic Ray Tracing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746533" y="2046544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Ray Initialization (from prolongation and overlap)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6533" y="3788847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Function Initialization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65342" y="3082211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and Ray Interpolation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4151" y="3082211"/>
            <a:ext cx="1902940" cy="131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Sweep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3"/>
            <a:endCxn id="8" idx="1"/>
          </p:cNvCxnSpPr>
          <p:nvPr/>
        </p:nvCxnSpPr>
        <p:spPr>
          <a:xfrm>
            <a:off x="2649473" y="2704965"/>
            <a:ext cx="315869" cy="10356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 flipV="1">
            <a:off x="2649473" y="3740632"/>
            <a:ext cx="315869" cy="70663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>
            <a:off x="4868282" y="3740632"/>
            <a:ext cx="315869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0"/>
            <a:endCxn id="8" idx="0"/>
          </p:cNvCxnSpPr>
          <p:nvPr/>
        </p:nvCxnSpPr>
        <p:spPr>
          <a:xfrm rot="16200000" flipV="1">
            <a:off x="5026217" y="1972806"/>
            <a:ext cx="12700" cy="2218809"/>
          </a:xfrm>
          <a:prstGeom prst="bentConnector3">
            <a:avLst>
              <a:gd name="adj1" fmla="val 1800000"/>
            </a:avLst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52413" y="2558835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convergence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1091" y="54021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ray intensities are then used </a:t>
            </a:r>
            <a:r>
              <a:rPr lang="en-US" dirty="0" smtClean="0"/>
              <a:t>to integrate the zeroth and second moment to obtain E and </a:t>
            </a:r>
            <a:r>
              <a:rPr lang="en-US" b="1" i="1" dirty="0" smtClean="0"/>
              <a:t>P</a:t>
            </a:r>
            <a:r>
              <a:rPr lang="en-US" dirty="0" smtClean="0"/>
              <a:t>, and obtain </a:t>
            </a:r>
            <a:r>
              <a:rPr lang="en-US" b="1" i="1" dirty="0" smtClean="0"/>
              <a:t>f</a:t>
            </a:r>
            <a:r>
              <a:rPr lang="en-US" dirty="0" smtClean="0"/>
              <a:t> through: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154" y="2842496"/>
            <a:ext cx="4192674" cy="35284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54154" y="2473164"/>
            <a:ext cx="28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4-way sweep in 2D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613782" y="6092755"/>
                <a:ext cx="6187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i="1" dirty="0" smtClean="0"/>
                  <a:t> = f </a:t>
                </a:r>
                <a:r>
                  <a:rPr lang="en-US" i="1" dirty="0" smtClean="0"/>
                  <a:t>E</a:t>
                </a:r>
                <a:endParaRPr lang="en-US" i="1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782" y="6092755"/>
                <a:ext cx="61875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861" t="-28261" r="-2376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4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4184" y="357836"/>
            <a:ext cx="9017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Test: Radiation Intensity Distribution Under Uniform Isothermal Atmosphere</a:t>
            </a:r>
          </a:p>
          <a:p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7" y="2265625"/>
            <a:ext cx="5090805" cy="4265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632" y="2190964"/>
            <a:ext cx="5357403" cy="44145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9728" y="915976"/>
            <a:ext cx="9457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photon destruction rate </a:t>
            </a:r>
            <a:r>
              <a:rPr lang="el-GR" dirty="0" smtClean="0"/>
              <a:t>ε</a:t>
            </a:r>
            <a:r>
              <a:rPr lang="en-US" dirty="0" smtClean="0"/>
              <a:t> </a:t>
            </a:r>
            <a:r>
              <a:rPr lang="en-US" dirty="0"/>
              <a:t>characterizes the scattering effect: for weakly scattering cases, </a:t>
            </a:r>
            <a:r>
              <a:rPr lang="el-GR" dirty="0" smtClean="0"/>
              <a:t>ε</a:t>
            </a:r>
            <a:r>
              <a:rPr lang="en-US" dirty="0" smtClean="0"/>
              <a:t> </a:t>
            </a:r>
            <a:r>
              <a:rPr lang="en-US" dirty="0"/>
              <a:t>&lt;&lt; 1. For strongly scattering cases, </a:t>
            </a:r>
            <a:r>
              <a:rPr lang="el-GR" dirty="0"/>
              <a:t>ε</a:t>
            </a:r>
            <a:r>
              <a:rPr lang="en-US" dirty="0"/>
              <a:t> &gt;&gt; 1. We test the ray tracing </a:t>
            </a:r>
            <a:r>
              <a:rPr lang="en-US" dirty="0" smtClean="0"/>
              <a:t>in a strong </a:t>
            </a:r>
            <a:r>
              <a:rPr lang="en-US" dirty="0"/>
              <a:t>scattering </a:t>
            </a:r>
            <a:r>
              <a:rPr lang="en-US" dirty="0" smtClean="0"/>
              <a:t>test against </a:t>
            </a:r>
            <a:r>
              <a:rPr lang="en-US" dirty="0"/>
              <a:t>analytic intensity profile.</a:t>
            </a:r>
          </a:p>
        </p:txBody>
      </p:sp>
    </p:spTree>
    <p:extLst>
      <p:ext uri="{BB962C8B-B14F-4D97-AF65-F5344CB8AC3E}">
        <p14:creationId xmlns:p14="http://schemas.microsoft.com/office/powerpoint/2010/main" val="12300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5622" y="1639330"/>
            <a:ext cx="3591697" cy="35916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4746" y="5181599"/>
            <a:ext cx="115330" cy="11533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631092" y="4901514"/>
            <a:ext cx="403655" cy="2965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32084" y="4901514"/>
            <a:ext cx="428925" cy="3031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093032" y="5181599"/>
            <a:ext cx="115330" cy="11533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89378" y="4901514"/>
            <a:ext cx="403655" cy="2965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190370" y="4901514"/>
            <a:ext cx="428925" cy="3031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158598" y="5181599"/>
            <a:ext cx="115330" cy="11533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3754944" y="4901514"/>
            <a:ext cx="403655" cy="2965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255936" y="4901514"/>
            <a:ext cx="428925" cy="3031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38258" y="5293495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Rays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273240" y="1204096"/>
            <a:ext cx="226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Transparent Boundary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193688" y="2591514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Periodic Boundaries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>
            <a:off x="1548714" y="2776180"/>
            <a:ext cx="644974" cy="3212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3" idx="3"/>
          </p:cNvCxnSpPr>
          <p:nvPr/>
        </p:nvCxnSpPr>
        <p:spPr>
          <a:xfrm>
            <a:off x="4249251" y="2776180"/>
            <a:ext cx="602835" cy="3336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713600" y="1986748"/>
            <a:ext cx="339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Ray Interpolation in Parallel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713600" y="2054282"/>
            <a:ext cx="3395610" cy="23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4" descr="http://www.pas.rochester.edu/~shuleli/orion/beamtestinter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06" y="357836"/>
            <a:ext cx="6176378" cy="617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www.pas.rochester.edu/~shuleli/orion/beamtestinter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23" y="357836"/>
            <a:ext cx="6180672" cy="61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6812692" y="798696"/>
            <a:ext cx="204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Interpolation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846833" y="761309"/>
            <a:ext cx="2196659" cy="37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812692" y="763456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Cubic Monotonic Interpolation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8713" y="5803719"/>
            <a:ext cx="1032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beam test is inspired by the same test carried out by the short characteristic solver in Athena, to which we compared our result and found good agreement.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184" y="357836"/>
            <a:ext cx="9017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Test: Beam Propagation Under Periodic Boundary Condition</a:t>
            </a:r>
          </a:p>
          <a:p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268183" y="927097"/>
            <a:ext cx="1821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Log10(Radiation Intensity)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31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6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002" y="875819"/>
            <a:ext cx="11074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Parallel ray tracing: the ray information in </a:t>
            </a:r>
            <a:r>
              <a:rPr lang="en-US" sz="1600" dirty="0" smtClean="0"/>
              <a:t>the ghost zone is interchanged </a:t>
            </a:r>
            <a:r>
              <a:rPr lang="en-US" sz="1600" dirty="0" smtClean="0"/>
              <a:t>through </a:t>
            </a:r>
            <a:r>
              <a:rPr lang="en-US" sz="1600" dirty="0" smtClean="0"/>
              <a:t>the </a:t>
            </a:r>
            <a:r>
              <a:rPr lang="en-US" sz="1600" dirty="0" err="1" smtClean="0"/>
              <a:t>Chombo</a:t>
            </a:r>
            <a:r>
              <a:rPr lang="en-US" sz="1600" dirty="0" smtClean="0"/>
              <a:t> </a:t>
            </a:r>
            <a:r>
              <a:rPr lang="en-US" sz="1600" dirty="0" smtClean="0"/>
              <a:t>interface.</a:t>
            </a:r>
          </a:p>
          <a:p>
            <a:r>
              <a:rPr lang="en-US" sz="1600" dirty="0" smtClean="0"/>
              <a:t>AMR ray tracing: the initial condition of ray tracing are derived from grid </a:t>
            </a:r>
            <a:r>
              <a:rPr lang="en-US" sz="1600" dirty="0" smtClean="0"/>
              <a:t>overlapping (grid information from at the same spatial location and level from the previous time step) </a:t>
            </a:r>
            <a:r>
              <a:rPr lang="en-US" sz="1600" dirty="0" smtClean="0"/>
              <a:t>and </a:t>
            </a:r>
            <a:r>
              <a:rPr lang="en-US" sz="1600" dirty="0" smtClean="0"/>
              <a:t>prolongation (grid information from the same spatial location and tim</a:t>
            </a:r>
            <a:r>
              <a:rPr lang="en-US" sz="1600" dirty="0" smtClean="0"/>
              <a:t>e step on the previous level)</a:t>
            </a:r>
            <a:r>
              <a:rPr lang="en-US" sz="1600" dirty="0" smtClean="0"/>
              <a:t>.  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356" y="1769667"/>
            <a:ext cx="5459216" cy="4575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20" y="2494555"/>
            <a:ext cx="4129920" cy="412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897" y="435161"/>
            <a:ext cx="222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Ray Tracing in AMR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8501449" y="5929776"/>
            <a:ext cx="329513" cy="13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06931" y="5929775"/>
            <a:ext cx="329513" cy="13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91644" y="2775863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vectorized</a:t>
            </a:r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4583" y="3669311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unoptimized</a:t>
            </a:r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85622" y="5443744"/>
            <a:ext cx="428368" cy="205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70728" y="5455992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Log2(number of processors)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359919" y="2059497"/>
            <a:ext cx="3289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3D Beam Test with AMR Turned on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051221" y="3438489"/>
            <a:ext cx="2067698" cy="22044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58519" y="3086597"/>
            <a:ext cx="2990762" cy="2908214"/>
            <a:chOff x="1658519" y="3168974"/>
            <a:chExt cx="2990762" cy="2908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8519" y="3168974"/>
              <a:ext cx="2990762" cy="290821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958267" y="3638799"/>
              <a:ext cx="1621971" cy="155695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882356" y="62402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Some parts of the ray tracing have undergone code transformation to take advantage of vectorization capability of the intel compiler.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06746" y="2314832"/>
            <a:ext cx="354227" cy="3445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03797" y="222877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3797" y="333419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3797" y="444308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018638" y="2228774"/>
            <a:ext cx="16476" cy="3473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18638" y="5702213"/>
            <a:ext cx="41269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12035" y="2775863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94933" y="38847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1.5e6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4933" y="500141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.5e6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18638" y="5726874"/>
            <a:ext cx="41823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2       3       4       5      6      7       8      9      10     11     12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24799" y="5967238"/>
            <a:ext cx="1680519" cy="171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113423" y="2090274"/>
            <a:ext cx="40110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3D Uniform Atmosphere Problem, Parallel Weak Scaling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05465" y="1740841"/>
            <a:ext cx="8635313" cy="2155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Simulation: ORION Zoom-in AMR Simulation of An Athena Simulation Data Set</a:t>
            </a:r>
          </a:p>
        </p:txBody>
      </p:sp>
    </p:spTree>
    <p:extLst>
      <p:ext uri="{BB962C8B-B14F-4D97-AF65-F5344CB8AC3E}">
        <p14:creationId xmlns:p14="http://schemas.microsoft.com/office/powerpoint/2010/main" val="12780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984" y="1009805"/>
            <a:ext cx="107091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Star formation lies at the center of a web of processes that drive cosmic </a:t>
            </a:r>
            <a:r>
              <a:rPr lang="en-US" dirty="0" smtClean="0"/>
              <a:t>evolution. A detailed, predictive theory of star formation is crucial for progress in many fields of astrophysics. In order to investigate low-mass star formation, a two-stage simulation is carried out: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A large-scale Athena MHD simulation of a 500 pc portion of a galactic disk. This simulation has conditions </a:t>
            </a:r>
            <a:r>
              <a:rPr lang="en-US" dirty="0"/>
              <a:t>comparable to the </a:t>
            </a:r>
            <a:r>
              <a:rPr lang="en-US" dirty="0" smtClean="0"/>
              <a:t>Solar neighborhood </a:t>
            </a:r>
            <a:r>
              <a:rPr lang="en-US" dirty="0"/>
              <a:t>in terms of total ISM gas surface </a:t>
            </a:r>
            <a:r>
              <a:rPr lang="en-US" dirty="0" smtClean="0"/>
              <a:t>density, gravitational potential </a:t>
            </a:r>
            <a:r>
              <a:rPr lang="en-US" dirty="0"/>
              <a:t>of the stellar disk, background </a:t>
            </a:r>
            <a:r>
              <a:rPr lang="en-US" dirty="0" err="1"/>
              <a:t>galactocentric</a:t>
            </a:r>
            <a:r>
              <a:rPr lang="en-US" dirty="0"/>
              <a:t> rotation and shear rates, and </a:t>
            </a:r>
            <a:r>
              <a:rPr lang="en-US" dirty="0" smtClean="0"/>
              <a:t>mean magnetic </a:t>
            </a:r>
            <a:r>
              <a:rPr lang="en-US" dirty="0"/>
              <a:t>field strength.</a:t>
            </a:r>
            <a:br>
              <a:rPr lang="en-US" dirty="0"/>
            </a:b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At 380 </a:t>
            </a:r>
            <a:r>
              <a:rPr lang="en-US" dirty="0" err="1" smtClean="0"/>
              <a:t>Myrs</a:t>
            </a:r>
            <a:r>
              <a:rPr lang="en-US" dirty="0" smtClean="0"/>
              <a:t>, the Athena simulation is in </a:t>
            </a:r>
            <a:r>
              <a:rPr lang="en-US" dirty="0"/>
              <a:t>statistical equilibrium </a:t>
            </a:r>
            <a:r>
              <a:rPr lang="en-US" dirty="0" smtClean="0"/>
              <a:t>in its SFR and </a:t>
            </a:r>
            <a:r>
              <a:rPr lang="en-US" dirty="0"/>
              <a:t>turbulence </a:t>
            </a:r>
            <a:r>
              <a:rPr lang="en-US" dirty="0" smtClean="0"/>
              <a:t>level. We extract a 250 pc </a:t>
            </a:r>
            <a:r>
              <a:rPr lang="en-US" dirty="0" err="1" smtClean="0"/>
              <a:t>subregion</a:t>
            </a:r>
            <a:r>
              <a:rPr lang="en-US" dirty="0" smtClean="0"/>
              <a:t> from the above simulation, and add ~ 50 pc zoom-in boxes for high resolution zoom-in simulation. These zoom-in boxes contain dark molecular clouds with mass 10   Solar mass, in which only low-mass star formation is observed. Through this high resolution zoom-in simulation, we expect to address the following crucial topics regarding low-mass star formation:</a:t>
            </a:r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relation </a:t>
            </a:r>
            <a:r>
              <a:rPr lang="en-US" dirty="0" smtClean="0"/>
              <a:t>between the </a:t>
            </a:r>
            <a:r>
              <a:rPr lang="en-US" dirty="0"/>
              <a:t>core mass function and the </a:t>
            </a:r>
            <a:r>
              <a:rPr lang="en-US" dirty="0" smtClean="0"/>
              <a:t>IMF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role of </a:t>
            </a:r>
            <a:r>
              <a:rPr lang="en-US" dirty="0" smtClean="0"/>
              <a:t>ongoing/competitive </a:t>
            </a:r>
            <a:r>
              <a:rPr lang="en-US" dirty="0"/>
              <a:t>accretion </a:t>
            </a:r>
            <a:r>
              <a:rPr lang="en-US" dirty="0" smtClean="0"/>
              <a:t>in moderate-mass </a:t>
            </a:r>
            <a:r>
              <a:rPr lang="en-US" dirty="0"/>
              <a:t>clouds</a:t>
            </a:r>
            <a:r>
              <a:rPr lang="en-US" dirty="0" smtClean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does </a:t>
            </a:r>
            <a:r>
              <a:rPr lang="en-US" dirty="0"/>
              <a:t>magnetic field </a:t>
            </a:r>
            <a:r>
              <a:rPr lang="en-US" dirty="0" smtClean="0"/>
              <a:t>regulate star formation?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Does limited thermal </a:t>
            </a:r>
            <a:r>
              <a:rPr lang="en-US" dirty="0"/>
              <a:t>feedback prevent the formation of high-mass </a:t>
            </a:r>
            <a:r>
              <a:rPr lang="en-US" dirty="0" smtClean="0"/>
              <a:t>stars?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rgbClr val="000000"/>
              </a:solidFill>
              <a:latin typeface="CMR10"/>
            </a:endParaRPr>
          </a:p>
          <a:p>
            <a:endParaRPr lang="en-US" dirty="0">
              <a:solidFill>
                <a:srgbClr val="000000"/>
              </a:solidFill>
              <a:latin typeface="CMR1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9514" y="370284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63611" y="235106"/>
            <a:ext cx="1366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Motivation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364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1346</TotalTime>
  <Words>1513</Words>
  <Application>Microsoft Office PowerPoint</Application>
  <PresentationFormat>Widescreen</PresentationFormat>
  <Paragraphs>145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CMR10</vt:lpstr>
      <vt:lpstr>Arial</vt:lpstr>
      <vt:lpstr>Calibri</vt:lpstr>
      <vt:lpstr>Calibri Light</vt:lpstr>
      <vt:lpstr>Cambria Math</vt:lpstr>
      <vt:lpstr>Wingdings</vt:lpstr>
      <vt:lpstr>Wingdings 2</vt:lpstr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Shule Li</dc:creator>
  <cp:lastModifiedBy>Shule Li</cp:lastModifiedBy>
  <cp:revision>108</cp:revision>
  <dcterms:created xsi:type="dcterms:W3CDTF">2015-09-26T03:54:44Z</dcterms:created>
  <dcterms:modified xsi:type="dcterms:W3CDTF">2015-10-26T03:16:12Z</dcterms:modified>
</cp:coreProperties>
</file>