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9" r:id="rId8"/>
    <p:sldId id="271" r:id="rId9"/>
    <p:sldId id="260" r:id="rId10"/>
    <p:sldId id="262" r:id="rId11"/>
    <p:sldId id="272" r:id="rId12"/>
    <p:sldId id="273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44EF-B635-4EC3-9778-A45E8B54D82D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D7FD-9A30-41B0-8201-54EABB899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3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44EF-B635-4EC3-9778-A45E8B54D82D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D7FD-9A30-41B0-8201-54EABB899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6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44EF-B635-4EC3-9778-A45E8B54D82D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D7FD-9A30-41B0-8201-54EABB899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9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44EF-B635-4EC3-9778-A45E8B54D82D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D7FD-9A30-41B0-8201-54EABB899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4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44EF-B635-4EC3-9778-A45E8B54D82D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D7FD-9A30-41B0-8201-54EABB899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44EF-B635-4EC3-9778-A45E8B54D82D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D7FD-9A30-41B0-8201-54EABB899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8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44EF-B635-4EC3-9778-A45E8B54D82D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D7FD-9A30-41B0-8201-54EABB899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7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44EF-B635-4EC3-9778-A45E8B54D82D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D7FD-9A30-41B0-8201-54EABB899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7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44EF-B635-4EC3-9778-A45E8B54D82D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D7FD-9A30-41B0-8201-54EABB899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44EF-B635-4EC3-9778-A45E8B54D82D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D7FD-9A30-41B0-8201-54EABB899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1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844EF-B635-4EC3-9778-A45E8B54D82D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D7FD-9A30-41B0-8201-54EABB899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2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844EF-B635-4EC3-9778-A45E8B54D82D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ED7FD-9A30-41B0-8201-54EABB899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6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irrco.files.wordpress.com/2010/03/337823950_c1c619eff4_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7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7772400" cy="14700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2 Corinthians: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bg1"/>
                </a:solidFill>
              </a:rPr>
              <a:t>Suffering and Glory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0132" y="6385034"/>
            <a:ext cx="5073868" cy="4572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The Temple of Apollo in Corinth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lassconnection.s3.amazonaws.com/270/flashcards/1903270/jpg/pauls_second_journey1349342846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-1170432"/>
            <a:ext cx="15468600" cy="1028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-Point Star 6"/>
          <p:cNvSpPr>
            <a:spLocks/>
          </p:cNvSpPr>
          <p:nvPr/>
        </p:nvSpPr>
        <p:spPr>
          <a:xfrm>
            <a:off x="4267200" y="3352800"/>
            <a:ext cx="343348" cy="300677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67200" y="4038600"/>
            <a:ext cx="4399315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Paul </a:t>
            </a:r>
            <a:r>
              <a:rPr lang="en-US" b="1" dirty="0"/>
              <a:t>founds the church (Acts 18:1-18; 2 </a:t>
            </a:r>
            <a:r>
              <a:rPr lang="en-US" b="1" dirty="0" err="1"/>
              <a:t>Cor</a:t>
            </a:r>
            <a:r>
              <a:rPr lang="en-US" b="1" dirty="0"/>
              <a:t> 1:19) around AD </a:t>
            </a:r>
            <a:r>
              <a:rPr lang="en-US" b="1" dirty="0" smtClean="0"/>
              <a:t>51-52, ministering there for 1.5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Fun </a:t>
            </a:r>
            <a:r>
              <a:rPr lang="en-US" b="1" dirty="0"/>
              <a:t>fact: it’s in Corinth that he first meets </a:t>
            </a:r>
            <a:r>
              <a:rPr lang="en-US" b="1" dirty="0" smtClean="0"/>
              <a:t>his good friends Priscilla </a:t>
            </a:r>
            <a:r>
              <a:rPr lang="en-US" b="1" dirty="0"/>
              <a:t>and Aquila. 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It’s </a:t>
            </a:r>
            <a:r>
              <a:rPr lang="en-US" b="1" dirty="0"/>
              <a:t>also in Corinth during this period that the Lord has to reassure Paul of his safety, since Paul was </a:t>
            </a:r>
            <a:r>
              <a:rPr lang="en-US" b="1" dirty="0" smtClean="0"/>
              <a:t>afraid </a:t>
            </a:r>
            <a:r>
              <a:rPr lang="en-US" b="1" dirty="0"/>
              <a:t>(Acts 18:9-10)</a:t>
            </a:r>
          </a:p>
        </p:txBody>
      </p:sp>
      <p:sp>
        <p:nvSpPr>
          <p:cNvPr id="10" name="5-Point Star 9"/>
          <p:cNvSpPr>
            <a:spLocks/>
          </p:cNvSpPr>
          <p:nvPr/>
        </p:nvSpPr>
        <p:spPr>
          <a:xfrm>
            <a:off x="7391400" y="3186695"/>
            <a:ext cx="343348" cy="300677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39216" y="1016889"/>
            <a:ext cx="4399315" cy="5909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Paul </a:t>
            </a:r>
            <a:r>
              <a:rPr lang="en-US" b="1" dirty="0"/>
              <a:t>ministers in Ephesus (traveling first to Syria, then Antioch) from 52-55, writing </a:t>
            </a:r>
            <a:r>
              <a:rPr lang="en-US" b="1" dirty="0">
                <a:solidFill>
                  <a:schemeClr val="accent2"/>
                </a:solidFill>
              </a:rPr>
              <a:t>Letter </a:t>
            </a:r>
            <a:r>
              <a:rPr lang="en-US" b="1" dirty="0" smtClean="0">
                <a:solidFill>
                  <a:schemeClr val="accent2"/>
                </a:solidFill>
              </a:rPr>
              <a:t>A</a:t>
            </a:r>
            <a:r>
              <a:rPr lang="en-US" b="1" dirty="0" smtClean="0"/>
              <a:t> </a:t>
            </a:r>
            <a:r>
              <a:rPr lang="en-US" b="1" dirty="0"/>
              <a:t>to the Corinthians (predating our 1 </a:t>
            </a:r>
            <a:r>
              <a:rPr lang="en-US" b="1" dirty="0" err="1"/>
              <a:t>Cor</a:t>
            </a:r>
            <a:r>
              <a:rPr lang="en-US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Paul </a:t>
            </a:r>
            <a:r>
              <a:rPr lang="en-US" b="1" dirty="0"/>
              <a:t>receives distressing reports of problems I Corinth in an oral report from Chloe’s people (1 </a:t>
            </a:r>
            <a:r>
              <a:rPr lang="en-US" b="1" dirty="0" err="1"/>
              <a:t>Cor</a:t>
            </a:r>
            <a:r>
              <a:rPr lang="en-US" b="1" dirty="0"/>
              <a:t> 1:11) and a written letter from the church in Corinth (1 </a:t>
            </a:r>
            <a:r>
              <a:rPr lang="en-US" b="1" dirty="0" err="1"/>
              <a:t>Cor</a:t>
            </a:r>
            <a:r>
              <a:rPr lang="en-US" b="1" dirty="0"/>
              <a:t> 7:1</a:t>
            </a:r>
            <a:r>
              <a:rPr lang="en-US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Paul </a:t>
            </a:r>
            <a:r>
              <a:rPr lang="en-US" b="1" dirty="0"/>
              <a:t>writes </a:t>
            </a:r>
            <a:r>
              <a:rPr lang="en-US" b="1" dirty="0">
                <a:solidFill>
                  <a:schemeClr val="accent2"/>
                </a:solidFill>
              </a:rPr>
              <a:t>Letter </a:t>
            </a:r>
            <a:r>
              <a:rPr lang="en-US" b="1" dirty="0" smtClean="0">
                <a:solidFill>
                  <a:schemeClr val="accent2"/>
                </a:solidFill>
              </a:rPr>
              <a:t>B</a:t>
            </a:r>
            <a:r>
              <a:rPr lang="en-US" b="1" dirty="0" smtClean="0"/>
              <a:t>, </a:t>
            </a:r>
            <a:r>
              <a:rPr lang="en-US" b="1" dirty="0"/>
              <a:t>“1 Corinthians” from Ephesus, referred to in 1 </a:t>
            </a:r>
            <a:r>
              <a:rPr lang="en-US" b="1" dirty="0" err="1"/>
              <a:t>Cor</a:t>
            </a:r>
            <a:r>
              <a:rPr lang="en-US" b="1" dirty="0"/>
              <a:t> 5:9, probably dealing with church discipline, sending with it Timothy (1 </a:t>
            </a:r>
            <a:r>
              <a:rPr lang="en-US" b="1" dirty="0" err="1"/>
              <a:t>Cor</a:t>
            </a:r>
            <a:r>
              <a:rPr lang="en-US" b="1" dirty="0"/>
              <a:t> 16:10-11; Acts 19:22) to gather </a:t>
            </a:r>
            <a:r>
              <a:rPr lang="en-US" b="1" dirty="0" smtClean="0"/>
              <a:t>intel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At </a:t>
            </a:r>
            <a:r>
              <a:rPr lang="en-US" b="1" dirty="0"/>
              <a:t>this point, Paul intends to visit Corinth on the way to and from Macedonia, and then to sail from Corinth to Judea (2 </a:t>
            </a:r>
            <a:r>
              <a:rPr lang="en-US" b="1" dirty="0" err="1"/>
              <a:t>Cor</a:t>
            </a:r>
            <a:r>
              <a:rPr lang="en-US" b="1" dirty="0"/>
              <a:t> 1:15-16), hoping to gather contributions to the Jerusalem collection (to help believers in Jerusalem suffering from famine and persecution)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9215" y="788720"/>
            <a:ext cx="439931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Timothy </a:t>
            </a:r>
            <a:r>
              <a:rPr lang="en-US" b="1" dirty="0"/>
              <a:t>finds the Corinthian church beset by </a:t>
            </a:r>
            <a:r>
              <a:rPr lang="en-US" b="1" dirty="0" smtClean="0"/>
              <a:t>troubles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When </a:t>
            </a:r>
            <a:r>
              <a:rPr lang="en-US" b="1" dirty="0"/>
              <a:t>his report makes it back to Paul, Paul leaves immediately</a:t>
            </a:r>
          </a:p>
        </p:txBody>
      </p:sp>
      <p:sp>
        <p:nvSpPr>
          <p:cNvPr id="13" name="5-Point Star 12"/>
          <p:cNvSpPr>
            <a:spLocks/>
          </p:cNvSpPr>
          <p:nvPr/>
        </p:nvSpPr>
        <p:spPr>
          <a:xfrm>
            <a:off x="4267198" y="3364441"/>
            <a:ext cx="343348" cy="300677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53001" y="381000"/>
            <a:ext cx="4191000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Paul </a:t>
            </a:r>
            <a:r>
              <a:rPr lang="en-US" b="1" dirty="0"/>
              <a:t>visits a second time and has a </a:t>
            </a:r>
            <a:r>
              <a:rPr lang="en-US" b="1" i="1" dirty="0"/>
              <a:t>painful confrontation </a:t>
            </a:r>
            <a:r>
              <a:rPr lang="en-US" b="1" dirty="0"/>
              <a:t>(2 </a:t>
            </a:r>
            <a:r>
              <a:rPr lang="en-US" b="1" dirty="0" err="1"/>
              <a:t>Cor</a:t>
            </a:r>
            <a:r>
              <a:rPr lang="en-US" b="1" dirty="0"/>
              <a:t> 2:5; 7:12; 13:2) which he’d warned they should avoid (1 </a:t>
            </a:r>
            <a:r>
              <a:rPr lang="en-US" b="1" dirty="0" err="1"/>
              <a:t>Cor</a:t>
            </a:r>
            <a:r>
              <a:rPr lang="en-US" b="1" dirty="0"/>
              <a:t> 4:21</a:t>
            </a:r>
            <a:r>
              <a:rPr lang="en-US" b="1" dirty="0" smtClean="0"/>
              <a:t>)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During </a:t>
            </a:r>
            <a:r>
              <a:rPr lang="en-US" b="1" dirty="0"/>
              <a:t>this visit there is strong hostility against Paul, focused in one or two leaders whom the Corinthians either support or refuse to </a:t>
            </a:r>
            <a:r>
              <a:rPr lang="en-US" b="1" dirty="0" smtClean="0"/>
              <a:t>condemn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At </a:t>
            </a:r>
            <a:r>
              <a:rPr lang="en-US" b="1" dirty="0"/>
              <a:t>least one of his opponents attacks him in deeply insulting ways (2 </a:t>
            </a:r>
            <a:r>
              <a:rPr lang="en-US" b="1" dirty="0" err="1"/>
              <a:t>Cor</a:t>
            </a:r>
            <a:r>
              <a:rPr lang="en-US" b="1" dirty="0"/>
              <a:t> 2:5-8, 10; 7:12) and the gospel itself is in </a:t>
            </a:r>
            <a:r>
              <a:rPr lang="en-US" b="1" dirty="0" smtClean="0"/>
              <a:t>jeopardy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Paul leaves, resolving not to return immediately, leaving him open to charges of fickleness, even though his reason for staying away was to spare them another confrontation (2 </a:t>
            </a:r>
            <a:r>
              <a:rPr lang="en-US" b="1" dirty="0" err="1" smtClean="0"/>
              <a:t>Cor</a:t>
            </a:r>
            <a:r>
              <a:rPr lang="en-US" b="1" dirty="0" smtClean="0"/>
              <a:t> 1:16+)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340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66 0.01551 L -0.00625 -0.0090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66 -0.02592 L 3.33333E-6 -0.01041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uild="p" animBg="1"/>
      <p:bldP spid="8" grpId="1" uiExpand="1" build="allAtOnce" animBg="1"/>
      <p:bldP spid="10" grpId="0" animBg="1"/>
      <p:bldP spid="10" grpId="1" animBg="1"/>
      <p:bldP spid="10" grpId="2" animBg="1"/>
      <p:bldP spid="10" grpId="3" animBg="1"/>
      <p:bldP spid="11" grpId="0" uiExpand="1" build="p" animBg="1"/>
      <p:bldP spid="11" grpId="1" uiExpand="1" build="allAtOnce" animBg="1"/>
      <p:bldP spid="11" grpId="2" build="allAtOnce" animBg="1"/>
      <p:bldP spid="12" grpId="0" build="p" animBg="1"/>
      <p:bldP spid="12" grpId="1" build="allAtOnce" animBg="1"/>
      <p:bldP spid="12" grpId="2" build="allAtOnce" animBg="1"/>
      <p:bldP spid="13" grpId="0" animBg="1"/>
      <p:bldP spid="13" grpId="1" animBg="1"/>
      <p:bldP spid="13" grpId="2" animBg="1"/>
      <p:bldP spid="13" grpId="3" animBg="1"/>
      <p:bldP spid="14" grpId="0" build="p" animBg="1"/>
      <p:bldP spid="14" grpI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lassconnection.s3.amazonaws.com/270/flashcards/1903270/jpg/pauls_second_journey1349342846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-1170432"/>
            <a:ext cx="15468600" cy="1028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-Point Star 6"/>
          <p:cNvSpPr>
            <a:spLocks/>
          </p:cNvSpPr>
          <p:nvPr/>
        </p:nvSpPr>
        <p:spPr>
          <a:xfrm>
            <a:off x="4267200" y="3352800"/>
            <a:ext cx="343348" cy="300677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>
            <a:spLocks/>
          </p:cNvSpPr>
          <p:nvPr/>
        </p:nvSpPr>
        <p:spPr>
          <a:xfrm>
            <a:off x="7391400" y="3186695"/>
            <a:ext cx="343348" cy="300677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39216" y="1016889"/>
            <a:ext cx="4399315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Paul </a:t>
            </a:r>
            <a:r>
              <a:rPr lang="en-US" b="1" dirty="0"/>
              <a:t>writes </a:t>
            </a:r>
            <a:r>
              <a:rPr lang="en-US" b="1" dirty="0">
                <a:solidFill>
                  <a:schemeClr val="accent2"/>
                </a:solidFill>
              </a:rPr>
              <a:t>Letter </a:t>
            </a:r>
            <a:r>
              <a:rPr lang="en-US" b="1" dirty="0" smtClean="0">
                <a:solidFill>
                  <a:schemeClr val="accent2"/>
                </a:solidFill>
              </a:rPr>
              <a:t>C</a:t>
            </a:r>
            <a:r>
              <a:rPr lang="en-US" b="1" dirty="0" smtClean="0"/>
              <a:t>, </a:t>
            </a:r>
            <a:r>
              <a:rPr lang="en-US" b="1" dirty="0"/>
              <a:t>delivered by Titus and referred to in 2 </a:t>
            </a:r>
            <a:r>
              <a:rPr lang="en-US" b="1" dirty="0" err="1"/>
              <a:t>Cor</a:t>
            </a:r>
            <a:r>
              <a:rPr lang="en-US" b="1" dirty="0"/>
              <a:t> 2:3-4; 7:12, expressing his love for them but laying down the standards he expected, demanding punishment for the ringleader who had opposed him so severely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Meanwhile </a:t>
            </a:r>
            <a:r>
              <a:rPr lang="en-US" b="1" dirty="0"/>
              <a:t>in Ephesus things are looking grim as he faces a “deadly peril” such that he “despaired of life itself” (2 </a:t>
            </a:r>
            <a:r>
              <a:rPr lang="en-US" b="1" dirty="0" err="1"/>
              <a:t>Cor</a:t>
            </a:r>
            <a:r>
              <a:rPr lang="en-US" b="1" dirty="0"/>
              <a:t> </a:t>
            </a:r>
            <a:r>
              <a:rPr lang="en-US" b="1" dirty="0" smtClean="0"/>
              <a:t>1:8-10)</a:t>
            </a:r>
          </a:p>
        </p:txBody>
      </p:sp>
      <p:sp>
        <p:nvSpPr>
          <p:cNvPr id="13" name="5-Point Star 12"/>
          <p:cNvSpPr>
            <a:spLocks/>
          </p:cNvSpPr>
          <p:nvPr/>
        </p:nvSpPr>
        <p:spPr>
          <a:xfrm>
            <a:off x="4267198" y="3364441"/>
            <a:ext cx="343348" cy="300677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3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022E-16 L 0.33125 -0.02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1" grpId="1" build="allAtOnce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lassconnection.s3.amazonaws.com/270/flashcards/1903270/jpg/pauls_second_journey1349342846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-1170432"/>
            <a:ext cx="15468600" cy="1028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5-Point Star 6"/>
          <p:cNvSpPr>
            <a:spLocks/>
          </p:cNvSpPr>
          <p:nvPr/>
        </p:nvSpPr>
        <p:spPr>
          <a:xfrm>
            <a:off x="4267200" y="3352800"/>
            <a:ext cx="343348" cy="300677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>
            <a:spLocks/>
          </p:cNvSpPr>
          <p:nvPr/>
        </p:nvSpPr>
        <p:spPr>
          <a:xfrm>
            <a:off x="7391400" y="3186695"/>
            <a:ext cx="343348" cy="300677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>
            <a:spLocks/>
          </p:cNvSpPr>
          <p:nvPr/>
        </p:nvSpPr>
        <p:spPr>
          <a:xfrm>
            <a:off x="4267198" y="3364441"/>
            <a:ext cx="343348" cy="300677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>
            <a:spLocks/>
          </p:cNvSpPr>
          <p:nvPr/>
        </p:nvSpPr>
        <p:spPr>
          <a:xfrm>
            <a:off x="6553200" y="1600200"/>
            <a:ext cx="343348" cy="300677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97233" y="2260416"/>
            <a:ext cx="439931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Paul leaves Ephesus after the Demetrius riot (Acts 19:23-20:1) for Troas where, although a door to ministry opens up (2 </a:t>
            </a:r>
            <a:r>
              <a:rPr lang="en-US" b="1" dirty="0" err="1"/>
              <a:t>Cor</a:t>
            </a:r>
            <a:r>
              <a:rPr lang="en-US" b="1" dirty="0"/>
              <a:t> 2:12), he fails to meet Titus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At </a:t>
            </a:r>
            <a:r>
              <a:rPr lang="en-US" b="1" dirty="0"/>
              <a:t>this point Paul anxiously heads for Macedonia (2 </a:t>
            </a:r>
            <a:r>
              <a:rPr lang="en-US" b="1" dirty="0" err="1"/>
              <a:t>Cor</a:t>
            </a:r>
            <a:r>
              <a:rPr lang="en-US" b="1" dirty="0"/>
              <a:t> 2:13) </a:t>
            </a:r>
          </a:p>
        </p:txBody>
      </p:sp>
      <p:sp>
        <p:nvSpPr>
          <p:cNvPr id="14" name="5-Point Star 13"/>
          <p:cNvSpPr>
            <a:spLocks/>
          </p:cNvSpPr>
          <p:nvPr/>
        </p:nvSpPr>
        <p:spPr>
          <a:xfrm>
            <a:off x="6705600" y="1752600"/>
            <a:ext cx="343348" cy="300677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49633" y="2412816"/>
            <a:ext cx="4399315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 </a:t>
            </a:r>
            <a:r>
              <a:rPr lang="en-US" b="1" dirty="0"/>
              <a:t>Macedonia Paul continues his pastoral ministry (Acts 20:1-2) and the Jerusalem collection (2 </a:t>
            </a:r>
            <a:r>
              <a:rPr lang="en-US" b="1" dirty="0" err="1"/>
              <a:t>Cor</a:t>
            </a:r>
            <a:r>
              <a:rPr lang="en-US" b="1" dirty="0"/>
              <a:t> 8:1-4; 9:2), though the churches there are very poor (8:2) and undergoing active persecution, and Titus was still AWOL, all of which left Paul very anxious (7:5)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Paul finally meets Titus and receives his </a:t>
            </a:r>
            <a:r>
              <a:rPr lang="en-US" b="1" dirty="0"/>
              <a:t>report of goodwill in Corinth (2 </a:t>
            </a:r>
            <a:r>
              <a:rPr lang="en-US" b="1" dirty="0" err="1"/>
              <a:t>Cor</a:t>
            </a:r>
            <a:r>
              <a:rPr lang="en-US" b="1" dirty="0"/>
              <a:t> 7:6-7) leaving Paul euphoric; there’s every indication that the Corinthians have not been permanently alienated by the Severe Letter </a:t>
            </a:r>
            <a:r>
              <a:rPr lang="en-US" b="1" dirty="0" smtClean="0"/>
              <a:t>(</a:t>
            </a:r>
            <a:r>
              <a:rPr lang="en-US" b="1" dirty="0" smtClean="0">
                <a:solidFill>
                  <a:srgbClr val="C00000"/>
                </a:solidFill>
              </a:rPr>
              <a:t>C</a:t>
            </a:r>
            <a:r>
              <a:rPr lang="en-US" b="1" dirty="0" smtClean="0"/>
              <a:t>) and the </a:t>
            </a:r>
            <a:r>
              <a:rPr lang="en-US" b="1" dirty="0"/>
              <a:t>worst is 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Letter D</a:t>
            </a:r>
            <a:r>
              <a:rPr lang="en-US" b="1" dirty="0" smtClean="0"/>
              <a:t>: </a:t>
            </a:r>
            <a:r>
              <a:rPr lang="en-US" b="1" dirty="0"/>
              <a:t>2 Corinthians (Some break this out into separate, subsequent letters)</a:t>
            </a:r>
          </a:p>
        </p:txBody>
      </p:sp>
    </p:spTree>
    <p:extLst>
      <p:ext uri="{BB962C8B-B14F-4D97-AF65-F5344CB8AC3E}">
        <p14:creationId xmlns:p14="http://schemas.microsoft.com/office/powerpoint/2010/main" val="398281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25 0.2338 L 0.00625 0.0115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25 -0.1888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uiExpand="1" build="p" animBg="1"/>
      <p:bldP spid="12" grpId="1" build="allAtOnce" animBg="1"/>
      <p:bldP spid="14" grpId="0" animBg="1"/>
      <p:bldP spid="15" grpId="0" build="p" animBg="1"/>
      <p:bldP spid="15" grpI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02895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1"/>
            <a:ext cx="8458200" cy="1066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Was Paul successful?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99" y="1295400"/>
            <a:ext cx="8633591" cy="518160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It seems likely Paul reconciled with the Corinthians, despite the tone of chapters 10-13, because he wintered with them (Acts 20:3, 6) and the situation was stable enough for him to write the letter to the Romans during while there (Rom 15:26; 16:1)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In Romans Paul reports that the Corinthians contributed to the Jerusalem collection, suggesting their misgivings had been overcome and Paul’s authority had been accepted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Much later, c. 95, Clement, the bishop of Rome, wrote a letter to the Corinthian church complaining of divisions much the way Paul did in 1 Corinthians, so their issues didn’t simply vanish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02895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99" y="1676400"/>
            <a:ext cx="8633591" cy="2743200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lnSpc>
                <a:spcPts val="24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900" b="1" dirty="0" smtClean="0">
                <a:solidFill>
                  <a:schemeClr val="tx1"/>
                </a:solidFill>
              </a:rPr>
              <a:t>Corinth </a:t>
            </a:r>
            <a:r>
              <a:rPr lang="en-US" sz="2900" b="1" dirty="0">
                <a:solidFill>
                  <a:schemeClr val="tx1"/>
                </a:solidFill>
              </a:rPr>
              <a:t>was a prominent Greek city-state dating back to the 8th cent. B.C.</a:t>
            </a:r>
          </a:p>
          <a:p>
            <a:pPr marL="342900" indent="-342900" algn="l">
              <a:lnSpc>
                <a:spcPts val="24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900" b="1" dirty="0" smtClean="0">
                <a:solidFill>
                  <a:schemeClr val="tx1"/>
                </a:solidFill>
              </a:rPr>
              <a:t>Corinth </a:t>
            </a:r>
            <a:r>
              <a:rPr lang="en-US" sz="2900" b="1" dirty="0">
                <a:solidFill>
                  <a:schemeClr val="tx1"/>
                </a:solidFill>
              </a:rPr>
              <a:t>was destroyed by the Romans in 146 B.C. and lay in ruins until 44 B.C. when it was </a:t>
            </a:r>
            <a:r>
              <a:rPr lang="en-US" sz="2900" b="1" dirty="0" smtClean="0">
                <a:solidFill>
                  <a:schemeClr val="tx1"/>
                </a:solidFill>
              </a:rPr>
              <a:t>re-founded </a:t>
            </a:r>
            <a:r>
              <a:rPr lang="en-US" sz="2900" b="1" dirty="0">
                <a:solidFill>
                  <a:schemeClr val="tx1"/>
                </a:solidFill>
              </a:rPr>
              <a:t>by Julius Caesar as a Roman colony</a:t>
            </a:r>
          </a:p>
          <a:p>
            <a:pPr marL="342900" indent="-342900" algn="l">
              <a:lnSpc>
                <a:spcPts val="24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900" b="1" dirty="0" smtClean="0">
                <a:solidFill>
                  <a:schemeClr val="tx1"/>
                </a:solidFill>
              </a:rPr>
              <a:t>By </a:t>
            </a:r>
            <a:r>
              <a:rPr lang="en-US" sz="2900" b="1" dirty="0">
                <a:solidFill>
                  <a:schemeClr val="tx1"/>
                </a:solidFill>
              </a:rPr>
              <a:t>the first century it had become the foremost commercial center in southern Greece, </a:t>
            </a:r>
            <a:r>
              <a:rPr lang="en-US" sz="2900" b="1" dirty="0" smtClean="0">
                <a:solidFill>
                  <a:schemeClr val="tx1"/>
                </a:solidFill>
              </a:rPr>
              <a:t>and third </a:t>
            </a:r>
            <a:r>
              <a:rPr lang="en-US" sz="2900" b="1" dirty="0">
                <a:solidFill>
                  <a:schemeClr val="tx1"/>
                </a:solidFill>
              </a:rPr>
              <a:t>largest </a:t>
            </a:r>
            <a:r>
              <a:rPr lang="en-US" sz="2900" b="1" dirty="0" smtClean="0">
                <a:solidFill>
                  <a:schemeClr val="tx1"/>
                </a:solidFill>
              </a:rPr>
              <a:t>city in </a:t>
            </a:r>
            <a:r>
              <a:rPr lang="en-US" sz="2900" b="1" dirty="0">
                <a:solidFill>
                  <a:schemeClr val="tx1"/>
                </a:solidFill>
              </a:rPr>
              <a:t>the empire after Rome and </a:t>
            </a:r>
            <a:r>
              <a:rPr lang="en-US" sz="2900" b="1" dirty="0" smtClean="0">
                <a:solidFill>
                  <a:schemeClr val="tx1"/>
                </a:solidFill>
              </a:rPr>
              <a:t>Alexandria</a:t>
            </a:r>
          </a:p>
          <a:p>
            <a:pPr marL="342900" indent="-342900" algn="l">
              <a:lnSpc>
                <a:spcPts val="24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900" b="1" dirty="0" smtClean="0">
                <a:solidFill>
                  <a:schemeClr val="tx1"/>
                </a:solidFill>
              </a:rPr>
              <a:t>Corinth </a:t>
            </a:r>
            <a:r>
              <a:rPr lang="en-US" sz="2900" b="1" dirty="0">
                <a:solidFill>
                  <a:schemeClr val="tx1"/>
                </a:solidFill>
              </a:rPr>
              <a:t>was located at a 4.5-mile </a:t>
            </a:r>
            <a:r>
              <a:rPr lang="en-US" sz="2900" b="1" dirty="0" smtClean="0">
                <a:solidFill>
                  <a:schemeClr val="tx1"/>
                </a:solidFill>
              </a:rPr>
              <a:t>isthmus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8197" name="Picture 5" descr="http://corinth.sas.upenn.edu/peloponnes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1" y="3945381"/>
            <a:ext cx="3105150" cy="2603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04801" y="4561356"/>
            <a:ext cx="5257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4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Portaging this isthmus allowed trading vessels to avoid a lengthy trip in the treacherous waters of the Peloponnesus</a:t>
            </a:r>
          </a:p>
          <a:p>
            <a:pPr marL="342900" indent="-342900" algn="l">
              <a:lnSpc>
                <a:spcPts val="24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228601"/>
            <a:ext cx="8458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/>
              <a:t>The city of Corinth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8622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02895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1"/>
            <a:ext cx="8458200" cy="1066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city of Corinth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99" y="1295400"/>
            <a:ext cx="8633591" cy="5181600"/>
          </a:xfrm>
        </p:spPr>
        <p:txBody>
          <a:bodyPr>
            <a:noAutofit/>
          </a:bodyPr>
          <a:lstStyle/>
          <a:p>
            <a:pPr marL="342900" indent="-342900" algn="l">
              <a:lnSpc>
                <a:spcPts val="24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It </a:t>
            </a:r>
            <a:r>
              <a:rPr lang="en-US" sz="2000" b="1" dirty="0">
                <a:solidFill>
                  <a:schemeClr val="tx1"/>
                </a:solidFill>
              </a:rPr>
              <a:t>was also famous for the biennial </a:t>
            </a:r>
            <a:r>
              <a:rPr lang="en-US" sz="2000" b="1" i="1" dirty="0">
                <a:solidFill>
                  <a:schemeClr val="tx1"/>
                </a:solidFill>
              </a:rPr>
              <a:t>Isthmian games</a:t>
            </a:r>
            <a:r>
              <a:rPr lang="en-US" sz="2000" b="1" dirty="0">
                <a:solidFill>
                  <a:schemeClr val="tx1"/>
                </a:solidFill>
              </a:rPr>
              <a:t>, which were second only to the Olympic games in importance</a:t>
            </a:r>
          </a:p>
          <a:p>
            <a:pPr marL="342900" indent="-342900" algn="l">
              <a:lnSpc>
                <a:spcPts val="24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The </a:t>
            </a:r>
            <a:r>
              <a:rPr lang="en-US" sz="2000" b="1" dirty="0">
                <a:solidFill>
                  <a:schemeClr val="tx1"/>
                </a:solidFill>
              </a:rPr>
              <a:t>first Corinth was famous for vice, particularly prostitution, so much so that “to act like a Corinthian” mean “to fornicate”, and a “Corinthian girl” was a prostitute (Plato</a:t>
            </a:r>
            <a:r>
              <a:rPr lang="en-US" sz="2000" b="1" dirty="0" smtClean="0">
                <a:solidFill>
                  <a:schemeClr val="tx1"/>
                </a:solidFill>
              </a:rPr>
              <a:t>) </a:t>
            </a:r>
          </a:p>
          <a:p>
            <a:pPr marL="342900" indent="-342900" algn="l">
              <a:lnSpc>
                <a:spcPts val="24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The </a:t>
            </a:r>
            <a:r>
              <a:rPr lang="en-US" sz="2000" b="1" dirty="0">
                <a:solidFill>
                  <a:schemeClr val="tx1"/>
                </a:solidFill>
              </a:rPr>
              <a:t>temple prostitutes from the temple of Aphrodite </a:t>
            </a:r>
            <a:r>
              <a:rPr lang="en-US" sz="2000" b="1" dirty="0" smtClean="0">
                <a:solidFill>
                  <a:schemeClr val="tx1"/>
                </a:solidFill>
              </a:rPr>
              <a:t>are said to have walked </a:t>
            </a:r>
            <a:r>
              <a:rPr lang="en-US" sz="2000" b="1" dirty="0">
                <a:solidFill>
                  <a:schemeClr val="tx1"/>
                </a:solidFill>
              </a:rPr>
              <a:t>the streets at appointed times wearing wooden shoes which had written on </a:t>
            </a:r>
            <a:r>
              <a:rPr lang="en-US" sz="2000" b="1" dirty="0" smtClean="0">
                <a:solidFill>
                  <a:schemeClr val="tx1"/>
                </a:solidFill>
              </a:rPr>
              <a:t>their backs </a:t>
            </a:r>
            <a:r>
              <a:rPr lang="en-US" sz="2000" b="1" dirty="0">
                <a:solidFill>
                  <a:schemeClr val="tx1"/>
                </a:solidFill>
              </a:rPr>
              <a:t>the words “follow” and “me</a:t>
            </a:r>
            <a:r>
              <a:rPr lang="en-US" sz="2000" b="1" dirty="0" smtClean="0">
                <a:solidFill>
                  <a:schemeClr val="tx1"/>
                </a:solidFill>
              </a:rPr>
              <a:t>” </a:t>
            </a:r>
          </a:p>
          <a:p>
            <a:pPr marL="342900" indent="-342900" algn="l">
              <a:lnSpc>
                <a:spcPts val="24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This </a:t>
            </a:r>
            <a:r>
              <a:rPr lang="en-US" sz="2000" b="1" dirty="0">
                <a:solidFill>
                  <a:schemeClr val="tx1"/>
                </a:solidFill>
              </a:rPr>
              <a:t>culture was aided by the sailors </a:t>
            </a:r>
            <a:r>
              <a:rPr lang="en-US" sz="2000" b="1" dirty="0" smtClean="0">
                <a:solidFill>
                  <a:schemeClr val="tx1"/>
                </a:solidFill>
              </a:rPr>
              <a:t>from the two nearby ports</a:t>
            </a:r>
          </a:p>
          <a:p>
            <a:pPr marL="342900" indent="-342900" algn="l">
              <a:lnSpc>
                <a:spcPts val="24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Even </a:t>
            </a:r>
            <a:r>
              <a:rPr lang="en-US" sz="2000" b="1" dirty="0">
                <a:solidFill>
                  <a:schemeClr val="tx1"/>
                </a:solidFill>
              </a:rPr>
              <a:t>if the re-founded city didn’t </a:t>
            </a:r>
            <a:r>
              <a:rPr lang="en-US" sz="2000" b="1" dirty="0" smtClean="0">
                <a:solidFill>
                  <a:schemeClr val="tx1"/>
                </a:solidFill>
              </a:rPr>
              <a:t>fully share </a:t>
            </a:r>
            <a:r>
              <a:rPr lang="en-US" sz="2000" b="1" dirty="0">
                <a:solidFill>
                  <a:schemeClr val="tx1"/>
                </a:solidFill>
              </a:rPr>
              <a:t>the culture or reputation of its first iteration, it’s likely it didn’t fully escape it either.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02895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1"/>
            <a:ext cx="8458200" cy="1066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city of Corinth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99" y="1295400"/>
            <a:ext cx="8633591" cy="5181600"/>
          </a:xfrm>
        </p:spPr>
        <p:txBody>
          <a:bodyPr>
            <a:noAutofit/>
          </a:bodyPr>
          <a:lstStyle/>
          <a:p>
            <a:pPr marL="342900" indent="-342900" algn="l">
              <a:lnSpc>
                <a:spcPts val="24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The </a:t>
            </a:r>
            <a:r>
              <a:rPr lang="en-US" sz="2000" b="1" dirty="0">
                <a:solidFill>
                  <a:schemeClr val="tx1"/>
                </a:solidFill>
              </a:rPr>
              <a:t>re-created city was settled largely by “freedmen”, who were just above slaves in </a:t>
            </a:r>
            <a:r>
              <a:rPr lang="en-US" sz="2000" b="1" dirty="0" smtClean="0">
                <a:solidFill>
                  <a:schemeClr val="tx1"/>
                </a:solidFill>
              </a:rPr>
              <a:t>status</a:t>
            </a:r>
          </a:p>
          <a:p>
            <a:pPr marL="342900" indent="-342900" algn="l">
              <a:lnSpc>
                <a:spcPts val="24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Importantly</a:t>
            </a:r>
            <a:r>
              <a:rPr lang="en-US" sz="2000" b="1" dirty="0">
                <a:solidFill>
                  <a:schemeClr val="tx1"/>
                </a:solidFill>
              </a:rPr>
              <a:t>, the city probably had little to no landed aristocracy in Paul’s day, so that status was likely tied to </a:t>
            </a:r>
            <a:r>
              <a:rPr lang="en-US" sz="2000" b="1" dirty="0" smtClean="0">
                <a:solidFill>
                  <a:schemeClr val="tx1"/>
                </a:solidFill>
              </a:rPr>
              <a:t>wealth</a:t>
            </a:r>
          </a:p>
          <a:p>
            <a:pPr marL="342900" indent="-342900" algn="l">
              <a:lnSpc>
                <a:spcPts val="24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“</a:t>
            </a:r>
            <a:r>
              <a:rPr lang="en-US" sz="2000" b="1" dirty="0">
                <a:solidFill>
                  <a:schemeClr val="tx1"/>
                </a:solidFill>
              </a:rPr>
              <a:t>By Paul’s day, Corinth had thus become a pluralistic melting pot of cultures, philosophies, lifestyles and religions, and had the feel of an economic ‘boom-town</a:t>
            </a:r>
            <a:r>
              <a:rPr lang="en-US" sz="2000" b="1" dirty="0" smtClean="0">
                <a:solidFill>
                  <a:schemeClr val="tx1"/>
                </a:solidFill>
              </a:rPr>
              <a:t>’” (</a:t>
            </a:r>
            <a:r>
              <a:rPr lang="en-US" sz="2000" b="1" dirty="0" err="1" smtClean="0">
                <a:solidFill>
                  <a:schemeClr val="tx1"/>
                </a:solidFill>
              </a:rPr>
              <a:t>Witherington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02895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1"/>
            <a:ext cx="8458200" cy="1066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church in Corinth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99" y="1295400"/>
            <a:ext cx="8633591" cy="5181600"/>
          </a:xfrm>
        </p:spPr>
        <p:txBody>
          <a:bodyPr>
            <a:noAutofit/>
          </a:bodyPr>
          <a:lstStyle/>
          <a:p>
            <a:pPr marL="342900" indent="-342900" algn="l">
              <a:lnSpc>
                <a:spcPts val="24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As was his practice, Paul went first to the synagogue, and after hostile Jews tried unsuccessfully to get </a:t>
            </a:r>
            <a:r>
              <a:rPr lang="en-US" sz="2000" b="1" dirty="0">
                <a:solidFill>
                  <a:schemeClr val="tx1"/>
                </a:solidFill>
              </a:rPr>
              <a:t>proconsul </a:t>
            </a:r>
            <a:r>
              <a:rPr lang="en-US" sz="2000" b="1" dirty="0" err="1" smtClean="0">
                <a:solidFill>
                  <a:schemeClr val="tx1"/>
                </a:solidFill>
              </a:rPr>
              <a:t>Gallio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to jail him or worse, Paul opened the doors to the Gentiles</a:t>
            </a:r>
          </a:p>
          <a:p>
            <a:pPr marL="342900" indent="-342900" algn="l">
              <a:lnSpc>
                <a:spcPts val="24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By the writing of 2 Corinthians, the </a:t>
            </a:r>
            <a:r>
              <a:rPr lang="en-US" sz="2000" b="1" dirty="0">
                <a:solidFill>
                  <a:schemeClr val="tx1"/>
                </a:solidFill>
              </a:rPr>
              <a:t>church was mostly Gentile (6:9-22; 8:7; 12:2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lnSpc>
                <a:spcPts val="24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Many </a:t>
            </a:r>
            <a:r>
              <a:rPr lang="en-US" sz="2000" b="1" dirty="0">
                <a:solidFill>
                  <a:schemeClr val="tx1"/>
                </a:solidFill>
              </a:rPr>
              <a:t>scholars believe that Corinthian attitudes were strongly influenced by the admiration and honor given to public philosophical speakers of the </a:t>
            </a:r>
            <a:r>
              <a:rPr lang="en-US" sz="2000" b="1" dirty="0" smtClean="0">
                <a:solidFill>
                  <a:schemeClr val="tx1"/>
                </a:solidFill>
              </a:rPr>
              <a:t>day </a:t>
            </a:r>
          </a:p>
          <a:p>
            <a:pPr marL="800100" lvl="1" indent="-342900" algn="l">
              <a:lnSpc>
                <a:spcPts val="2400"/>
              </a:lnSpc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chemeClr val="tx1"/>
                </a:solidFill>
              </a:rPr>
              <a:t>In </a:t>
            </a:r>
            <a:r>
              <a:rPr lang="en-US" sz="2000" b="1" dirty="0">
                <a:solidFill>
                  <a:schemeClr val="tx1"/>
                </a:solidFill>
              </a:rPr>
              <a:t>this climate, the message was often secondary to the rhetorical skill of the </a:t>
            </a:r>
            <a:r>
              <a:rPr lang="en-US" sz="2000" b="1" dirty="0" smtClean="0">
                <a:solidFill>
                  <a:schemeClr val="tx1"/>
                </a:solidFill>
              </a:rPr>
              <a:t>speaker </a:t>
            </a:r>
          </a:p>
          <a:p>
            <a:pPr marL="800100" lvl="1" indent="-342900" algn="l">
              <a:lnSpc>
                <a:spcPts val="2400"/>
              </a:lnSpc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chemeClr val="tx1"/>
                </a:solidFill>
              </a:rPr>
              <a:t>These </a:t>
            </a:r>
            <a:r>
              <a:rPr lang="en-US" sz="2000" b="1" dirty="0">
                <a:solidFill>
                  <a:schemeClr val="tx1"/>
                </a:solidFill>
              </a:rPr>
              <a:t>speakers drew students, fans, and </a:t>
            </a:r>
            <a:r>
              <a:rPr lang="en-US" sz="2000" b="1" dirty="0" smtClean="0">
                <a:solidFill>
                  <a:schemeClr val="tx1"/>
                </a:solidFill>
              </a:rPr>
              <a:t>support</a:t>
            </a:r>
          </a:p>
          <a:p>
            <a:pPr marL="800100" lvl="1" indent="-342900" algn="l">
              <a:lnSpc>
                <a:spcPts val="2400"/>
              </a:lnSpc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The Corinthian Christians </a:t>
            </a:r>
            <a:r>
              <a:rPr lang="en-US" sz="2000" b="1" dirty="0" smtClean="0">
                <a:solidFill>
                  <a:schemeClr val="tx1"/>
                </a:solidFill>
              </a:rPr>
              <a:t>hadn’t </a:t>
            </a:r>
            <a:r>
              <a:rPr lang="en-US" sz="2000" b="1" dirty="0">
                <a:solidFill>
                  <a:schemeClr val="tx1"/>
                </a:solidFill>
              </a:rPr>
              <a:t>shaken loose this cultural </a:t>
            </a:r>
            <a:r>
              <a:rPr lang="en-US" sz="2000" b="1" dirty="0" smtClean="0">
                <a:solidFill>
                  <a:schemeClr val="tx1"/>
                </a:solidFill>
              </a:rPr>
              <a:t>belief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02895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1"/>
            <a:ext cx="8458200" cy="1066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Themes in 2 Corinthians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99" y="1295400"/>
            <a:ext cx="8633591" cy="5181600"/>
          </a:xfrm>
        </p:spPr>
        <p:txBody>
          <a:bodyPr>
            <a:noAutofit/>
          </a:bodyPr>
          <a:lstStyle/>
          <a:p>
            <a:pPr marL="342900" indent="-3429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chemeClr val="accent2"/>
                </a:solidFill>
              </a:rPr>
              <a:t>Suffering</a:t>
            </a:r>
            <a:r>
              <a:rPr lang="en-US" sz="2000" b="1" dirty="0" smtClean="0">
                <a:solidFill>
                  <a:schemeClr val="tx1"/>
                </a:solidFill>
              </a:rPr>
              <a:t>: Some of the Corinthians see Paul’s suffering as invalidating his spiritual authority</a:t>
            </a:r>
          </a:p>
          <a:p>
            <a:pPr marL="342900" indent="-3429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chemeClr val="accent2"/>
                </a:solidFill>
              </a:rPr>
              <a:t>Paul’s travel plans</a:t>
            </a:r>
            <a:r>
              <a:rPr lang="en-US" sz="2000" b="1" dirty="0" smtClean="0">
                <a:solidFill>
                  <a:schemeClr val="tx1"/>
                </a:solidFill>
              </a:rPr>
              <a:t>: The Corinthians were put out by Paul’s not visiting when he said he would</a:t>
            </a:r>
          </a:p>
          <a:p>
            <a:pPr marL="342900" indent="-3429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chemeClr val="accent2"/>
                </a:solidFill>
              </a:rPr>
              <a:t>What it means to be a leader</a:t>
            </a:r>
            <a:r>
              <a:rPr lang="en-US" sz="2000" b="1" dirty="0" smtClean="0">
                <a:solidFill>
                  <a:schemeClr val="tx1"/>
                </a:solidFill>
              </a:rPr>
              <a:t>: In 2 </a:t>
            </a:r>
            <a:r>
              <a:rPr lang="en-US" sz="2000" b="1" dirty="0" err="1" smtClean="0">
                <a:solidFill>
                  <a:schemeClr val="tx1"/>
                </a:solidFill>
              </a:rPr>
              <a:t>Cor</a:t>
            </a:r>
            <a:r>
              <a:rPr lang="en-US" sz="2000" b="1" dirty="0" smtClean="0">
                <a:solidFill>
                  <a:schemeClr val="tx1"/>
                </a:solidFill>
              </a:rPr>
              <a:t> 10-13 we learn that some Hellenistic Jews, calling themselves apostles, had inveigled their way into the church and were undermining Paul’s authority</a:t>
            </a:r>
          </a:p>
          <a:p>
            <a:pPr marL="342900" indent="-3429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chemeClr val="accent2"/>
                </a:solidFill>
              </a:rPr>
              <a:t>Paul’s refusal to accept their patronage</a:t>
            </a:r>
            <a:r>
              <a:rPr lang="en-US" sz="2000" b="1" dirty="0" smtClean="0">
                <a:solidFill>
                  <a:schemeClr val="tx1"/>
                </a:solidFill>
              </a:rPr>
              <a:t>: Paul is unwilling to take money, except for the </a:t>
            </a:r>
            <a:r>
              <a:rPr lang="en-US" sz="2000" b="1" i="1" dirty="0" smtClean="0">
                <a:solidFill>
                  <a:schemeClr val="tx1"/>
                </a:solidFill>
              </a:rPr>
              <a:t>Jerusalem collection</a:t>
            </a:r>
            <a:r>
              <a:rPr lang="en-US" sz="2000" b="1" dirty="0" smtClean="0">
                <a:solidFill>
                  <a:schemeClr val="tx1"/>
                </a:solidFill>
              </a:rPr>
              <a:t>, in stark contrast to those inveigling apostles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2281" y="5457524"/>
            <a:ext cx="696581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 addition to our 1 and 2 Corinthians, these letters refer to two other letters, for a total of four: Letters A, B, C and D;</a:t>
            </a:r>
          </a:p>
          <a:p>
            <a:pPr algn="ctr"/>
            <a:r>
              <a:rPr lang="en-US" b="1" dirty="0" smtClean="0"/>
              <a:t>1 and 2 Corinthians are letters B and D</a:t>
            </a:r>
          </a:p>
        </p:txBody>
      </p:sp>
    </p:spTree>
    <p:extLst>
      <p:ext uri="{BB962C8B-B14F-4D97-AF65-F5344CB8AC3E}">
        <p14:creationId xmlns:p14="http://schemas.microsoft.com/office/powerpoint/2010/main" val="38480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02895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1"/>
            <a:ext cx="84582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2 Corinthians shows us how to conduct ministry in a messy, realistic church context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99" y="1600200"/>
            <a:ext cx="8633591" cy="487680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Despite his best efforts, Paul in 2 Corinthians is dealing with an unhealthy church which is questioning his authority and in danger of polluting or rejecting the gospel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This letter addresses </a:t>
            </a:r>
            <a:r>
              <a:rPr lang="en-US" sz="2000" b="1" i="1" dirty="0" smtClean="0">
                <a:solidFill>
                  <a:schemeClr val="tx1"/>
                </a:solidFill>
              </a:rPr>
              <a:t>practical questions for leaders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</a:p>
          <a:p>
            <a:pPr marL="800100" lvl="1" indent="-342900" algn="l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</a:rPr>
              <a:t>If </a:t>
            </a:r>
            <a:r>
              <a:rPr lang="en-US" sz="2000" b="1" dirty="0">
                <a:solidFill>
                  <a:srgbClr val="002060"/>
                </a:solidFill>
              </a:rPr>
              <a:t>you feel you need to speak a disciplinary word, and people aren’t reacting well, how do you follow up</a:t>
            </a:r>
            <a:r>
              <a:rPr lang="en-US" sz="2000" b="1" dirty="0" smtClean="0">
                <a:solidFill>
                  <a:srgbClr val="002060"/>
                </a:solidFill>
              </a:rPr>
              <a:t>?</a:t>
            </a:r>
            <a:endParaRPr lang="en-US" sz="2000" b="1" dirty="0">
              <a:solidFill>
                <a:srgbClr val="002060"/>
              </a:solidFill>
            </a:endParaRPr>
          </a:p>
          <a:p>
            <a:pPr marL="800100" lvl="1" indent="-342900" algn="l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</a:rPr>
              <a:t>If </a:t>
            </a:r>
            <a:r>
              <a:rPr lang="en-US" sz="2000" b="1" dirty="0">
                <a:solidFill>
                  <a:srgbClr val="002060"/>
                </a:solidFill>
              </a:rPr>
              <a:t>people are challenging your credibility, should you defend yourself</a:t>
            </a:r>
            <a:r>
              <a:rPr lang="en-US" sz="2000" b="1" dirty="0" smtClean="0">
                <a:solidFill>
                  <a:srgbClr val="002060"/>
                </a:solidFill>
              </a:rPr>
              <a:t>?</a:t>
            </a:r>
            <a:endParaRPr lang="en-US" sz="2000" b="1" dirty="0">
              <a:solidFill>
                <a:srgbClr val="002060"/>
              </a:solidFill>
            </a:endParaRPr>
          </a:p>
          <a:p>
            <a:pPr marL="800100" lvl="1" indent="-342900" algn="l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</a:rPr>
              <a:t>How </a:t>
            </a:r>
            <a:r>
              <a:rPr lang="en-US" sz="2000" b="1" dirty="0">
                <a:solidFill>
                  <a:srgbClr val="002060"/>
                </a:solidFill>
              </a:rPr>
              <a:t>do you win the person, not just the argument</a:t>
            </a:r>
            <a:r>
              <a:rPr lang="en-US" sz="2000" b="1" dirty="0" smtClean="0">
                <a:solidFill>
                  <a:srgbClr val="002060"/>
                </a:solidFill>
              </a:rPr>
              <a:t>?</a:t>
            </a:r>
            <a:endParaRPr lang="en-US" sz="2000" b="1" dirty="0">
              <a:solidFill>
                <a:srgbClr val="002060"/>
              </a:solidFill>
            </a:endParaRPr>
          </a:p>
          <a:p>
            <a:pPr marL="800100" lvl="1" indent="-342900" algn="l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</a:rPr>
              <a:t>Since </a:t>
            </a:r>
            <a:r>
              <a:rPr lang="en-US" sz="2000" b="1" dirty="0">
                <a:solidFill>
                  <a:srgbClr val="002060"/>
                </a:solidFill>
              </a:rPr>
              <a:t>the Corinthians seem to view spiritual leadership ego-centrically, </a:t>
            </a:r>
            <a:r>
              <a:rPr lang="en-US" sz="2000" b="1" dirty="0" smtClean="0">
                <a:solidFill>
                  <a:srgbClr val="002060"/>
                </a:solidFill>
              </a:rPr>
              <a:t>how </a:t>
            </a:r>
            <a:r>
              <a:rPr lang="en-US" sz="2000" b="1" dirty="0">
                <a:solidFill>
                  <a:srgbClr val="002060"/>
                </a:solidFill>
              </a:rPr>
              <a:t>will he show them the right view</a:t>
            </a:r>
            <a:r>
              <a:rPr lang="en-US" sz="2000" b="1" dirty="0" smtClean="0">
                <a:solidFill>
                  <a:srgbClr val="002060"/>
                </a:solidFill>
              </a:rPr>
              <a:t>?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400" b="1" dirty="0" smtClean="0">
                <a:solidFill>
                  <a:schemeClr val="tx1"/>
                </a:solidFill>
              </a:rPr>
              <a:t>(Questions from a teaching by Dennis McCallum)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4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lassconnection.s3.amazonaws.com/270/flashcards/1903270/jpg/pauls_second_journey1349342846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057" y="-1"/>
            <a:ext cx="1031545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-1981200"/>
            <a:ext cx="4372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AD 52 Paul travels from Athens to Corinth,</a:t>
            </a:r>
          </a:p>
          <a:p>
            <a:r>
              <a:rPr lang="en-US" dirty="0" smtClean="0"/>
              <a:t>where he founds the church there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04800"/>
            <a:ext cx="7297511" cy="1754326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 Corinthians: Background</a:t>
            </a:r>
          </a:p>
          <a:p>
            <a:r>
              <a:rPr lang="en-US" sz="3600" b="1" dirty="0" smtClean="0"/>
              <a:t>Paul founds the Corinthian church</a:t>
            </a:r>
          </a:p>
          <a:p>
            <a:r>
              <a:rPr lang="en-US" sz="3600" b="1" dirty="0" smtClean="0"/>
              <a:t>during his second missionary journey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980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lassconnection.s3.amazonaws.com/270/flashcards/1903270/jpg/pauls_second_journey1349342846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057" y="-1"/>
            <a:ext cx="1031545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-1981200"/>
            <a:ext cx="4372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AD 52 Paul travels from Athens to Corinth,</a:t>
            </a:r>
          </a:p>
          <a:p>
            <a:r>
              <a:rPr lang="en-US" dirty="0" smtClean="0"/>
              <a:t>where he founds the church there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5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73 0.07778 L -8.33333E-7 0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5" y="-38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5772</TotalTime>
  <Words>1452</Words>
  <Application>Microsoft Office PowerPoint</Application>
  <PresentationFormat>On-screen Show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2 Corinthians:    Suffering and Glory</vt:lpstr>
      <vt:lpstr>PowerPoint Presentation</vt:lpstr>
      <vt:lpstr>The city of Corinth</vt:lpstr>
      <vt:lpstr>The city of Corinth</vt:lpstr>
      <vt:lpstr>The church in Corinth</vt:lpstr>
      <vt:lpstr>Themes in 2 Corinthians</vt:lpstr>
      <vt:lpstr>2 Corinthians shows us how to conduct ministry in a messy, realistic church 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Was Paul successful?</vt:lpstr>
    </vt:vector>
  </TitlesOfParts>
  <Company>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Collins</dc:creator>
  <cp:lastModifiedBy>Timothy Collins</cp:lastModifiedBy>
  <cp:revision>26</cp:revision>
  <dcterms:created xsi:type="dcterms:W3CDTF">2015-01-08T16:25:17Z</dcterms:created>
  <dcterms:modified xsi:type="dcterms:W3CDTF">2015-01-12T16:38:32Z</dcterms:modified>
</cp:coreProperties>
</file>