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4"/>
  </p:notesMasterIdLst>
  <p:sldIdLst>
    <p:sldId id="298" r:id="rId2"/>
    <p:sldId id="325" r:id="rId3"/>
    <p:sldId id="349" r:id="rId4"/>
    <p:sldId id="348" r:id="rId5"/>
    <p:sldId id="350" r:id="rId6"/>
    <p:sldId id="347" r:id="rId7"/>
    <p:sldId id="345" r:id="rId8"/>
    <p:sldId id="379" r:id="rId9"/>
    <p:sldId id="378" r:id="rId10"/>
    <p:sldId id="338" r:id="rId11"/>
    <p:sldId id="351" r:id="rId12"/>
    <p:sldId id="358" r:id="rId13"/>
    <p:sldId id="343" r:id="rId14"/>
    <p:sldId id="342" r:id="rId15"/>
    <p:sldId id="339" r:id="rId16"/>
    <p:sldId id="344" r:id="rId17"/>
    <p:sldId id="340" r:id="rId18"/>
    <p:sldId id="341" r:id="rId19"/>
    <p:sldId id="356" r:id="rId20"/>
    <p:sldId id="353" r:id="rId21"/>
    <p:sldId id="357" r:id="rId22"/>
    <p:sldId id="380" r:id="rId23"/>
    <p:sldId id="381" r:id="rId24"/>
    <p:sldId id="383" r:id="rId25"/>
    <p:sldId id="384" r:id="rId26"/>
    <p:sldId id="385" r:id="rId27"/>
    <p:sldId id="382" r:id="rId28"/>
    <p:sldId id="386" r:id="rId29"/>
    <p:sldId id="387" r:id="rId30"/>
    <p:sldId id="364" r:id="rId31"/>
    <p:sldId id="352" r:id="rId32"/>
    <p:sldId id="388" r:id="rId33"/>
    <p:sldId id="389" r:id="rId34"/>
    <p:sldId id="359" r:id="rId35"/>
    <p:sldId id="369" r:id="rId36"/>
    <p:sldId id="396" r:id="rId37"/>
    <p:sldId id="368" r:id="rId38"/>
    <p:sldId id="390" r:id="rId39"/>
    <p:sldId id="360" r:id="rId40"/>
    <p:sldId id="391" r:id="rId41"/>
    <p:sldId id="392" r:id="rId42"/>
    <p:sldId id="393" r:id="rId43"/>
    <p:sldId id="365" r:id="rId44"/>
    <p:sldId id="370" r:id="rId45"/>
    <p:sldId id="394" r:id="rId46"/>
    <p:sldId id="397" r:id="rId47"/>
    <p:sldId id="371" r:id="rId48"/>
    <p:sldId id="372" r:id="rId49"/>
    <p:sldId id="374" r:id="rId50"/>
    <p:sldId id="376" r:id="rId51"/>
    <p:sldId id="375" r:id="rId52"/>
    <p:sldId id="377" r:id="rId5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109" d="100"/>
          <a:sy n="109" d="100"/>
        </p:scale>
        <p:origin x="634" y="8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92983A-B5BC-4E20-A26B-D3DC26330785}" type="datetimeFigureOut">
              <a:rPr lang="en-US" smtClean="0"/>
              <a:t>3/9/2020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25A560-22C0-4F29-8946-72E427D24E46}" type="slidenum">
              <a:rPr lang="en-US" smtClean="0"/>
              <a:t>‹#›</a:t>
            </a:fld>
            <a:endParaRPr lang="en-US"/>
          </a:p>
        </p:txBody>
      </p:sp>
    </p:spTree>
    <p:extLst>
      <p:ext uri="{BB962C8B-B14F-4D97-AF65-F5344CB8AC3E}">
        <p14:creationId xmlns:p14="http://schemas.microsoft.com/office/powerpoint/2010/main" val="1605879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1200151"/>
            <a:ext cx="8305800" cy="3429000"/>
          </a:xfrm>
        </p:spPr>
        <p:txBody>
          <a:bodyPr>
            <a:noAutofit/>
          </a:bodyPr>
          <a:lstStyle>
            <a:lvl1pPr marL="342900" indent="-342900" algn="l">
              <a:buFont typeface="Arial" panose="020B0604020202020204" pitchFamily="34" charset="0"/>
              <a:buChar char="•"/>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a:t>Click to edit Master subtitle style</a:t>
            </a:r>
          </a:p>
        </p:txBody>
      </p:sp>
      <p:sp>
        <p:nvSpPr>
          <p:cNvPr id="28" name="Title 27"/>
          <p:cNvSpPr>
            <a:spLocks noGrp="1"/>
          </p:cNvSpPr>
          <p:nvPr>
            <p:ph type="ctrTitle"/>
          </p:nvPr>
        </p:nvSpPr>
        <p:spPr>
          <a:xfrm>
            <a:off x="282526" y="228601"/>
            <a:ext cx="8305800" cy="685800"/>
          </a:xfrm>
          <a:ln w="6350" cap="rnd">
            <a:noFill/>
          </a:ln>
        </p:spPr>
        <p:txBody>
          <a:bodyPr anchor="b" anchorCtr="0">
            <a:noAutofit/>
          </a:bodyPr>
          <a:lstStyle>
            <a:lvl1pPr algn="ctr">
              <a:defRPr lang="en-US" sz="40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dirty="0"/>
              <a:t>Click to edit Master title style</a:t>
            </a:r>
          </a:p>
        </p:txBody>
      </p:sp>
      <p:cxnSp>
        <p:nvCxnSpPr>
          <p:cNvPr id="8" name="Straight Connector 7"/>
          <p:cNvCxnSpPr/>
          <p:nvPr/>
        </p:nvCxnSpPr>
        <p:spPr>
          <a:xfrm>
            <a:off x="1437350" y="1085850"/>
            <a:ext cx="2971800" cy="1191"/>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82298" y="1085850"/>
            <a:ext cx="2971800" cy="1191"/>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14072" y="1067982"/>
            <a:ext cx="45720" cy="3429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a:xfrm>
            <a:off x="5791200" y="4652751"/>
            <a:ext cx="2590800" cy="288036"/>
          </a:xfrm>
          <a:prstGeom prst="rect">
            <a:avLst/>
          </a:prstGeom>
        </p:spPr>
        <p:txBody>
          <a:bodyPr/>
          <a:lstStyle/>
          <a:p>
            <a:fld id="{9B5F67C3-1DBE-4E83-B0B4-D6CE6EA031DF}" type="datetime1">
              <a:rPr lang="en-US" smtClean="0"/>
              <a:t>3/9/2020</a:t>
            </a:fld>
            <a:endParaRPr lang="en-US"/>
          </a:p>
        </p:txBody>
      </p:sp>
      <p:sp>
        <p:nvSpPr>
          <p:cNvPr id="16" name="Slide Number Placeholder 15"/>
          <p:cNvSpPr>
            <a:spLocks noGrp="1"/>
          </p:cNvSpPr>
          <p:nvPr>
            <p:ph type="sldNum" sz="quarter" idx="11"/>
          </p:nvPr>
        </p:nvSpPr>
        <p:spPr/>
        <p:txBody>
          <a:bodyPr/>
          <a:lstStyle/>
          <a:p>
            <a:fld id="{7321E4F2-C666-4D19-B5A6-BB81BE0DE382}" type="slidenum">
              <a:rPr lang="en-US" smtClean="0"/>
              <a:t>‹#›</a:t>
            </a:fld>
            <a:endParaRPr lang="en-US"/>
          </a:p>
        </p:txBody>
      </p:sp>
      <p:sp>
        <p:nvSpPr>
          <p:cNvPr id="17" name="Footer Placeholder 16"/>
          <p:cNvSpPr>
            <a:spLocks noGrp="1"/>
          </p:cNvSpPr>
          <p:nvPr>
            <p:ph type="ftr" sz="quarter" idx="12"/>
          </p:nvPr>
        </p:nvSpPr>
        <p:spPr/>
        <p:txBody>
          <a:bodyPr/>
          <a:lstStyle/>
          <a:p>
            <a:r>
              <a:rPr lang="en-US"/>
              <a:t>Tim Collins: http://www.pas.Rochester.edu/~tim</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5791200" y="4652751"/>
            <a:ext cx="2590800" cy="288036"/>
          </a:xfrm>
          <a:prstGeom prst="rect">
            <a:avLst/>
          </a:prstGeom>
        </p:spPr>
        <p:txBody>
          <a:bodyPr/>
          <a:lstStyle/>
          <a:p>
            <a:fld id="{A18B0293-DC21-4276-BBF6-25A32928096C}" type="datetime1">
              <a:rPr lang="en-US" smtClean="0"/>
              <a:t>3/9/2020</a:t>
            </a:fld>
            <a:endParaRPr lang="en-US"/>
          </a:p>
        </p:txBody>
      </p:sp>
      <p:sp>
        <p:nvSpPr>
          <p:cNvPr id="5" name="Footer Placeholder 4"/>
          <p:cNvSpPr>
            <a:spLocks noGrp="1"/>
          </p:cNvSpPr>
          <p:nvPr>
            <p:ph type="ftr" sz="quarter" idx="11"/>
          </p:nvPr>
        </p:nvSpPr>
        <p:spPr/>
        <p:txBody>
          <a:bodyPr/>
          <a:lstStyle/>
          <a:p>
            <a:r>
              <a:rPr lang="en-US"/>
              <a:t>Tim Collins: http://www.pas.Rochester.edu/~tim</a:t>
            </a:r>
          </a:p>
        </p:txBody>
      </p:sp>
      <p:sp>
        <p:nvSpPr>
          <p:cNvPr id="6" name="Slide Number Placeholder 5"/>
          <p:cNvSpPr>
            <a:spLocks noGrp="1"/>
          </p:cNvSpPr>
          <p:nvPr>
            <p:ph type="sldNum" sz="quarter" idx="12"/>
          </p:nvPr>
        </p:nvSpPr>
        <p:spPr/>
        <p:txBody>
          <a:bodyPr/>
          <a:lstStyle/>
          <a:p>
            <a:fld id="{7321E4F2-C666-4D19-B5A6-BB81BE0DE38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8"/>
            <a:ext cx="2057400" cy="4388644"/>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05978"/>
            <a:ext cx="6019800" cy="438864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5791200" y="4652751"/>
            <a:ext cx="2590800" cy="288036"/>
          </a:xfrm>
          <a:prstGeom prst="rect">
            <a:avLst/>
          </a:prstGeom>
        </p:spPr>
        <p:txBody>
          <a:bodyPr/>
          <a:lstStyle/>
          <a:p>
            <a:fld id="{4BF7159A-A6F1-40AA-81E8-BCD153BFEC44}" type="datetime1">
              <a:rPr lang="en-US" smtClean="0"/>
              <a:t>3/9/2020</a:t>
            </a:fld>
            <a:endParaRPr lang="en-US"/>
          </a:p>
        </p:txBody>
      </p:sp>
      <p:sp>
        <p:nvSpPr>
          <p:cNvPr id="5" name="Footer Placeholder 4"/>
          <p:cNvSpPr>
            <a:spLocks noGrp="1"/>
          </p:cNvSpPr>
          <p:nvPr>
            <p:ph type="ftr" sz="quarter" idx="11"/>
          </p:nvPr>
        </p:nvSpPr>
        <p:spPr/>
        <p:txBody>
          <a:bodyPr/>
          <a:lstStyle/>
          <a:p>
            <a:r>
              <a:rPr lang="en-US"/>
              <a:t>Tim Collins: http://www.pas.Rochester.edu/~tim</a:t>
            </a:r>
          </a:p>
        </p:txBody>
      </p:sp>
      <p:sp>
        <p:nvSpPr>
          <p:cNvPr id="6" name="Slide Number Placeholder 5"/>
          <p:cNvSpPr>
            <a:spLocks noGrp="1"/>
          </p:cNvSpPr>
          <p:nvPr>
            <p:ph type="sldNum" sz="quarter" idx="12"/>
          </p:nvPr>
        </p:nvSpPr>
        <p:spPr/>
        <p:txBody>
          <a:bodyPr/>
          <a:lstStyle/>
          <a:p>
            <a:fld id="{7321E4F2-C666-4D19-B5A6-BB81BE0DE38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143001"/>
            <a:ext cx="8229600" cy="3429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4" name="Date Placeholder 13"/>
          <p:cNvSpPr>
            <a:spLocks noGrp="1"/>
          </p:cNvSpPr>
          <p:nvPr>
            <p:ph type="dt" sz="half" idx="14"/>
          </p:nvPr>
        </p:nvSpPr>
        <p:spPr>
          <a:xfrm>
            <a:off x="5791200" y="4652751"/>
            <a:ext cx="2590800" cy="288036"/>
          </a:xfrm>
          <a:prstGeom prst="rect">
            <a:avLst/>
          </a:prstGeom>
        </p:spPr>
        <p:txBody>
          <a:bodyPr/>
          <a:lstStyle/>
          <a:p>
            <a:fld id="{20F1922D-7664-47D1-8964-EC7E892E5F22}" type="datetime1">
              <a:rPr lang="en-US" smtClean="0"/>
              <a:t>3/9/2020</a:t>
            </a:fld>
            <a:endParaRPr lang="en-US"/>
          </a:p>
        </p:txBody>
      </p:sp>
      <p:sp>
        <p:nvSpPr>
          <p:cNvPr id="15" name="Slide Number Placeholder 14"/>
          <p:cNvSpPr>
            <a:spLocks noGrp="1"/>
          </p:cNvSpPr>
          <p:nvPr>
            <p:ph type="sldNum" sz="quarter" idx="15"/>
          </p:nvPr>
        </p:nvSpPr>
        <p:spPr/>
        <p:txBody>
          <a:bodyPr/>
          <a:lstStyle>
            <a:lvl1pPr algn="ctr">
              <a:defRPr/>
            </a:lvl1pPr>
          </a:lstStyle>
          <a:p>
            <a:fld id="{7321E4F2-C666-4D19-B5A6-BB81BE0DE382}" type="slidenum">
              <a:rPr lang="en-US" smtClean="0"/>
              <a:t>‹#›</a:t>
            </a:fld>
            <a:endParaRPr lang="en-US"/>
          </a:p>
        </p:txBody>
      </p:sp>
      <p:sp>
        <p:nvSpPr>
          <p:cNvPr id="16" name="Footer Placeholder 15"/>
          <p:cNvSpPr>
            <a:spLocks noGrp="1"/>
          </p:cNvSpPr>
          <p:nvPr>
            <p:ph type="ftr" sz="quarter" idx="16"/>
          </p:nvPr>
        </p:nvSpPr>
        <p:spPr/>
        <p:txBody>
          <a:bodyPr/>
          <a:lstStyle/>
          <a:p>
            <a:r>
              <a:rPr lang="en-US"/>
              <a:t>Tim Collins: http://www.pas.Rochester.edu/~tim</a:t>
            </a:r>
          </a:p>
        </p:txBody>
      </p:sp>
      <p:sp>
        <p:nvSpPr>
          <p:cNvPr id="17" name="Title 16"/>
          <p:cNvSpPr>
            <a:spLocks noGrp="1"/>
          </p:cNvSpPr>
          <p:nvPr>
            <p:ph type="title"/>
          </p:nvPr>
        </p:nvSpPr>
        <p:spPr/>
        <p:txBody>
          <a:bodyPr rtlCol="0" anchor="b" anchorCtr="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5791200" y="4652751"/>
            <a:ext cx="2590800" cy="288036"/>
          </a:xfrm>
          <a:prstGeom prst="rect">
            <a:avLst/>
          </a:prstGeom>
        </p:spPr>
        <p:txBody>
          <a:bodyPr/>
          <a:lstStyle/>
          <a:p>
            <a:fld id="{63E41558-7644-48DA-B438-833AF20FAF2C}" type="datetime1">
              <a:rPr lang="en-US" smtClean="0"/>
              <a:t>3/9/2020</a:t>
            </a:fld>
            <a:endParaRPr lang="en-US"/>
          </a:p>
        </p:txBody>
      </p:sp>
      <p:sp>
        <p:nvSpPr>
          <p:cNvPr id="5" name="Footer Placeholder 4"/>
          <p:cNvSpPr>
            <a:spLocks noGrp="1"/>
          </p:cNvSpPr>
          <p:nvPr>
            <p:ph type="ftr" sz="quarter" idx="11"/>
          </p:nvPr>
        </p:nvSpPr>
        <p:spPr/>
        <p:txBody>
          <a:bodyPr/>
          <a:lstStyle/>
          <a:p>
            <a:r>
              <a:rPr lang="en-US"/>
              <a:t>Tim Collins: http://www.pas.Rochester.edu/~tim</a:t>
            </a:r>
          </a:p>
        </p:txBody>
      </p:sp>
      <p:sp>
        <p:nvSpPr>
          <p:cNvPr id="6" name="Slide Number Placeholder 5"/>
          <p:cNvSpPr>
            <a:spLocks noGrp="1"/>
          </p:cNvSpPr>
          <p:nvPr>
            <p:ph type="sldNum" sz="quarter" idx="12"/>
          </p:nvPr>
        </p:nvSpPr>
        <p:spPr/>
        <p:txBody>
          <a:bodyPr/>
          <a:lstStyle/>
          <a:p>
            <a:fld id="{7321E4F2-C666-4D19-B5A6-BB81BE0DE382}" type="slidenum">
              <a:rPr lang="en-US" smtClean="0"/>
              <a:t>‹#›</a:t>
            </a:fld>
            <a:endParaRPr lang="en-US"/>
          </a:p>
        </p:txBody>
      </p:sp>
      <p:sp>
        <p:nvSpPr>
          <p:cNvPr id="2" name="Title 1"/>
          <p:cNvSpPr>
            <a:spLocks noGrp="1"/>
          </p:cNvSpPr>
          <p:nvPr>
            <p:ph type="title"/>
          </p:nvPr>
        </p:nvSpPr>
        <p:spPr>
          <a:xfrm>
            <a:off x="685800" y="2628900"/>
            <a:ext cx="7924800" cy="10287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a:t>Click to edit Master title style</a:t>
            </a:r>
          </a:p>
        </p:txBody>
      </p:sp>
      <p:sp>
        <p:nvSpPr>
          <p:cNvPr id="3" name="Text Placeholder 2"/>
          <p:cNvSpPr>
            <a:spLocks noGrp="1"/>
          </p:cNvSpPr>
          <p:nvPr>
            <p:ph type="body" idx="1"/>
          </p:nvPr>
        </p:nvSpPr>
        <p:spPr>
          <a:xfrm>
            <a:off x="685800" y="3719148"/>
            <a:ext cx="7924800" cy="738552"/>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cxnSp>
        <p:nvCxnSpPr>
          <p:cNvPr id="7" name="Straight Connector 6"/>
          <p:cNvCxnSpPr/>
          <p:nvPr/>
        </p:nvCxnSpPr>
        <p:spPr>
          <a:xfrm>
            <a:off x="685800" y="3687745"/>
            <a:ext cx="7924800" cy="3226"/>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5791200" y="4652751"/>
            <a:ext cx="2590800" cy="288036"/>
          </a:xfrm>
          <a:prstGeom prst="rect">
            <a:avLst/>
          </a:prstGeom>
        </p:spPr>
        <p:txBody>
          <a:bodyPr/>
          <a:lstStyle/>
          <a:p>
            <a:fld id="{2E3C3C2B-379F-41BF-9716-EC2731EAE1EB}" type="datetime1">
              <a:rPr lang="en-US" smtClean="0"/>
              <a:t>3/9/2020</a:t>
            </a:fld>
            <a:endParaRPr lang="en-US"/>
          </a:p>
        </p:txBody>
      </p:sp>
      <p:sp>
        <p:nvSpPr>
          <p:cNvPr id="6" name="Footer Placeholder 5"/>
          <p:cNvSpPr>
            <a:spLocks noGrp="1"/>
          </p:cNvSpPr>
          <p:nvPr>
            <p:ph type="ftr" sz="quarter" idx="11"/>
          </p:nvPr>
        </p:nvSpPr>
        <p:spPr/>
        <p:txBody>
          <a:bodyPr/>
          <a:lstStyle/>
          <a:p>
            <a:r>
              <a:rPr lang="en-US"/>
              <a:t>Tim Collins: http://www.pas.Rochester.edu/~tim</a:t>
            </a:r>
          </a:p>
        </p:txBody>
      </p:sp>
      <p:sp>
        <p:nvSpPr>
          <p:cNvPr id="7" name="Slide Number Placeholder 6"/>
          <p:cNvSpPr>
            <a:spLocks noGrp="1"/>
          </p:cNvSpPr>
          <p:nvPr>
            <p:ph type="sldNum" sz="quarter" idx="12"/>
          </p:nvPr>
        </p:nvSpPr>
        <p:spPr/>
        <p:txBody>
          <a:bodyPr/>
          <a:lstStyle/>
          <a:p>
            <a:fld id="{7321E4F2-C666-4D19-B5A6-BB81BE0DE382}" type="slidenum">
              <a:rPr lang="en-US" smtClean="0"/>
              <a:t>‹#›</a:t>
            </a:fld>
            <a:endParaRPr lang="en-US"/>
          </a:p>
        </p:txBody>
      </p:sp>
      <p:sp>
        <p:nvSpPr>
          <p:cNvPr id="2" name="Title 1"/>
          <p:cNvSpPr>
            <a:spLocks noGrp="1"/>
          </p:cNvSpPr>
          <p:nvPr>
            <p:ph type="title"/>
          </p:nvPr>
        </p:nvSpPr>
        <p:spPr/>
        <p:txBody>
          <a:bodyPr/>
          <a:lstStyle/>
          <a:p>
            <a:r>
              <a:rPr kumimoji="0" lang="en-US"/>
              <a:t>Click to edit Master title style</a:t>
            </a:r>
          </a:p>
        </p:txBody>
      </p:sp>
      <p:sp>
        <p:nvSpPr>
          <p:cNvPr id="11" name="Content Placeholder 10"/>
          <p:cNvSpPr>
            <a:spLocks noGrp="1"/>
          </p:cNvSpPr>
          <p:nvPr>
            <p:ph sz="half" idx="1"/>
          </p:nvPr>
        </p:nvSpPr>
        <p:spPr>
          <a:xfrm>
            <a:off x="457200" y="1143001"/>
            <a:ext cx="4059936" cy="3429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143001"/>
            <a:ext cx="4059936" cy="3429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7321E4F2-C666-4D19-B5A6-BB81BE0DE382}" type="slidenum">
              <a:rPr lang="en-US" smtClean="0"/>
              <a:t>‹#›</a:t>
            </a:fld>
            <a:endParaRPr lang="en-US"/>
          </a:p>
        </p:txBody>
      </p:sp>
      <p:sp>
        <p:nvSpPr>
          <p:cNvPr id="8" name="Footer Placeholder 7"/>
          <p:cNvSpPr>
            <a:spLocks noGrp="1"/>
          </p:cNvSpPr>
          <p:nvPr>
            <p:ph type="ftr" sz="quarter" idx="11"/>
          </p:nvPr>
        </p:nvSpPr>
        <p:spPr/>
        <p:txBody>
          <a:bodyPr/>
          <a:lstStyle/>
          <a:p>
            <a:r>
              <a:rPr lang="en-US"/>
              <a:t>Tim Collins: http://www.pas.Rochester.edu/~tim</a:t>
            </a:r>
          </a:p>
        </p:txBody>
      </p:sp>
      <p:sp>
        <p:nvSpPr>
          <p:cNvPr id="7" name="Date Placeholder 6"/>
          <p:cNvSpPr>
            <a:spLocks noGrp="1"/>
          </p:cNvSpPr>
          <p:nvPr>
            <p:ph type="dt" sz="half" idx="10"/>
          </p:nvPr>
        </p:nvSpPr>
        <p:spPr>
          <a:xfrm>
            <a:off x="5791200" y="4652751"/>
            <a:ext cx="2590800" cy="288036"/>
          </a:xfrm>
          <a:prstGeom prst="rect">
            <a:avLst/>
          </a:prstGeom>
        </p:spPr>
        <p:txBody>
          <a:bodyPr/>
          <a:lstStyle/>
          <a:p>
            <a:fld id="{AA9CF349-47FD-40ED-9CEA-5BAE51BBA20A}" type="datetime1">
              <a:rPr lang="en-US" smtClean="0"/>
              <a:t>3/9/2020</a:t>
            </a:fld>
            <a:endParaRPr lang="en-US"/>
          </a:p>
        </p:txBody>
      </p:sp>
      <p:sp>
        <p:nvSpPr>
          <p:cNvPr id="3" name="Text Placeholder 2"/>
          <p:cNvSpPr>
            <a:spLocks noGrp="1"/>
          </p:cNvSpPr>
          <p:nvPr>
            <p:ph type="body" idx="1"/>
          </p:nvPr>
        </p:nvSpPr>
        <p:spPr>
          <a:xfrm>
            <a:off x="457200" y="1049695"/>
            <a:ext cx="4040188" cy="5715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32" name="Content Placeholder 31"/>
          <p:cNvSpPr>
            <a:spLocks noGrp="1"/>
          </p:cNvSpPr>
          <p:nvPr>
            <p:ph sz="half" idx="2"/>
          </p:nvPr>
        </p:nvSpPr>
        <p:spPr>
          <a:xfrm>
            <a:off x="457200" y="1651422"/>
            <a:ext cx="4038600" cy="293522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4" name="Content Placeholder 33"/>
          <p:cNvSpPr>
            <a:spLocks noGrp="1"/>
          </p:cNvSpPr>
          <p:nvPr>
            <p:ph sz="quarter" idx="4"/>
          </p:nvPr>
        </p:nvSpPr>
        <p:spPr>
          <a:xfrm>
            <a:off x="4649788" y="1651422"/>
            <a:ext cx="4038600" cy="293522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a:xfrm>
            <a:off x="457200" y="116586"/>
            <a:ext cx="8229600" cy="857250"/>
          </a:xfrm>
        </p:spPr>
        <p:txBody>
          <a:bodyPr anchor="b" anchorCtr="0"/>
          <a:lstStyle>
            <a:lvl1pPr>
              <a:defRPr/>
            </a:lvl1pPr>
          </a:lstStyle>
          <a:p>
            <a:r>
              <a:rPr kumimoji="0" lang="en-US"/>
              <a:t>Click to edit Master title style</a:t>
            </a:r>
          </a:p>
        </p:txBody>
      </p:sp>
      <p:sp>
        <p:nvSpPr>
          <p:cNvPr id="12" name="Text Placeholder 11"/>
          <p:cNvSpPr>
            <a:spLocks noGrp="1"/>
          </p:cNvSpPr>
          <p:nvPr>
            <p:ph type="body" idx="3"/>
          </p:nvPr>
        </p:nvSpPr>
        <p:spPr>
          <a:xfrm>
            <a:off x="4648200" y="1049695"/>
            <a:ext cx="4040188" cy="5715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cxnSp>
        <p:nvCxnSpPr>
          <p:cNvPr id="10" name="Straight Connector 9"/>
          <p:cNvCxnSpPr/>
          <p:nvPr/>
        </p:nvCxnSpPr>
        <p:spPr>
          <a:xfrm>
            <a:off x="562945" y="1635165"/>
            <a:ext cx="3749040" cy="1191"/>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1635165"/>
            <a:ext cx="3749040" cy="1191"/>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5791200" y="4652751"/>
            <a:ext cx="2590800" cy="288036"/>
          </a:xfrm>
          <a:prstGeom prst="rect">
            <a:avLst/>
          </a:prstGeom>
        </p:spPr>
        <p:txBody>
          <a:bodyPr/>
          <a:lstStyle/>
          <a:p>
            <a:fld id="{4440D45C-7E11-40C3-A463-ED98D7DD3181}" type="datetime1">
              <a:rPr lang="en-US" smtClean="0"/>
              <a:t>3/9/2020</a:t>
            </a:fld>
            <a:endParaRPr lang="en-US"/>
          </a:p>
        </p:txBody>
      </p:sp>
      <p:sp>
        <p:nvSpPr>
          <p:cNvPr id="4" name="Footer Placeholder 3"/>
          <p:cNvSpPr>
            <a:spLocks noGrp="1"/>
          </p:cNvSpPr>
          <p:nvPr>
            <p:ph type="ftr" sz="quarter" idx="11"/>
          </p:nvPr>
        </p:nvSpPr>
        <p:spPr/>
        <p:txBody>
          <a:bodyPr/>
          <a:lstStyle/>
          <a:p>
            <a:r>
              <a:rPr lang="en-US"/>
              <a:t>Tim Collins: http://www.pas.Rochester.edu/~tim</a:t>
            </a:r>
          </a:p>
        </p:txBody>
      </p:sp>
      <p:sp>
        <p:nvSpPr>
          <p:cNvPr id="5" name="Slide Number Placeholder 4"/>
          <p:cNvSpPr>
            <a:spLocks noGrp="1"/>
          </p:cNvSpPr>
          <p:nvPr>
            <p:ph type="sldNum" sz="quarter" idx="12"/>
          </p:nvPr>
        </p:nvSpPr>
        <p:spPr/>
        <p:txBody>
          <a:bodyPr/>
          <a:lstStyle/>
          <a:p>
            <a:fld id="{7321E4F2-C666-4D19-B5A6-BB81BE0DE382}" type="slidenum">
              <a:rPr lang="en-US" smtClean="0"/>
              <a:t>‹#›</a:t>
            </a:fld>
            <a:endParaRPr lang="en-US"/>
          </a:p>
        </p:txBody>
      </p:sp>
      <p:sp>
        <p:nvSpPr>
          <p:cNvPr id="2" name="Title 1"/>
          <p:cNvSpPr>
            <a:spLocks noGrp="1"/>
          </p:cNvSpPr>
          <p:nvPr>
            <p:ph type="title"/>
          </p:nvPr>
        </p:nvSpPr>
        <p:spPr/>
        <p:txBody>
          <a:bodyPr/>
          <a:lstStyle/>
          <a:p>
            <a:r>
              <a:rPr kumimoji="0"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791200" y="4652751"/>
            <a:ext cx="2590800" cy="288036"/>
          </a:xfrm>
          <a:prstGeom prst="rect">
            <a:avLst/>
          </a:prstGeom>
        </p:spPr>
        <p:txBody>
          <a:bodyPr/>
          <a:lstStyle/>
          <a:p>
            <a:fld id="{72BC60DC-39B6-4F05-8D20-652D37A18770}" type="datetime1">
              <a:rPr lang="en-US" smtClean="0"/>
              <a:t>3/9/2020</a:t>
            </a:fld>
            <a:endParaRPr lang="en-US"/>
          </a:p>
        </p:txBody>
      </p:sp>
      <p:sp>
        <p:nvSpPr>
          <p:cNvPr id="3" name="Footer Placeholder 2"/>
          <p:cNvSpPr>
            <a:spLocks noGrp="1"/>
          </p:cNvSpPr>
          <p:nvPr>
            <p:ph type="ftr" sz="quarter" idx="11"/>
          </p:nvPr>
        </p:nvSpPr>
        <p:spPr/>
        <p:txBody>
          <a:bodyPr/>
          <a:lstStyle/>
          <a:p>
            <a:r>
              <a:rPr lang="en-US"/>
              <a:t>Tim Collins: http://www.pas.Rochester.edu/~tim</a:t>
            </a:r>
          </a:p>
        </p:txBody>
      </p:sp>
      <p:sp>
        <p:nvSpPr>
          <p:cNvPr id="4" name="Slide Number Placeholder 3"/>
          <p:cNvSpPr>
            <a:spLocks noGrp="1"/>
          </p:cNvSpPr>
          <p:nvPr>
            <p:ph type="sldNum" sz="quarter" idx="12"/>
          </p:nvPr>
        </p:nvSpPr>
        <p:spPr/>
        <p:txBody>
          <a:bodyPr/>
          <a:lstStyle/>
          <a:p>
            <a:fld id="{7321E4F2-C666-4D19-B5A6-BB81BE0DE38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342901"/>
            <a:ext cx="6248400" cy="428625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2"/>
          </p:nvPr>
        </p:nvSpPr>
        <p:spPr>
          <a:xfrm>
            <a:off x="6781800" y="1200150"/>
            <a:ext cx="1984248" cy="280035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31" name="Title 30"/>
          <p:cNvSpPr>
            <a:spLocks noGrp="1"/>
          </p:cNvSpPr>
          <p:nvPr>
            <p:ph type="title"/>
          </p:nvPr>
        </p:nvSpPr>
        <p:spPr>
          <a:xfrm>
            <a:off x="6781800" y="342900"/>
            <a:ext cx="1981200" cy="8001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8" name="Date Placeholder 7"/>
          <p:cNvSpPr>
            <a:spLocks noGrp="1"/>
          </p:cNvSpPr>
          <p:nvPr>
            <p:ph type="dt" sz="half" idx="14"/>
          </p:nvPr>
        </p:nvSpPr>
        <p:spPr>
          <a:xfrm>
            <a:off x="5791200" y="4652751"/>
            <a:ext cx="2590800" cy="288036"/>
          </a:xfrm>
          <a:prstGeom prst="rect">
            <a:avLst/>
          </a:prstGeom>
        </p:spPr>
        <p:txBody>
          <a:bodyPr/>
          <a:lstStyle/>
          <a:p>
            <a:fld id="{DAE9FF1F-3E38-4EEB-9FD8-3551BA96332C}" type="datetime1">
              <a:rPr lang="en-US" smtClean="0"/>
              <a:t>3/9/2020</a:t>
            </a:fld>
            <a:endParaRPr lang="en-US"/>
          </a:p>
        </p:txBody>
      </p:sp>
      <p:sp>
        <p:nvSpPr>
          <p:cNvPr id="9" name="Slide Number Placeholder 8"/>
          <p:cNvSpPr>
            <a:spLocks noGrp="1"/>
          </p:cNvSpPr>
          <p:nvPr>
            <p:ph type="sldNum" sz="quarter" idx="15"/>
          </p:nvPr>
        </p:nvSpPr>
        <p:spPr/>
        <p:txBody>
          <a:bodyPr/>
          <a:lstStyle/>
          <a:p>
            <a:fld id="{7321E4F2-C666-4D19-B5A6-BB81BE0DE382}" type="slidenum">
              <a:rPr lang="en-US" smtClean="0"/>
              <a:t>‹#›</a:t>
            </a:fld>
            <a:endParaRPr lang="en-US"/>
          </a:p>
        </p:txBody>
      </p:sp>
      <p:sp>
        <p:nvSpPr>
          <p:cNvPr id="10" name="Footer Placeholder 9"/>
          <p:cNvSpPr>
            <a:spLocks noGrp="1"/>
          </p:cNvSpPr>
          <p:nvPr>
            <p:ph type="ftr" sz="quarter" idx="16"/>
          </p:nvPr>
        </p:nvSpPr>
        <p:spPr/>
        <p:txBody>
          <a:bodyPr/>
          <a:lstStyle/>
          <a:p>
            <a:r>
              <a:rPr lang="en-US"/>
              <a:t>Tim Collins: http://www.pas.Rochester.edu/~tim</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342900"/>
            <a:ext cx="2057400" cy="8001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3" name="Picture Placeholder 2"/>
          <p:cNvSpPr>
            <a:spLocks noGrp="1"/>
          </p:cNvSpPr>
          <p:nvPr>
            <p:ph type="pic" idx="1"/>
          </p:nvPr>
        </p:nvSpPr>
        <p:spPr>
          <a:xfrm>
            <a:off x="457200" y="342901"/>
            <a:ext cx="6019800" cy="417195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a:t>Click icon to add picture</a:t>
            </a:r>
          </a:p>
        </p:txBody>
      </p:sp>
      <p:sp>
        <p:nvSpPr>
          <p:cNvPr id="4" name="Text Placeholder 3"/>
          <p:cNvSpPr>
            <a:spLocks noGrp="1"/>
          </p:cNvSpPr>
          <p:nvPr>
            <p:ph type="body" sz="half" idx="2"/>
          </p:nvPr>
        </p:nvSpPr>
        <p:spPr>
          <a:xfrm>
            <a:off x="6629400" y="1200151"/>
            <a:ext cx="2057400" cy="33147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8" name="Date Placeholder 7"/>
          <p:cNvSpPr>
            <a:spLocks noGrp="1"/>
          </p:cNvSpPr>
          <p:nvPr>
            <p:ph type="dt" sz="half" idx="10"/>
          </p:nvPr>
        </p:nvSpPr>
        <p:spPr>
          <a:xfrm>
            <a:off x="5791200" y="4652751"/>
            <a:ext cx="2590800" cy="288036"/>
          </a:xfrm>
          <a:prstGeom prst="rect">
            <a:avLst/>
          </a:prstGeom>
        </p:spPr>
        <p:txBody>
          <a:bodyPr/>
          <a:lstStyle/>
          <a:p>
            <a:fld id="{DC3475D9-C880-4DE9-9300-E58D5AE0A998}" type="datetime1">
              <a:rPr lang="en-US" smtClean="0"/>
              <a:t>3/9/2020</a:t>
            </a:fld>
            <a:endParaRPr lang="en-US"/>
          </a:p>
        </p:txBody>
      </p:sp>
      <p:sp>
        <p:nvSpPr>
          <p:cNvPr id="9" name="Slide Number Placeholder 8"/>
          <p:cNvSpPr>
            <a:spLocks noGrp="1"/>
          </p:cNvSpPr>
          <p:nvPr>
            <p:ph type="sldNum" sz="quarter" idx="11"/>
          </p:nvPr>
        </p:nvSpPr>
        <p:spPr/>
        <p:txBody>
          <a:bodyPr/>
          <a:lstStyle/>
          <a:p>
            <a:fld id="{7321E4F2-C666-4D19-B5A6-BB81BE0DE382}" type="slidenum">
              <a:rPr lang="en-US" smtClean="0"/>
              <a:t>‹#›</a:t>
            </a:fld>
            <a:endParaRPr lang="en-US"/>
          </a:p>
        </p:txBody>
      </p:sp>
      <p:sp>
        <p:nvSpPr>
          <p:cNvPr id="10" name="Footer Placeholder 9"/>
          <p:cNvSpPr>
            <a:spLocks noGrp="1"/>
          </p:cNvSpPr>
          <p:nvPr>
            <p:ph type="ftr" sz="quarter" idx="12"/>
          </p:nvPr>
        </p:nvSpPr>
        <p:spPr/>
        <p:txBody>
          <a:bodyPr/>
          <a:lstStyle/>
          <a:p>
            <a:r>
              <a:rPr lang="en-US"/>
              <a:t>Tim Collins: http://www.pas.Rochester.edu/~tim</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085851"/>
            <a:ext cx="8229600" cy="350877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Footer Placeholder 9"/>
          <p:cNvSpPr>
            <a:spLocks noGrp="1"/>
          </p:cNvSpPr>
          <p:nvPr>
            <p:ph type="ftr" sz="quarter" idx="3"/>
          </p:nvPr>
        </p:nvSpPr>
        <p:spPr>
          <a:xfrm>
            <a:off x="4824009" y="4835030"/>
            <a:ext cx="3581400" cy="288036"/>
          </a:xfrm>
          <a:prstGeom prst="rect">
            <a:avLst/>
          </a:prstGeom>
        </p:spPr>
        <p:txBody>
          <a:bodyPr vert="horz" anchor="ctr" anchorCtr="0"/>
          <a:lstStyle>
            <a:lvl1pPr algn="r" eaLnBrk="1" latinLnBrk="0" hangingPunct="1">
              <a:defRPr kumimoji="0" sz="900">
                <a:solidFill>
                  <a:schemeClr val="tx2"/>
                </a:solidFill>
              </a:defRPr>
            </a:lvl1pPr>
          </a:lstStyle>
          <a:p>
            <a:r>
              <a:rPr lang="en-US" dirty="0"/>
              <a:t>Tim Collins: http://www.pas.Rochester.edu/~tim</a:t>
            </a:r>
          </a:p>
        </p:txBody>
      </p:sp>
      <p:sp>
        <p:nvSpPr>
          <p:cNvPr id="22" name="Slide Number Placeholder 21"/>
          <p:cNvSpPr>
            <a:spLocks noGrp="1"/>
          </p:cNvSpPr>
          <p:nvPr>
            <p:ph type="sldNum" sz="quarter" idx="4"/>
          </p:nvPr>
        </p:nvSpPr>
        <p:spPr>
          <a:xfrm>
            <a:off x="8405409" y="4835030"/>
            <a:ext cx="609600" cy="288036"/>
          </a:xfrm>
          <a:prstGeom prst="rect">
            <a:avLst/>
          </a:prstGeom>
          <a:noFill/>
        </p:spPr>
        <p:txBody>
          <a:bodyPr vert="horz" lIns="0" tIns="0" rIns="0" bIns="0" anchor="ctr" anchorCtr="0">
            <a:noAutofit/>
          </a:bodyPr>
          <a:lstStyle>
            <a:lvl1pPr algn="ctr" eaLnBrk="1" latinLnBrk="0" hangingPunct="1">
              <a:defRPr kumimoji="0" sz="1050" baseline="0">
                <a:solidFill>
                  <a:schemeClr val="tx2"/>
                </a:solidFill>
              </a:defRPr>
            </a:lvl1pPr>
          </a:lstStyle>
          <a:p>
            <a:fld id="{7321E4F2-C666-4D19-B5A6-BB81BE0DE382}" type="slidenum">
              <a:rPr lang="en-US" smtClean="0"/>
              <a:pPr/>
              <a:t>‹#›</a:t>
            </a:fld>
            <a:endParaRPr lang="en-US" dirty="0"/>
          </a:p>
        </p:txBody>
      </p:sp>
      <p:sp>
        <p:nvSpPr>
          <p:cNvPr id="5" name="Title Placeholder 4"/>
          <p:cNvSpPr>
            <a:spLocks noGrp="1"/>
          </p:cNvSpPr>
          <p:nvPr>
            <p:ph type="title"/>
          </p:nvPr>
        </p:nvSpPr>
        <p:spPr>
          <a:xfrm>
            <a:off x="457200" y="114301"/>
            <a:ext cx="8229600" cy="914400"/>
          </a:xfrm>
          <a:prstGeom prst="rect">
            <a:avLst/>
          </a:prstGeom>
          <a:ln w="6350" cap="rnd">
            <a:noFill/>
          </a:ln>
        </p:spPr>
        <p:txBody>
          <a:bodyPr vert="horz" anchor="b" anchorCtr="0">
            <a:normAutofit/>
          </a:bodyPr>
          <a:lstStyle/>
          <a:p>
            <a:r>
              <a:rPr kumimoji="0" lang="en-US"/>
              <a:t>Click to edit Master title style</a:t>
            </a:r>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US" dirty="0"/>
              <a:t>…</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18" y="285750"/>
            <a:ext cx="9101456" cy="455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txBox="1">
            <a:spLocks/>
          </p:cNvSpPr>
          <p:nvPr/>
        </p:nvSpPr>
        <p:spPr>
          <a:xfrm>
            <a:off x="304800" y="3562350"/>
            <a:ext cx="8305800" cy="1066800"/>
          </a:xfrm>
          <a:prstGeom prst="rect">
            <a:avLst/>
          </a:prstGeom>
          <a:ln w="6350" cap="rnd">
            <a:noFill/>
          </a:ln>
        </p:spPr>
        <p:txBody>
          <a:bodyPr vert="horz" anchor="b" anchorCtr="0">
            <a:noAutofit/>
          </a:bodyPr>
          <a:lstStyle>
            <a:lvl1pPr algn="ctr" rtl="0" eaLnBrk="1" latinLnBrk="0" hangingPunct="1">
              <a:spcBef>
                <a:spcPct val="0"/>
              </a:spcBef>
              <a:buNone/>
              <a:defRPr kumimoji="0" lang="en-US" sz="4000" b="0" kern="1200" spc="-100" baseline="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latin typeface="+mj-lt"/>
                <a:ea typeface="+mj-ea"/>
                <a:cs typeface="+mj-cs"/>
              </a:defRPr>
            </a:lvl1pPr>
          </a:lstStyle>
          <a:p>
            <a:pPr algn="l"/>
            <a:r>
              <a:rPr lang="en-US" cap="small" dirty="0">
                <a:solidFill>
                  <a:schemeClr val="bg1"/>
                </a:solidFill>
                <a:effectLst/>
              </a:rPr>
              <a:t>Sermon on the Mount</a:t>
            </a:r>
            <a:r>
              <a:rPr lang="en-US" dirty="0">
                <a:solidFill>
                  <a:schemeClr val="bg1"/>
                </a:solidFill>
                <a:effectLst/>
              </a:rPr>
              <a:t>: </a:t>
            </a:r>
          </a:p>
          <a:p>
            <a:pPr algn="l"/>
            <a:r>
              <a:rPr lang="en-US" i="1" dirty="0">
                <a:solidFill>
                  <a:schemeClr val="bg1"/>
                </a:solidFill>
                <a:effectLst/>
              </a:rPr>
              <a:t>Adultery</a:t>
            </a:r>
            <a:r>
              <a:rPr lang="en-US" dirty="0">
                <a:solidFill>
                  <a:schemeClr val="bg1"/>
                </a:solidFill>
                <a:effectLst/>
              </a:rPr>
              <a:t> and </a:t>
            </a:r>
            <a:r>
              <a:rPr lang="en-US" i="1" dirty="0">
                <a:solidFill>
                  <a:schemeClr val="bg1"/>
                </a:solidFill>
                <a:effectLst/>
              </a:rPr>
              <a:t>Divorce</a:t>
            </a:r>
          </a:p>
        </p:txBody>
      </p:sp>
      <p:sp>
        <p:nvSpPr>
          <p:cNvPr id="6" name="Subtitle 2"/>
          <p:cNvSpPr>
            <a:spLocks noGrp="1"/>
          </p:cNvSpPr>
          <p:nvPr>
            <p:ph type="subTitle" idx="1"/>
          </p:nvPr>
        </p:nvSpPr>
        <p:spPr>
          <a:xfrm>
            <a:off x="152400" y="438150"/>
            <a:ext cx="3352800" cy="685800"/>
          </a:xfrm>
        </p:spPr>
        <p:txBody>
          <a:bodyPr/>
          <a:lstStyle/>
          <a:p>
            <a:pPr marL="0" indent="0">
              <a:buNone/>
            </a:pPr>
            <a:r>
              <a:rPr lang="en-US" dirty="0">
                <a:effectLst>
                  <a:outerShdw blurRad="38100" dist="38100" dir="2700000" algn="tl">
                    <a:srgbClr val="000000">
                      <a:alpha val="43137"/>
                    </a:srgbClr>
                  </a:outerShdw>
                </a:effectLst>
              </a:rPr>
              <a:t>Tim Collins</a:t>
            </a:r>
          </a:p>
          <a:p>
            <a:pPr marL="0" indent="0">
              <a:buNone/>
            </a:pPr>
            <a:r>
              <a:rPr lang="en-US" sz="800" dirty="0">
                <a:solidFill>
                  <a:schemeClr val="bg1"/>
                </a:solidFill>
                <a:effectLst>
                  <a:outerShdw blurRad="38100" dist="38100" dir="2700000" algn="tl">
                    <a:srgbClr val="000000">
                      <a:alpha val="43137"/>
                    </a:srgbClr>
                  </a:outerShdw>
                </a:effectLst>
              </a:rPr>
              <a:t>http://www.pas.Rochester.edu/~tim/study/study.html</a:t>
            </a:r>
          </a:p>
        </p:txBody>
      </p:sp>
      <p:sp>
        <p:nvSpPr>
          <p:cNvPr id="3" name="Footer Placeholder 2"/>
          <p:cNvSpPr>
            <a:spLocks noGrp="1"/>
          </p:cNvSpPr>
          <p:nvPr>
            <p:ph type="ftr" sz="quarter" idx="12"/>
          </p:nvPr>
        </p:nvSpPr>
        <p:spPr/>
        <p:txBody>
          <a:bodyPr/>
          <a:lstStyle/>
          <a:p>
            <a:r>
              <a:rPr lang="en-US"/>
              <a:t>Tim Collins: http://www.pas.Rochester.edu/~tim</a:t>
            </a:r>
          </a:p>
        </p:txBody>
      </p:sp>
    </p:spTree>
    <p:extLst>
      <p:ext uri="{BB962C8B-B14F-4D97-AF65-F5344CB8AC3E}">
        <p14:creationId xmlns:p14="http://schemas.microsoft.com/office/powerpoint/2010/main" val="39131420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US" sz="3600" dirty="0"/>
              <a:t>Not just </a:t>
            </a:r>
            <a:r>
              <a:rPr lang="en-US" sz="3600" i="1" dirty="0"/>
              <a:t>murder</a:t>
            </a:r>
            <a:r>
              <a:rPr lang="en-US" sz="3600" dirty="0"/>
              <a:t> but </a:t>
            </a:r>
            <a:r>
              <a:rPr lang="en-US" sz="3600" i="1" dirty="0"/>
              <a:t>anger</a:t>
            </a:r>
            <a:r>
              <a:rPr lang="en-US" sz="3600" dirty="0"/>
              <a:t> and </a:t>
            </a:r>
            <a:r>
              <a:rPr lang="en-US" sz="3600" i="1" dirty="0"/>
              <a:t>harsh words</a:t>
            </a:r>
          </a:p>
        </p:txBody>
      </p:sp>
      <p:sp>
        <p:nvSpPr>
          <p:cNvPr id="4" name="Subtitle 2">
            <a:extLst>
              <a:ext uri="{FF2B5EF4-FFF2-40B4-BE49-F238E27FC236}">
                <a16:creationId xmlns:a16="http://schemas.microsoft.com/office/drawing/2014/main" id="{7466B06F-69D5-4159-BE79-64352EB9AC5A}"/>
              </a:ext>
            </a:extLst>
          </p:cNvPr>
          <p:cNvSpPr>
            <a:spLocks noGrp="1"/>
          </p:cNvSpPr>
          <p:nvPr>
            <p:ph type="subTitle" idx="1"/>
          </p:nvPr>
        </p:nvSpPr>
        <p:spPr>
          <a:xfrm>
            <a:off x="457200" y="1200150"/>
            <a:ext cx="8131126" cy="3733800"/>
          </a:xfrm>
        </p:spPr>
        <p:txBody>
          <a:bodyPr/>
          <a:lstStyle/>
          <a:p>
            <a:r>
              <a:rPr lang="en-US" sz="1600" dirty="0"/>
              <a:t>Sages of Jesus’ day tried to build a “fence around the law”</a:t>
            </a:r>
          </a:p>
          <a:p>
            <a:r>
              <a:rPr lang="en-US" sz="1600" dirty="0"/>
              <a:t>The theory: if you try to obey the law you’ll fail sometimes</a:t>
            </a:r>
          </a:p>
          <a:p>
            <a:pPr marL="914400">
              <a:buFont typeface="Wingdings" panose="05000000000000000000" pitchFamily="2" charset="2"/>
              <a:buChar char="v"/>
            </a:pPr>
            <a:r>
              <a:rPr lang="en-US" sz="1600" dirty="0"/>
              <a:t>So add </a:t>
            </a:r>
            <a:r>
              <a:rPr lang="en-US" sz="1600" i="1" dirty="0"/>
              <a:t>more </a:t>
            </a:r>
            <a:r>
              <a:rPr lang="en-US" sz="1600" dirty="0"/>
              <a:t>laws around it, and try to follow that </a:t>
            </a:r>
            <a:r>
              <a:rPr lang="en-US" sz="1600" i="1" dirty="0"/>
              <a:t>bigger </a:t>
            </a:r>
            <a:r>
              <a:rPr lang="en-US" sz="1600" dirty="0"/>
              <a:t>set and you’ll be less likely to break the law itself</a:t>
            </a:r>
          </a:p>
          <a:p>
            <a:pPr marL="914400">
              <a:buFont typeface="Wingdings" panose="05000000000000000000" pitchFamily="2" charset="2"/>
              <a:buChar char="v"/>
            </a:pPr>
            <a:r>
              <a:rPr lang="en-US" sz="1600" dirty="0"/>
              <a:t>So: if you want to avoid becoming unclean, don’t just follow the Torah; don’t even </a:t>
            </a:r>
            <a:r>
              <a:rPr lang="en-US" sz="1600" i="1" dirty="0"/>
              <a:t>talk </a:t>
            </a:r>
            <a:r>
              <a:rPr lang="en-US" sz="1600" dirty="0"/>
              <a:t>to a Gentile and certainly don’t walk through Samaria</a:t>
            </a:r>
          </a:p>
          <a:p>
            <a:endParaRPr lang="en-US" sz="1600" dirty="0"/>
          </a:p>
          <a:p>
            <a:endParaRPr lang="en-US" sz="1600" dirty="0"/>
          </a:p>
          <a:p>
            <a:endParaRPr lang="en-US" sz="1600" dirty="0"/>
          </a:p>
        </p:txBody>
      </p:sp>
      <p:sp>
        <p:nvSpPr>
          <p:cNvPr id="3" name="Footer Placeholder 2"/>
          <p:cNvSpPr>
            <a:spLocks noGrp="1"/>
          </p:cNvSpPr>
          <p:nvPr>
            <p:ph type="ftr" sz="quarter" idx="12"/>
          </p:nvPr>
        </p:nvSpPr>
        <p:spPr/>
        <p:txBody>
          <a:bodyPr/>
          <a:lstStyle/>
          <a:p>
            <a:r>
              <a:rPr lang="en-US"/>
              <a:t>Tim Collins: http://www.pas.Rochester.edu/~tim</a:t>
            </a:r>
          </a:p>
        </p:txBody>
      </p:sp>
    </p:spTree>
    <p:extLst>
      <p:ext uri="{BB962C8B-B14F-4D97-AF65-F5344CB8AC3E}">
        <p14:creationId xmlns:p14="http://schemas.microsoft.com/office/powerpoint/2010/main" val="3469066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US" sz="3600" dirty="0"/>
              <a:t>Not just </a:t>
            </a:r>
            <a:r>
              <a:rPr lang="en-US" sz="3600" i="1" dirty="0"/>
              <a:t>murder</a:t>
            </a:r>
            <a:r>
              <a:rPr lang="en-US" sz="3600" dirty="0"/>
              <a:t> but </a:t>
            </a:r>
            <a:r>
              <a:rPr lang="en-US" sz="3600" i="1" dirty="0"/>
              <a:t>anger</a:t>
            </a:r>
            <a:r>
              <a:rPr lang="en-US" sz="3600" dirty="0"/>
              <a:t> and </a:t>
            </a:r>
            <a:r>
              <a:rPr lang="en-US" sz="3600" i="1" dirty="0"/>
              <a:t>harsh words</a:t>
            </a:r>
          </a:p>
        </p:txBody>
      </p:sp>
      <p:sp>
        <p:nvSpPr>
          <p:cNvPr id="4" name="Subtitle 2">
            <a:extLst>
              <a:ext uri="{FF2B5EF4-FFF2-40B4-BE49-F238E27FC236}">
                <a16:creationId xmlns:a16="http://schemas.microsoft.com/office/drawing/2014/main" id="{7466B06F-69D5-4159-BE79-64352EB9AC5A}"/>
              </a:ext>
            </a:extLst>
          </p:cNvPr>
          <p:cNvSpPr>
            <a:spLocks noGrp="1"/>
          </p:cNvSpPr>
          <p:nvPr>
            <p:ph type="subTitle" idx="1"/>
          </p:nvPr>
        </p:nvSpPr>
        <p:spPr>
          <a:xfrm>
            <a:off x="457200" y="1200150"/>
            <a:ext cx="8131126" cy="3733800"/>
          </a:xfrm>
        </p:spPr>
        <p:txBody>
          <a:bodyPr/>
          <a:lstStyle/>
          <a:p>
            <a:r>
              <a:rPr lang="en-US" sz="1600" dirty="0"/>
              <a:t>Sages of Jesus’ day tried to build a “fence around the law”</a:t>
            </a:r>
          </a:p>
          <a:p>
            <a:r>
              <a:rPr lang="en-US" sz="1600" dirty="0"/>
              <a:t>The theory: if you try to obey the law you’ll fail sometimes</a:t>
            </a:r>
          </a:p>
          <a:p>
            <a:pPr marL="914400">
              <a:buFont typeface="Wingdings" panose="05000000000000000000" pitchFamily="2" charset="2"/>
              <a:buChar char="v"/>
            </a:pPr>
            <a:r>
              <a:rPr lang="en-US" sz="1600" dirty="0"/>
              <a:t>So add </a:t>
            </a:r>
            <a:r>
              <a:rPr lang="en-US" sz="1600" i="1" dirty="0"/>
              <a:t>more </a:t>
            </a:r>
            <a:r>
              <a:rPr lang="en-US" sz="1600" dirty="0"/>
              <a:t>laws around it, and try to follow that </a:t>
            </a:r>
            <a:r>
              <a:rPr lang="en-US" sz="1600" i="1" dirty="0"/>
              <a:t>bigger </a:t>
            </a:r>
            <a:r>
              <a:rPr lang="en-US" sz="1600" dirty="0"/>
              <a:t>set and you’ll be less likely to break the law itself</a:t>
            </a:r>
          </a:p>
          <a:p>
            <a:pPr marL="914400">
              <a:buFont typeface="Wingdings" panose="05000000000000000000" pitchFamily="2" charset="2"/>
              <a:buChar char="v"/>
            </a:pPr>
            <a:r>
              <a:rPr lang="en-US" sz="1600" dirty="0"/>
              <a:t>So: if you want to avoid becoming unclean, don’t just follow the Torah; don’t even </a:t>
            </a:r>
            <a:r>
              <a:rPr lang="en-US" sz="1600" i="1" dirty="0"/>
              <a:t>talk </a:t>
            </a:r>
            <a:r>
              <a:rPr lang="en-US" sz="1600" dirty="0"/>
              <a:t>to a Gentile and certainly don’t walk through Samaria</a:t>
            </a:r>
          </a:p>
          <a:p>
            <a:endParaRPr lang="en-US" sz="1600" dirty="0"/>
          </a:p>
          <a:p>
            <a:r>
              <a:rPr lang="en-US" sz="1600" dirty="0"/>
              <a:t>Jesus is raising the bar: not just </a:t>
            </a:r>
            <a:r>
              <a:rPr lang="en-US" sz="1600" i="1" dirty="0"/>
              <a:t>murder</a:t>
            </a:r>
            <a:r>
              <a:rPr lang="en-US" sz="1600" dirty="0"/>
              <a:t>, but </a:t>
            </a:r>
            <a:r>
              <a:rPr lang="en-US" sz="1600" i="1" dirty="0"/>
              <a:t>anger</a:t>
            </a:r>
          </a:p>
          <a:p>
            <a:endParaRPr lang="en-US" sz="1600" dirty="0"/>
          </a:p>
          <a:p>
            <a:endParaRPr lang="en-US" sz="1600" dirty="0"/>
          </a:p>
          <a:p>
            <a:endParaRPr lang="en-US" sz="1600" dirty="0"/>
          </a:p>
        </p:txBody>
      </p:sp>
      <p:sp>
        <p:nvSpPr>
          <p:cNvPr id="5" name="Subtitle 2">
            <a:extLst>
              <a:ext uri="{FF2B5EF4-FFF2-40B4-BE49-F238E27FC236}">
                <a16:creationId xmlns:a16="http://schemas.microsoft.com/office/drawing/2014/main" id="{2F9469C5-569F-401F-A784-AAC9FC5318C3}"/>
              </a:ext>
            </a:extLst>
          </p:cNvPr>
          <p:cNvSpPr txBox="1">
            <a:spLocks/>
          </p:cNvSpPr>
          <p:nvPr/>
        </p:nvSpPr>
        <p:spPr>
          <a:xfrm>
            <a:off x="1600200" y="3790950"/>
            <a:ext cx="5334000" cy="990600"/>
          </a:xfrm>
          <a:prstGeom prst="rect">
            <a:avLst/>
          </a:prstGeom>
          <a:solidFill>
            <a:schemeClr val="tx2"/>
          </a:solidFill>
        </p:spPr>
        <p:txBody>
          <a:bodyPr vert="horz">
            <a:noAutofit/>
          </a:bodyPr>
          <a:lstStyle>
            <a:lvl1pPr marL="342900" indent="-342900" algn="l" rtl="0" eaLnBrk="1" latinLnBrk="0" hangingPunct="1">
              <a:spcBef>
                <a:spcPts val="600"/>
              </a:spcBef>
              <a:buClr>
                <a:schemeClr val="accent2"/>
              </a:buClr>
              <a:buSzPct val="85000"/>
              <a:buFont typeface="Arial" panose="020B0604020202020204" pitchFamily="34" charset="0"/>
              <a:buChar char="•"/>
              <a:defRPr kumimoji="0" sz="2200" kern="1200" spc="100" baseline="0">
                <a:solidFill>
                  <a:schemeClr val="tx2"/>
                </a:solidFill>
                <a:latin typeface="+mn-lt"/>
                <a:ea typeface="+mn-ea"/>
                <a:cs typeface="+mn-cs"/>
              </a:defRPr>
            </a:lvl1pPr>
            <a:lvl2pPr marL="457200" indent="0" algn="ctr" rtl="0" eaLnBrk="1" latinLnBrk="0" hangingPunct="1">
              <a:spcBef>
                <a:spcPts val="300"/>
              </a:spcBef>
              <a:buClr>
                <a:schemeClr val="accent2">
                  <a:shade val="75000"/>
                </a:schemeClr>
              </a:buClr>
              <a:buSzPct val="85000"/>
              <a:buFont typeface="Wingdings 2"/>
              <a:buNone/>
              <a:defRPr kumimoji="0" sz="2400" kern="1200">
                <a:solidFill>
                  <a:schemeClr val="tx2"/>
                </a:solidFill>
                <a:latin typeface="+mn-lt"/>
                <a:ea typeface="+mn-ea"/>
                <a:cs typeface="+mn-cs"/>
              </a:defRPr>
            </a:lvl2pPr>
            <a:lvl3pPr marL="914400" indent="0" algn="ctr" rtl="0" eaLnBrk="1" latinLnBrk="0" hangingPunct="1">
              <a:spcBef>
                <a:spcPts val="300"/>
              </a:spcBef>
              <a:buClr>
                <a:schemeClr val="accent2">
                  <a:shade val="50000"/>
                </a:schemeClr>
              </a:buClr>
              <a:buSzPct val="85000"/>
              <a:buFont typeface="Wingdings 2"/>
              <a:buNone/>
              <a:defRPr kumimoji="0" sz="2100" kern="1200">
                <a:solidFill>
                  <a:schemeClr val="tx1"/>
                </a:solidFill>
                <a:latin typeface="+mn-lt"/>
                <a:ea typeface="+mn-ea"/>
                <a:cs typeface="+mn-cs"/>
              </a:defRPr>
            </a:lvl3pPr>
            <a:lvl4pPr marL="1371600" indent="0" algn="ctr" rtl="0" eaLnBrk="1" latinLnBrk="0" hangingPunct="1">
              <a:spcBef>
                <a:spcPts val="300"/>
              </a:spcBef>
              <a:buClr>
                <a:schemeClr val="accent2">
                  <a:shade val="75000"/>
                </a:schemeClr>
              </a:buClr>
              <a:buSzPct val="85000"/>
              <a:buFont typeface="Wingdings 2" pitchFamily="18" charset="2"/>
              <a:buNone/>
              <a:defRPr kumimoji="0" sz="1900" kern="1200">
                <a:solidFill>
                  <a:schemeClr val="tx1"/>
                </a:solidFill>
                <a:latin typeface="+mn-lt"/>
                <a:ea typeface="+mn-ea"/>
                <a:cs typeface="+mn-cs"/>
              </a:defRPr>
            </a:lvl4pPr>
            <a:lvl5pPr marL="1828800" indent="0" algn="ctr" rtl="0" eaLnBrk="1" latinLnBrk="0" hangingPunct="1">
              <a:spcBef>
                <a:spcPts val="340"/>
              </a:spcBef>
              <a:buClr>
                <a:schemeClr val="accent2">
                  <a:shade val="75000"/>
                </a:schemeClr>
              </a:buClr>
              <a:buSzPct val="85000"/>
              <a:buFont typeface="Wingdings 2" pitchFamily="18" charset="2"/>
              <a:buNone/>
              <a:defRPr kumimoji="0" sz="1600" kern="1200">
                <a:solidFill>
                  <a:schemeClr val="tx1"/>
                </a:solidFill>
                <a:latin typeface="+mn-lt"/>
                <a:ea typeface="+mn-ea"/>
                <a:cs typeface="+mn-cs"/>
              </a:defRPr>
            </a:lvl5pPr>
            <a:lvl6pPr marL="2286000" indent="0" algn="ctr" rtl="0" eaLnBrk="1" latinLnBrk="0" hangingPunct="1">
              <a:spcBef>
                <a:spcPts val="340"/>
              </a:spcBef>
              <a:buClr>
                <a:schemeClr val="accent2">
                  <a:shade val="75000"/>
                </a:schemeClr>
              </a:buClr>
              <a:buSzPct val="85000"/>
              <a:buFont typeface="Wingdings 2" pitchFamily="18" charset="2"/>
              <a:buNone/>
              <a:defRPr kumimoji="0" sz="1700" kern="1200">
                <a:solidFill>
                  <a:schemeClr val="tx1"/>
                </a:solidFill>
                <a:latin typeface="+mn-lt"/>
                <a:ea typeface="+mn-ea"/>
                <a:cs typeface="+mn-cs"/>
              </a:defRPr>
            </a:lvl6pPr>
            <a:lvl7pPr marL="2743200" indent="0" algn="ctr" rtl="0" eaLnBrk="1" latinLnBrk="0" hangingPunct="1">
              <a:spcBef>
                <a:spcPts val="340"/>
              </a:spcBef>
              <a:buClr>
                <a:schemeClr val="accent2">
                  <a:shade val="75000"/>
                </a:schemeClr>
              </a:buClr>
              <a:buSzPct val="85000"/>
              <a:buFont typeface="Wingdings 2" pitchFamily="18" charset="2"/>
              <a:buNone/>
              <a:defRPr kumimoji="0" sz="1600" kern="1200" baseline="0">
                <a:solidFill>
                  <a:schemeClr val="tx1"/>
                </a:solidFill>
                <a:latin typeface="+mn-lt"/>
                <a:ea typeface="+mn-ea"/>
                <a:cs typeface="+mn-cs"/>
              </a:defRPr>
            </a:lvl7pPr>
            <a:lvl8pPr marL="3200400" indent="0" algn="ctr" rtl="0" eaLnBrk="1" latinLnBrk="0" hangingPunct="1">
              <a:spcBef>
                <a:spcPts val="340"/>
              </a:spcBef>
              <a:buClr>
                <a:schemeClr val="accent2">
                  <a:shade val="75000"/>
                </a:schemeClr>
              </a:buClr>
              <a:buSzPct val="85000"/>
              <a:buFont typeface="Wingdings 2" pitchFamily="18" charset="2"/>
              <a:buNone/>
              <a:defRPr kumimoji="0" sz="1500" kern="1200">
                <a:solidFill>
                  <a:schemeClr val="tx1"/>
                </a:solidFill>
                <a:latin typeface="+mn-lt"/>
                <a:ea typeface="+mn-ea"/>
                <a:cs typeface="+mn-cs"/>
              </a:defRPr>
            </a:lvl8pPr>
            <a:lvl9pPr marL="3657600" indent="0" algn="ctr" rtl="0" eaLnBrk="1" latinLnBrk="0" hangingPunct="1">
              <a:spcBef>
                <a:spcPts val="340"/>
              </a:spcBef>
              <a:buClr>
                <a:schemeClr val="accent2">
                  <a:shade val="75000"/>
                </a:schemeClr>
              </a:buClr>
              <a:buSzPct val="85000"/>
              <a:buFont typeface="Wingdings 2" pitchFamily="18" charset="2"/>
              <a:buNone/>
              <a:defRPr kumimoji="0" sz="1500" kern="1200">
                <a:solidFill>
                  <a:schemeClr val="tx1"/>
                </a:solidFill>
                <a:latin typeface="+mn-lt"/>
                <a:ea typeface="+mn-ea"/>
                <a:cs typeface="+mn-cs"/>
              </a:defRPr>
            </a:lvl9pPr>
          </a:lstStyle>
          <a:p>
            <a:pPr marL="0" indent="0" algn="ctr">
              <a:buNone/>
            </a:pPr>
            <a:endParaRPr lang="en-US" sz="1600" dirty="0">
              <a:solidFill>
                <a:schemeClr val="bg1"/>
              </a:solidFill>
            </a:endParaRPr>
          </a:p>
          <a:p>
            <a:pPr marL="0" indent="0" algn="ctr">
              <a:buNone/>
            </a:pPr>
            <a:r>
              <a:rPr lang="en-US" sz="1600" dirty="0">
                <a:solidFill>
                  <a:schemeClr val="bg1"/>
                </a:solidFill>
              </a:rPr>
              <a:t>Q: Is Jesus also building a fence around the law?</a:t>
            </a:r>
            <a:endParaRPr lang="en-US" sz="1600" i="1" dirty="0">
              <a:solidFill>
                <a:schemeClr val="bg1"/>
              </a:solidFill>
            </a:endParaRPr>
          </a:p>
        </p:txBody>
      </p:sp>
      <p:sp>
        <p:nvSpPr>
          <p:cNvPr id="3" name="Footer Placeholder 2"/>
          <p:cNvSpPr>
            <a:spLocks noGrp="1"/>
          </p:cNvSpPr>
          <p:nvPr>
            <p:ph type="ftr" sz="quarter" idx="12"/>
          </p:nvPr>
        </p:nvSpPr>
        <p:spPr/>
        <p:txBody>
          <a:bodyPr/>
          <a:lstStyle/>
          <a:p>
            <a:r>
              <a:rPr lang="en-US"/>
              <a:t>Tim Collins: http://www.pas.Rochester.edu/~tim</a:t>
            </a:r>
          </a:p>
        </p:txBody>
      </p:sp>
    </p:spTree>
    <p:extLst>
      <p:ext uri="{BB962C8B-B14F-4D97-AF65-F5344CB8AC3E}">
        <p14:creationId xmlns:p14="http://schemas.microsoft.com/office/powerpoint/2010/main" val="2374961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a:t>This week: adultery and divorce</a:t>
            </a:r>
          </a:p>
        </p:txBody>
      </p:sp>
      <p:sp>
        <p:nvSpPr>
          <p:cNvPr id="4" name="Subtitle 2">
            <a:extLst>
              <a:ext uri="{FF2B5EF4-FFF2-40B4-BE49-F238E27FC236}">
                <a16:creationId xmlns:a16="http://schemas.microsoft.com/office/drawing/2014/main" id="{7466B06F-69D5-4159-BE79-64352EB9AC5A}"/>
              </a:ext>
            </a:extLst>
          </p:cNvPr>
          <p:cNvSpPr>
            <a:spLocks noGrp="1"/>
          </p:cNvSpPr>
          <p:nvPr>
            <p:ph type="subTitle" idx="1"/>
          </p:nvPr>
        </p:nvSpPr>
        <p:spPr>
          <a:xfrm>
            <a:off x="457200" y="1200150"/>
            <a:ext cx="7467600" cy="1524000"/>
          </a:xfrm>
        </p:spPr>
        <p:txBody>
          <a:bodyPr/>
          <a:lstStyle/>
          <a:p>
            <a:r>
              <a:rPr lang="en-US" sz="1600" dirty="0"/>
              <a:t>27 “</a:t>
            </a:r>
            <a:r>
              <a:rPr lang="en-US" sz="1600" i="1" dirty="0"/>
              <a:t>You have heard </a:t>
            </a:r>
            <a:r>
              <a:rPr lang="en-US" sz="1600" dirty="0"/>
              <a:t>that it was said, ‘You shall not commit </a:t>
            </a:r>
            <a:r>
              <a:rPr lang="en-US" sz="1600" dirty="0">
                <a:solidFill>
                  <a:schemeClr val="bg1"/>
                </a:solidFill>
              </a:rPr>
              <a:t>adultery</a:t>
            </a:r>
            <a:r>
              <a:rPr lang="en-US" sz="1600" dirty="0"/>
              <a:t>.’ 28 </a:t>
            </a:r>
            <a:r>
              <a:rPr lang="en-US" sz="1600" i="1" dirty="0"/>
              <a:t>But I say to you </a:t>
            </a:r>
            <a:r>
              <a:rPr lang="en-US" sz="1600" dirty="0"/>
              <a:t>that everyone who looks at a woman with lust has already committed adultery with her in his heart. 29 </a:t>
            </a:r>
            <a:r>
              <a:rPr lang="en-US" sz="1600" u="sng" dirty="0"/>
              <a:t>If your right eye causes you to sin, tear it out and throw it away</a:t>
            </a:r>
            <a:r>
              <a:rPr lang="en-US" sz="1600" dirty="0"/>
              <a:t>; it is better for you to lose one of your members than for your whole body to be thrown into hell. 30 And if your right hand causes you to sin, cut it off and throw it away; it is better for you to lose one of your members than for your whole body to go into hell.</a:t>
            </a:r>
          </a:p>
          <a:p>
            <a:endParaRPr lang="en-US" sz="1600" dirty="0"/>
          </a:p>
          <a:p>
            <a:r>
              <a:rPr lang="en-US" sz="1600" dirty="0"/>
              <a:t>31 “</a:t>
            </a:r>
            <a:r>
              <a:rPr lang="en-US" sz="1600" i="1" dirty="0"/>
              <a:t>It was also said</a:t>
            </a:r>
            <a:r>
              <a:rPr lang="en-US" sz="1600" dirty="0"/>
              <a:t>, ‘Whoever </a:t>
            </a:r>
            <a:r>
              <a:rPr lang="en-US" sz="1600" dirty="0">
                <a:solidFill>
                  <a:schemeClr val="bg1"/>
                </a:solidFill>
              </a:rPr>
              <a:t>divorces </a:t>
            </a:r>
            <a:r>
              <a:rPr lang="en-US" sz="1600" dirty="0"/>
              <a:t>his wife, let him give her a certificate of divorce.’ 32 </a:t>
            </a:r>
            <a:r>
              <a:rPr lang="en-US" sz="1600" i="1" dirty="0"/>
              <a:t>But I say to you </a:t>
            </a:r>
            <a:r>
              <a:rPr lang="en-US" sz="1600" dirty="0"/>
              <a:t>that anyone who divorces his wife, except on the ground of unchastity, causes her to commit adultery; and whoever marries a divorced woman commits adultery.</a:t>
            </a:r>
            <a:endParaRPr lang="en-US" sz="1600" dirty="0">
              <a:solidFill>
                <a:schemeClr val="tx1"/>
              </a:solidFill>
            </a:endParaRPr>
          </a:p>
        </p:txBody>
      </p:sp>
      <p:sp>
        <p:nvSpPr>
          <p:cNvPr id="3" name="Footer Placeholder 2"/>
          <p:cNvSpPr>
            <a:spLocks noGrp="1"/>
          </p:cNvSpPr>
          <p:nvPr>
            <p:ph type="ftr" sz="quarter" idx="12"/>
          </p:nvPr>
        </p:nvSpPr>
        <p:spPr/>
        <p:txBody>
          <a:bodyPr/>
          <a:lstStyle/>
          <a:p>
            <a:r>
              <a:rPr lang="en-US"/>
              <a:t>Tim Collins: http://www.pas.Rochester.edu/~tim</a:t>
            </a:r>
          </a:p>
        </p:txBody>
      </p:sp>
    </p:spTree>
    <p:extLst>
      <p:ext uri="{BB962C8B-B14F-4D97-AF65-F5344CB8AC3E}">
        <p14:creationId xmlns:p14="http://schemas.microsoft.com/office/powerpoint/2010/main" val="1418148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a:t>“anyone who</a:t>
            </a:r>
            <a:r>
              <a:rPr lang="en-US" sz="3600" dirty="0">
                <a:solidFill>
                  <a:schemeClr val="bg1"/>
                </a:solidFill>
              </a:rPr>
              <a:t> looks</a:t>
            </a:r>
            <a:r>
              <a:rPr lang="en-US" sz="3600" dirty="0"/>
              <a:t> at a woman lustfully”</a:t>
            </a:r>
          </a:p>
        </p:txBody>
      </p:sp>
      <p:sp>
        <p:nvSpPr>
          <p:cNvPr id="4" name="Subtitle 2">
            <a:extLst>
              <a:ext uri="{FF2B5EF4-FFF2-40B4-BE49-F238E27FC236}">
                <a16:creationId xmlns:a16="http://schemas.microsoft.com/office/drawing/2014/main" id="{7466B06F-69D5-4159-BE79-64352EB9AC5A}"/>
              </a:ext>
            </a:extLst>
          </p:cNvPr>
          <p:cNvSpPr>
            <a:spLocks noGrp="1"/>
          </p:cNvSpPr>
          <p:nvPr>
            <p:ph type="subTitle" idx="1"/>
          </p:nvPr>
        </p:nvSpPr>
        <p:spPr>
          <a:xfrm>
            <a:off x="457200" y="1200150"/>
            <a:ext cx="7848600" cy="1524000"/>
          </a:xfrm>
        </p:spPr>
        <p:txBody>
          <a:bodyPr/>
          <a:lstStyle/>
          <a:p>
            <a:r>
              <a:rPr lang="en-US" sz="1600" dirty="0"/>
              <a:t>The word “looks” is in the present tense</a:t>
            </a:r>
          </a:p>
          <a:p>
            <a:r>
              <a:rPr lang="en-US" sz="1600" dirty="0"/>
              <a:t>In Greek, the present tense often has a sense of continuous action</a:t>
            </a:r>
          </a:p>
          <a:p>
            <a:pPr marL="288925" lvl="1" indent="-285750" algn="l">
              <a:buFont typeface="Arial" panose="020B0604020202020204" pitchFamily="34" charset="0"/>
              <a:buChar char="•"/>
            </a:pPr>
            <a:r>
              <a:rPr lang="en-US" sz="1600" dirty="0">
                <a:solidFill>
                  <a:schemeClr val="tx1"/>
                </a:solidFill>
              </a:rPr>
              <a:t>This verse probably refers “not to noticing a person’s beauty, but to </a:t>
            </a:r>
            <a:r>
              <a:rPr lang="en-US" sz="1600" dirty="0">
                <a:solidFill>
                  <a:schemeClr val="bg1"/>
                </a:solidFill>
              </a:rPr>
              <a:t>imbibing it, meditating on it, seeking to possess it</a:t>
            </a:r>
            <a:r>
              <a:rPr lang="en-US" sz="1600" dirty="0">
                <a:solidFill>
                  <a:schemeClr val="tx1"/>
                </a:solidFill>
              </a:rPr>
              <a:t>” [Keener]</a:t>
            </a:r>
          </a:p>
        </p:txBody>
      </p:sp>
      <p:sp>
        <p:nvSpPr>
          <p:cNvPr id="3" name="Footer Placeholder 2"/>
          <p:cNvSpPr>
            <a:spLocks noGrp="1"/>
          </p:cNvSpPr>
          <p:nvPr>
            <p:ph type="ftr" sz="quarter" idx="12"/>
          </p:nvPr>
        </p:nvSpPr>
        <p:spPr/>
        <p:txBody>
          <a:bodyPr/>
          <a:lstStyle/>
          <a:p>
            <a:r>
              <a:rPr lang="en-US"/>
              <a:t>Tim Collins: http://www.pas.Rochester.edu/~tim</a:t>
            </a:r>
          </a:p>
        </p:txBody>
      </p:sp>
    </p:spTree>
    <p:extLst>
      <p:ext uri="{BB962C8B-B14F-4D97-AF65-F5344CB8AC3E}">
        <p14:creationId xmlns:p14="http://schemas.microsoft.com/office/powerpoint/2010/main" val="3324789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a:t>“anyone who</a:t>
            </a:r>
            <a:r>
              <a:rPr lang="en-US" sz="3600" dirty="0">
                <a:solidFill>
                  <a:schemeClr val="bg1"/>
                </a:solidFill>
              </a:rPr>
              <a:t> looks</a:t>
            </a:r>
            <a:r>
              <a:rPr lang="en-US" sz="3600" dirty="0"/>
              <a:t> at a woman lustfully”</a:t>
            </a:r>
          </a:p>
        </p:txBody>
      </p:sp>
      <p:sp>
        <p:nvSpPr>
          <p:cNvPr id="4" name="Subtitle 2">
            <a:extLst>
              <a:ext uri="{FF2B5EF4-FFF2-40B4-BE49-F238E27FC236}">
                <a16:creationId xmlns:a16="http://schemas.microsoft.com/office/drawing/2014/main" id="{7466B06F-69D5-4159-BE79-64352EB9AC5A}"/>
              </a:ext>
            </a:extLst>
          </p:cNvPr>
          <p:cNvSpPr>
            <a:spLocks noGrp="1"/>
          </p:cNvSpPr>
          <p:nvPr>
            <p:ph type="subTitle" idx="1"/>
          </p:nvPr>
        </p:nvSpPr>
        <p:spPr>
          <a:xfrm>
            <a:off x="457200" y="1200150"/>
            <a:ext cx="7848600" cy="1524000"/>
          </a:xfrm>
        </p:spPr>
        <p:txBody>
          <a:bodyPr/>
          <a:lstStyle/>
          <a:p>
            <a:r>
              <a:rPr lang="en-US" sz="1600" dirty="0"/>
              <a:t>The word “looks” is in the present tense</a:t>
            </a:r>
          </a:p>
          <a:p>
            <a:r>
              <a:rPr lang="en-US" sz="1600" dirty="0"/>
              <a:t>In Greek, the present tense often has a sense of continuous action</a:t>
            </a:r>
          </a:p>
          <a:p>
            <a:pPr marL="288925" lvl="1" indent="-285750" algn="l">
              <a:buFont typeface="Arial" panose="020B0604020202020204" pitchFamily="34" charset="0"/>
              <a:buChar char="•"/>
            </a:pPr>
            <a:r>
              <a:rPr lang="en-US" sz="1600" dirty="0">
                <a:solidFill>
                  <a:schemeClr val="tx1"/>
                </a:solidFill>
              </a:rPr>
              <a:t>This verse probably refers “not to noticing a person’s beauty, but to </a:t>
            </a:r>
            <a:r>
              <a:rPr lang="en-US" sz="1600" dirty="0">
                <a:solidFill>
                  <a:schemeClr val="bg1"/>
                </a:solidFill>
              </a:rPr>
              <a:t>imbibing it, meditating on it, seeking to possess it</a:t>
            </a:r>
            <a:r>
              <a:rPr lang="en-US" sz="1600" dirty="0">
                <a:solidFill>
                  <a:schemeClr val="tx1"/>
                </a:solidFill>
              </a:rPr>
              <a:t>” [Keener]</a:t>
            </a:r>
          </a:p>
        </p:txBody>
      </p:sp>
      <p:pic>
        <p:nvPicPr>
          <p:cNvPr id="1026" name="Picture 2" descr="Image result for meme guy looking back">
            <a:extLst>
              <a:ext uri="{FF2B5EF4-FFF2-40B4-BE49-F238E27FC236}">
                <a16:creationId xmlns:a16="http://schemas.microsoft.com/office/drawing/2014/main" id="{3756B870-4DDC-4722-98D2-C0091794F78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6998" y="2571750"/>
            <a:ext cx="3200402" cy="2133601"/>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2"/>
          </p:nvPr>
        </p:nvSpPr>
        <p:spPr/>
        <p:txBody>
          <a:bodyPr/>
          <a:lstStyle/>
          <a:p>
            <a:r>
              <a:rPr lang="en-US"/>
              <a:t>Tim Collins: http://www.pas.Rochester.edu/~tim</a:t>
            </a:r>
          </a:p>
        </p:txBody>
      </p:sp>
    </p:spTree>
    <p:extLst>
      <p:ext uri="{BB962C8B-B14F-4D97-AF65-F5344CB8AC3E}">
        <p14:creationId xmlns:p14="http://schemas.microsoft.com/office/powerpoint/2010/main" val="1064155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a:t>“anyone who</a:t>
            </a:r>
            <a:r>
              <a:rPr lang="en-US" sz="3600" dirty="0">
                <a:solidFill>
                  <a:schemeClr val="bg1"/>
                </a:solidFill>
              </a:rPr>
              <a:t> looks</a:t>
            </a:r>
            <a:r>
              <a:rPr lang="en-US" sz="3600" dirty="0"/>
              <a:t> at a woman lustfully”</a:t>
            </a:r>
          </a:p>
        </p:txBody>
      </p:sp>
      <p:sp>
        <p:nvSpPr>
          <p:cNvPr id="4" name="Subtitle 2">
            <a:extLst>
              <a:ext uri="{FF2B5EF4-FFF2-40B4-BE49-F238E27FC236}">
                <a16:creationId xmlns:a16="http://schemas.microsoft.com/office/drawing/2014/main" id="{7466B06F-69D5-4159-BE79-64352EB9AC5A}"/>
              </a:ext>
            </a:extLst>
          </p:cNvPr>
          <p:cNvSpPr>
            <a:spLocks noGrp="1"/>
          </p:cNvSpPr>
          <p:nvPr>
            <p:ph type="subTitle" idx="1"/>
          </p:nvPr>
        </p:nvSpPr>
        <p:spPr>
          <a:xfrm>
            <a:off x="457200" y="1200150"/>
            <a:ext cx="7848600" cy="1524000"/>
          </a:xfrm>
        </p:spPr>
        <p:txBody>
          <a:bodyPr/>
          <a:lstStyle/>
          <a:p>
            <a:r>
              <a:rPr lang="en-US" sz="1600" dirty="0"/>
              <a:t>The word “looks” is in the present tense</a:t>
            </a:r>
          </a:p>
          <a:p>
            <a:r>
              <a:rPr lang="en-US" sz="1600" dirty="0"/>
              <a:t>In Greek, the present tense often has a sense of continuous action</a:t>
            </a:r>
          </a:p>
          <a:p>
            <a:pPr marL="288925" lvl="1" indent="-285750" algn="l">
              <a:buFont typeface="Arial" panose="020B0604020202020204" pitchFamily="34" charset="0"/>
              <a:buChar char="•"/>
            </a:pPr>
            <a:r>
              <a:rPr lang="en-US" sz="1600" dirty="0">
                <a:solidFill>
                  <a:schemeClr val="tx1"/>
                </a:solidFill>
              </a:rPr>
              <a:t>This verse probably refers “not to noticing a person’s beauty, but to </a:t>
            </a:r>
            <a:r>
              <a:rPr lang="en-US" sz="1600" dirty="0">
                <a:solidFill>
                  <a:schemeClr val="bg1"/>
                </a:solidFill>
              </a:rPr>
              <a:t>imbibing it, meditating on it, seeking to possess it</a:t>
            </a:r>
            <a:r>
              <a:rPr lang="en-US" sz="1600" dirty="0">
                <a:solidFill>
                  <a:schemeClr val="tx1"/>
                </a:solidFill>
              </a:rPr>
              <a:t>” [Keener]</a:t>
            </a:r>
          </a:p>
        </p:txBody>
      </p:sp>
      <p:pic>
        <p:nvPicPr>
          <p:cNvPr id="1026" name="Picture 2" descr="Image result for meme guy looking back">
            <a:extLst>
              <a:ext uri="{FF2B5EF4-FFF2-40B4-BE49-F238E27FC236}">
                <a16:creationId xmlns:a16="http://schemas.microsoft.com/office/drawing/2014/main" id="{3756B870-4DDC-4722-98D2-C0091794F78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2571750"/>
            <a:ext cx="3200402" cy="2133601"/>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BB5B619D-DB8F-4BCE-9429-2EBF6C0AAF3F}"/>
              </a:ext>
            </a:extLst>
          </p:cNvPr>
          <p:cNvPicPr>
            <a:picLocks noChangeAspect="1"/>
          </p:cNvPicPr>
          <p:nvPr/>
        </p:nvPicPr>
        <p:blipFill>
          <a:blip r:embed="rId3"/>
          <a:stretch>
            <a:fillRect/>
          </a:stretch>
        </p:blipFill>
        <p:spPr>
          <a:xfrm>
            <a:off x="4266030" y="2584352"/>
            <a:ext cx="3226809" cy="2130552"/>
          </a:xfrm>
          <a:prstGeom prst="rect">
            <a:avLst/>
          </a:prstGeom>
          <a:ln>
            <a:solidFill>
              <a:schemeClr val="bg1"/>
            </a:solidFill>
          </a:ln>
        </p:spPr>
      </p:pic>
      <p:sp>
        <p:nvSpPr>
          <p:cNvPr id="7" name="Subtitle 2">
            <a:extLst>
              <a:ext uri="{FF2B5EF4-FFF2-40B4-BE49-F238E27FC236}">
                <a16:creationId xmlns:a16="http://schemas.microsoft.com/office/drawing/2014/main" id="{9E661E96-7F08-4258-B651-04C9FE527610}"/>
              </a:ext>
            </a:extLst>
          </p:cNvPr>
          <p:cNvSpPr txBox="1">
            <a:spLocks/>
          </p:cNvSpPr>
          <p:nvPr/>
        </p:nvSpPr>
        <p:spPr>
          <a:xfrm>
            <a:off x="1447800" y="4248150"/>
            <a:ext cx="5334000" cy="685800"/>
          </a:xfrm>
          <a:prstGeom prst="rect">
            <a:avLst/>
          </a:prstGeom>
          <a:solidFill>
            <a:schemeClr val="tx2"/>
          </a:solidFill>
        </p:spPr>
        <p:txBody>
          <a:bodyPr vert="horz">
            <a:noAutofit/>
          </a:bodyPr>
          <a:lstStyle>
            <a:lvl1pPr marL="342900" indent="-342900" algn="l" rtl="0" eaLnBrk="1" latinLnBrk="0" hangingPunct="1">
              <a:spcBef>
                <a:spcPts val="600"/>
              </a:spcBef>
              <a:buClr>
                <a:schemeClr val="accent2"/>
              </a:buClr>
              <a:buSzPct val="85000"/>
              <a:buFont typeface="Arial" panose="020B0604020202020204" pitchFamily="34" charset="0"/>
              <a:buChar char="•"/>
              <a:defRPr kumimoji="0" sz="2200" kern="1200" spc="100" baseline="0">
                <a:solidFill>
                  <a:schemeClr val="tx2"/>
                </a:solidFill>
                <a:latin typeface="+mn-lt"/>
                <a:ea typeface="+mn-ea"/>
                <a:cs typeface="+mn-cs"/>
              </a:defRPr>
            </a:lvl1pPr>
            <a:lvl2pPr marL="457200" indent="0" algn="ctr" rtl="0" eaLnBrk="1" latinLnBrk="0" hangingPunct="1">
              <a:spcBef>
                <a:spcPts val="300"/>
              </a:spcBef>
              <a:buClr>
                <a:schemeClr val="accent2">
                  <a:shade val="75000"/>
                </a:schemeClr>
              </a:buClr>
              <a:buSzPct val="85000"/>
              <a:buFont typeface="Wingdings 2"/>
              <a:buNone/>
              <a:defRPr kumimoji="0" sz="2400" kern="1200">
                <a:solidFill>
                  <a:schemeClr val="tx2"/>
                </a:solidFill>
                <a:latin typeface="+mn-lt"/>
                <a:ea typeface="+mn-ea"/>
                <a:cs typeface="+mn-cs"/>
              </a:defRPr>
            </a:lvl2pPr>
            <a:lvl3pPr marL="914400" indent="0" algn="ctr" rtl="0" eaLnBrk="1" latinLnBrk="0" hangingPunct="1">
              <a:spcBef>
                <a:spcPts val="300"/>
              </a:spcBef>
              <a:buClr>
                <a:schemeClr val="accent2">
                  <a:shade val="50000"/>
                </a:schemeClr>
              </a:buClr>
              <a:buSzPct val="85000"/>
              <a:buFont typeface="Wingdings 2"/>
              <a:buNone/>
              <a:defRPr kumimoji="0" sz="2100" kern="1200">
                <a:solidFill>
                  <a:schemeClr val="tx1"/>
                </a:solidFill>
                <a:latin typeface="+mn-lt"/>
                <a:ea typeface="+mn-ea"/>
                <a:cs typeface="+mn-cs"/>
              </a:defRPr>
            </a:lvl3pPr>
            <a:lvl4pPr marL="1371600" indent="0" algn="ctr" rtl="0" eaLnBrk="1" latinLnBrk="0" hangingPunct="1">
              <a:spcBef>
                <a:spcPts val="300"/>
              </a:spcBef>
              <a:buClr>
                <a:schemeClr val="accent2">
                  <a:shade val="75000"/>
                </a:schemeClr>
              </a:buClr>
              <a:buSzPct val="85000"/>
              <a:buFont typeface="Wingdings 2" pitchFamily="18" charset="2"/>
              <a:buNone/>
              <a:defRPr kumimoji="0" sz="1900" kern="1200">
                <a:solidFill>
                  <a:schemeClr val="tx1"/>
                </a:solidFill>
                <a:latin typeface="+mn-lt"/>
                <a:ea typeface="+mn-ea"/>
                <a:cs typeface="+mn-cs"/>
              </a:defRPr>
            </a:lvl4pPr>
            <a:lvl5pPr marL="1828800" indent="0" algn="ctr" rtl="0" eaLnBrk="1" latinLnBrk="0" hangingPunct="1">
              <a:spcBef>
                <a:spcPts val="340"/>
              </a:spcBef>
              <a:buClr>
                <a:schemeClr val="accent2">
                  <a:shade val="75000"/>
                </a:schemeClr>
              </a:buClr>
              <a:buSzPct val="85000"/>
              <a:buFont typeface="Wingdings 2" pitchFamily="18" charset="2"/>
              <a:buNone/>
              <a:defRPr kumimoji="0" sz="1600" kern="1200">
                <a:solidFill>
                  <a:schemeClr val="tx1"/>
                </a:solidFill>
                <a:latin typeface="+mn-lt"/>
                <a:ea typeface="+mn-ea"/>
                <a:cs typeface="+mn-cs"/>
              </a:defRPr>
            </a:lvl5pPr>
            <a:lvl6pPr marL="2286000" indent="0" algn="ctr" rtl="0" eaLnBrk="1" latinLnBrk="0" hangingPunct="1">
              <a:spcBef>
                <a:spcPts val="340"/>
              </a:spcBef>
              <a:buClr>
                <a:schemeClr val="accent2">
                  <a:shade val="75000"/>
                </a:schemeClr>
              </a:buClr>
              <a:buSzPct val="85000"/>
              <a:buFont typeface="Wingdings 2" pitchFamily="18" charset="2"/>
              <a:buNone/>
              <a:defRPr kumimoji="0" sz="1700" kern="1200">
                <a:solidFill>
                  <a:schemeClr val="tx1"/>
                </a:solidFill>
                <a:latin typeface="+mn-lt"/>
                <a:ea typeface="+mn-ea"/>
                <a:cs typeface="+mn-cs"/>
              </a:defRPr>
            </a:lvl6pPr>
            <a:lvl7pPr marL="2743200" indent="0" algn="ctr" rtl="0" eaLnBrk="1" latinLnBrk="0" hangingPunct="1">
              <a:spcBef>
                <a:spcPts val="340"/>
              </a:spcBef>
              <a:buClr>
                <a:schemeClr val="accent2">
                  <a:shade val="75000"/>
                </a:schemeClr>
              </a:buClr>
              <a:buSzPct val="85000"/>
              <a:buFont typeface="Wingdings 2" pitchFamily="18" charset="2"/>
              <a:buNone/>
              <a:defRPr kumimoji="0" sz="1600" kern="1200" baseline="0">
                <a:solidFill>
                  <a:schemeClr val="tx1"/>
                </a:solidFill>
                <a:latin typeface="+mn-lt"/>
                <a:ea typeface="+mn-ea"/>
                <a:cs typeface="+mn-cs"/>
              </a:defRPr>
            </a:lvl7pPr>
            <a:lvl8pPr marL="3200400" indent="0" algn="ctr" rtl="0" eaLnBrk="1" latinLnBrk="0" hangingPunct="1">
              <a:spcBef>
                <a:spcPts val="340"/>
              </a:spcBef>
              <a:buClr>
                <a:schemeClr val="accent2">
                  <a:shade val="75000"/>
                </a:schemeClr>
              </a:buClr>
              <a:buSzPct val="85000"/>
              <a:buFont typeface="Wingdings 2" pitchFamily="18" charset="2"/>
              <a:buNone/>
              <a:defRPr kumimoji="0" sz="1500" kern="1200">
                <a:solidFill>
                  <a:schemeClr val="tx1"/>
                </a:solidFill>
                <a:latin typeface="+mn-lt"/>
                <a:ea typeface="+mn-ea"/>
                <a:cs typeface="+mn-cs"/>
              </a:defRPr>
            </a:lvl8pPr>
            <a:lvl9pPr marL="3657600" indent="0" algn="ctr" rtl="0" eaLnBrk="1" latinLnBrk="0" hangingPunct="1">
              <a:spcBef>
                <a:spcPts val="340"/>
              </a:spcBef>
              <a:buClr>
                <a:schemeClr val="accent2">
                  <a:shade val="75000"/>
                </a:schemeClr>
              </a:buClr>
              <a:buSzPct val="85000"/>
              <a:buFont typeface="Wingdings 2" pitchFamily="18" charset="2"/>
              <a:buNone/>
              <a:defRPr kumimoji="0" sz="1500" kern="1200">
                <a:solidFill>
                  <a:schemeClr val="tx1"/>
                </a:solidFill>
                <a:latin typeface="+mn-lt"/>
                <a:ea typeface="+mn-ea"/>
                <a:cs typeface="+mn-cs"/>
              </a:defRPr>
            </a:lvl9pPr>
          </a:lstStyle>
          <a:p>
            <a:pPr marL="0" indent="0" algn="ctr">
              <a:buNone/>
            </a:pPr>
            <a:r>
              <a:rPr lang="en-US" sz="1600" dirty="0">
                <a:solidFill>
                  <a:schemeClr val="bg1"/>
                </a:solidFill>
              </a:rPr>
              <a:t>Clearly, this passage is for both men and women, since adultery is not gender specific</a:t>
            </a:r>
          </a:p>
        </p:txBody>
      </p:sp>
      <p:sp>
        <p:nvSpPr>
          <p:cNvPr id="5" name="Footer Placeholder 4"/>
          <p:cNvSpPr>
            <a:spLocks noGrp="1"/>
          </p:cNvSpPr>
          <p:nvPr>
            <p:ph type="ftr" sz="quarter" idx="12"/>
          </p:nvPr>
        </p:nvSpPr>
        <p:spPr/>
        <p:txBody>
          <a:bodyPr/>
          <a:lstStyle/>
          <a:p>
            <a:r>
              <a:rPr lang="en-US"/>
              <a:t>Tim Collins: http://www.pas.Rochester.edu/~tim</a:t>
            </a:r>
          </a:p>
        </p:txBody>
      </p:sp>
    </p:spTree>
    <p:extLst>
      <p:ext uri="{BB962C8B-B14F-4D97-AF65-F5344CB8AC3E}">
        <p14:creationId xmlns:p14="http://schemas.microsoft.com/office/powerpoint/2010/main" val="1447735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a:t>“anyone who</a:t>
            </a:r>
            <a:r>
              <a:rPr lang="en-US" sz="3600" dirty="0">
                <a:solidFill>
                  <a:schemeClr val="bg1"/>
                </a:solidFill>
              </a:rPr>
              <a:t> looks</a:t>
            </a:r>
            <a:r>
              <a:rPr lang="en-US" sz="3600" dirty="0"/>
              <a:t> at a woman lustfully”</a:t>
            </a:r>
          </a:p>
        </p:txBody>
      </p:sp>
      <p:sp>
        <p:nvSpPr>
          <p:cNvPr id="4" name="Subtitle 2">
            <a:extLst>
              <a:ext uri="{FF2B5EF4-FFF2-40B4-BE49-F238E27FC236}">
                <a16:creationId xmlns:a16="http://schemas.microsoft.com/office/drawing/2014/main" id="{7466B06F-69D5-4159-BE79-64352EB9AC5A}"/>
              </a:ext>
            </a:extLst>
          </p:cNvPr>
          <p:cNvSpPr>
            <a:spLocks noGrp="1"/>
          </p:cNvSpPr>
          <p:nvPr>
            <p:ph type="subTitle" idx="1"/>
          </p:nvPr>
        </p:nvSpPr>
        <p:spPr>
          <a:xfrm>
            <a:off x="457200" y="1200150"/>
            <a:ext cx="7848600" cy="1524000"/>
          </a:xfrm>
        </p:spPr>
        <p:txBody>
          <a:bodyPr/>
          <a:lstStyle/>
          <a:p>
            <a:r>
              <a:rPr lang="en-US" sz="1600" dirty="0"/>
              <a:t>The word “looks” is in the present tense</a:t>
            </a:r>
          </a:p>
          <a:p>
            <a:r>
              <a:rPr lang="en-US" sz="1600" dirty="0"/>
              <a:t>In Greek, the present tense often has a sense of continuous action</a:t>
            </a:r>
          </a:p>
          <a:p>
            <a:pPr marL="288925" lvl="1" indent="-285750" algn="l">
              <a:buFont typeface="Arial" panose="020B0604020202020204" pitchFamily="34" charset="0"/>
              <a:buChar char="•"/>
            </a:pPr>
            <a:r>
              <a:rPr lang="en-US" sz="1600" dirty="0">
                <a:solidFill>
                  <a:schemeClr val="tx1"/>
                </a:solidFill>
              </a:rPr>
              <a:t>This verse probably refers “not to noticing a person’s beauty, but to </a:t>
            </a:r>
            <a:r>
              <a:rPr lang="en-US" sz="1600" dirty="0">
                <a:solidFill>
                  <a:schemeClr val="bg1"/>
                </a:solidFill>
              </a:rPr>
              <a:t>imbibing it, meditating on it, seeking to possess it</a:t>
            </a:r>
            <a:r>
              <a:rPr lang="en-US" sz="1600" dirty="0">
                <a:solidFill>
                  <a:schemeClr val="tx1"/>
                </a:solidFill>
              </a:rPr>
              <a:t>” [Keener]</a:t>
            </a:r>
          </a:p>
        </p:txBody>
      </p:sp>
      <p:pic>
        <p:nvPicPr>
          <p:cNvPr id="1026" name="Picture 2" descr="Image result for meme guy looking back">
            <a:extLst>
              <a:ext uri="{FF2B5EF4-FFF2-40B4-BE49-F238E27FC236}">
                <a16:creationId xmlns:a16="http://schemas.microsoft.com/office/drawing/2014/main" id="{3756B870-4DDC-4722-98D2-C0091794F78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2571750"/>
            <a:ext cx="3200402" cy="2133601"/>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BB5B619D-DB8F-4BCE-9429-2EBF6C0AAF3F}"/>
              </a:ext>
            </a:extLst>
          </p:cNvPr>
          <p:cNvPicPr>
            <a:picLocks noChangeAspect="1"/>
          </p:cNvPicPr>
          <p:nvPr/>
        </p:nvPicPr>
        <p:blipFill>
          <a:blip r:embed="rId3"/>
          <a:stretch>
            <a:fillRect/>
          </a:stretch>
        </p:blipFill>
        <p:spPr>
          <a:xfrm>
            <a:off x="4266030" y="2584352"/>
            <a:ext cx="3226809" cy="2130552"/>
          </a:xfrm>
          <a:prstGeom prst="rect">
            <a:avLst/>
          </a:prstGeom>
          <a:ln>
            <a:solidFill>
              <a:schemeClr val="bg1"/>
            </a:solidFill>
          </a:ln>
        </p:spPr>
      </p:pic>
      <p:sp>
        <p:nvSpPr>
          <p:cNvPr id="7" name="Subtitle 2">
            <a:extLst>
              <a:ext uri="{FF2B5EF4-FFF2-40B4-BE49-F238E27FC236}">
                <a16:creationId xmlns:a16="http://schemas.microsoft.com/office/drawing/2014/main" id="{9E661E96-7F08-4258-B651-04C9FE527610}"/>
              </a:ext>
            </a:extLst>
          </p:cNvPr>
          <p:cNvSpPr txBox="1">
            <a:spLocks/>
          </p:cNvSpPr>
          <p:nvPr/>
        </p:nvSpPr>
        <p:spPr>
          <a:xfrm>
            <a:off x="1447800" y="4248150"/>
            <a:ext cx="5334000" cy="685800"/>
          </a:xfrm>
          <a:prstGeom prst="rect">
            <a:avLst/>
          </a:prstGeom>
          <a:solidFill>
            <a:schemeClr val="tx2"/>
          </a:solidFill>
        </p:spPr>
        <p:txBody>
          <a:bodyPr vert="horz">
            <a:noAutofit/>
          </a:bodyPr>
          <a:lstStyle>
            <a:lvl1pPr marL="342900" indent="-342900" algn="l" rtl="0" eaLnBrk="1" latinLnBrk="0" hangingPunct="1">
              <a:spcBef>
                <a:spcPts val="600"/>
              </a:spcBef>
              <a:buClr>
                <a:schemeClr val="accent2"/>
              </a:buClr>
              <a:buSzPct val="85000"/>
              <a:buFont typeface="Arial" panose="020B0604020202020204" pitchFamily="34" charset="0"/>
              <a:buChar char="•"/>
              <a:defRPr kumimoji="0" sz="2200" kern="1200" spc="100" baseline="0">
                <a:solidFill>
                  <a:schemeClr val="tx2"/>
                </a:solidFill>
                <a:latin typeface="+mn-lt"/>
                <a:ea typeface="+mn-ea"/>
                <a:cs typeface="+mn-cs"/>
              </a:defRPr>
            </a:lvl1pPr>
            <a:lvl2pPr marL="457200" indent="0" algn="ctr" rtl="0" eaLnBrk="1" latinLnBrk="0" hangingPunct="1">
              <a:spcBef>
                <a:spcPts val="300"/>
              </a:spcBef>
              <a:buClr>
                <a:schemeClr val="accent2">
                  <a:shade val="75000"/>
                </a:schemeClr>
              </a:buClr>
              <a:buSzPct val="85000"/>
              <a:buFont typeface="Wingdings 2"/>
              <a:buNone/>
              <a:defRPr kumimoji="0" sz="2400" kern="1200">
                <a:solidFill>
                  <a:schemeClr val="tx2"/>
                </a:solidFill>
                <a:latin typeface="+mn-lt"/>
                <a:ea typeface="+mn-ea"/>
                <a:cs typeface="+mn-cs"/>
              </a:defRPr>
            </a:lvl2pPr>
            <a:lvl3pPr marL="914400" indent="0" algn="ctr" rtl="0" eaLnBrk="1" latinLnBrk="0" hangingPunct="1">
              <a:spcBef>
                <a:spcPts val="300"/>
              </a:spcBef>
              <a:buClr>
                <a:schemeClr val="accent2">
                  <a:shade val="50000"/>
                </a:schemeClr>
              </a:buClr>
              <a:buSzPct val="85000"/>
              <a:buFont typeface="Wingdings 2"/>
              <a:buNone/>
              <a:defRPr kumimoji="0" sz="2100" kern="1200">
                <a:solidFill>
                  <a:schemeClr val="tx1"/>
                </a:solidFill>
                <a:latin typeface="+mn-lt"/>
                <a:ea typeface="+mn-ea"/>
                <a:cs typeface="+mn-cs"/>
              </a:defRPr>
            </a:lvl3pPr>
            <a:lvl4pPr marL="1371600" indent="0" algn="ctr" rtl="0" eaLnBrk="1" latinLnBrk="0" hangingPunct="1">
              <a:spcBef>
                <a:spcPts val="300"/>
              </a:spcBef>
              <a:buClr>
                <a:schemeClr val="accent2">
                  <a:shade val="75000"/>
                </a:schemeClr>
              </a:buClr>
              <a:buSzPct val="85000"/>
              <a:buFont typeface="Wingdings 2" pitchFamily="18" charset="2"/>
              <a:buNone/>
              <a:defRPr kumimoji="0" sz="1900" kern="1200">
                <a:solidFill>
                  <a:schemeClr val="tx1"/>
                </a:solidFill>
                <a:latin typeface="+mn-lt"/>
                <a:ea typeface="+mn-ea"/>
                <a:cs typeface="+mn-cs"/>
              </a:defRPr>
            </a:lvl4pPr>
            <a:lvl5pPr marL="1828800" indent="0" algn="ctr" rtl="0" eaLnBrk="1" latinLnBrk="0" hangingPunct="1">
              <a:spcBef>
                <a:spcPts val="340"/>
              </a:spcBef>
              <a:buClr>
                <a:schemeClr val="accent2">
                  <a:shade val="75000"/>
                </a:schemeClr>
              </a:buClr>
              <a:buSzPct val="85000"/>
              <a:buFont typeface="Wingdings 2" pitchFamily="18" charset="2"/>
              <a:buNone/>
              <a:defRPr kumimoji="0" sz="1600" kern="1200">
                <a:solidFill>
                  <a:schemeClr val="tx1"/>
                </a:solidFill>
                <a:latin typeface="+mn-lt"/>
                <a:ea typeface="+mn-ea"/>
                <a:cs typeface="+mn-cs"/>
              </a:defRPr>
            </a:lvl5pPr>
            <a:lvl6pPr marL="2286000" indent="0" algn="ctr" rtl="0" eaLnBrk="1" latinLnBrk="0" hangingPunct="1">
              <a:spcBef>
                <a:spcPts val="340"/>
              </a:spcBef>
              <a:buClr>
                <a:schemeClr val="accent2">
                  <a:shade val="75000"/>
                </a:schemeClr>
              </a:buClr>
              <a:buSzPct val="85000"/>
              <a:buFont typeface="Wingdings 2" pitchFamily="18" charset="2"/>
              <a:buNone/>
              <a:defRPr kumimoji="0" sz="1700" kern="1200">
                <a:solidFill>
                  <a:schemeClr val="tx1"/>
                </a:solidFill>
                <a:latin typeface="+mn-lt"/>
                <a:ea typeface="+mn-ea"/>
                <a:cs typeface="+mn-cs"/>
              </a:defRPr>
            </a:lvl6pPr>
            <a:lvl7pPr marL="2743200" indent="0" algn="ctr" rtl="0" eaLnBrk="1" latinLnBrk="0" hangingPunct="1">
              <a:spcBef>
                <a:spcPts val="340"/>
              </a:spcBef>
              <a:buClr>
                <a:schemeClr val="accent2">
                  <a:shade val="75000"/>
                </a:schemeClr>
              </a:buClr>
              <a:buSzPct val="85000"/>
              <a:buFont typeface="Wingdings 2" pitchFamily="18" charset="2"/>
              <a:buNone/>
              <a:defRPr kumimoji="0" sz="1600" kern="1200" baseline="0">
                <a:solidFill>
                  <a:schemeClr val="tx1"/>
                </a:solidFill>
                <a:latin typeface="+mn-lt"/>
                <a:ea typeface="+mn-ea"/>
                <a:cs typeface="+mn-cs"/>
              </a:defRPr>
            </a:lvl7pPr>
            <a:lvl8pPr marL="3200400" indent="0" algn="ctr" rtl="0" eaLnBrk="1" latinLnBrk="0" hangingPunct="1">
              <a:spcBef>
                <a:spcPts val="340"/>
              </a:spcBef>
              <a:buClr>
                <a:schemeClr val="accent2">
                  <a:shade val="75000"/>
                </a:schemeClr>
              </a:buClr>
              <a:buSzPct val="85000"/>
              <a:buFont typeface="Wingdings 2" pitchFamily="18" charset="2"/>
              <a:buNone/>
              <a:defRPr kumimoji="0" sz="1500" kern="1200">
                <a:solidFill>
                  <a:schemeClr val="tx1"/>
                </a:solidFill>
                <a:latin typeface="+mn-lt"/>
                <a:ea typeface="+mn-ea"/>
                <a:cs typeface="+mn-cs"/>
              </a:defRPr>
            </a:lvl8pPr>
            <a:lvl9pPr marL="3657600" indent="0" algn="ctr" rtl="0" eaLnBrk="1" latinLnBrk="0" hangingPunct="1">
              <a:spcBef>
                <a:spcPts val="340"/>
              </a:spcBef>
              <a:buClr>
                <a:schemeClr val="accent2">
                  <a:shade val="75000"/>
                </a:schemeClr>
              </a:buClr>
              <a:buSzPct val="85000"/>
              <a:buFont typeface="Wingdings 2" pitchFamily="18" charset="2"/>
              <a:buNone/>
              <a:defRPr kumimoji="0" sz="1500" kern="1200">
                <a:solidFill>
                  <a:schemeClr val="tx1"/>
                </a:solidFill>
                <a:latin typeface="+mn-lt"/>
                <a:ea typeface="+mn-ea"/>
                <a:cs typeface="+mn-cs"/>
              </a:defRPr>
            </a:lvl9pPr>
          </a:lstStyle>
          <a:p>
            <a:pPr marL="0" indent="0" algn="ctr">
              <a:buNone/>
            </a:pPr>
            <a:r>
              <a:rPr lang="en-US" sz="1600" dirty="0">
                <a:solidFill>
                  <a:schemeClr val="bg1"/>
                </a:solidFill>
              </a:rPr>
              <a:t>In this passage Jesus combines the commandment against </a:t>
            </a:r>
            <a:r>
              <a:rPr lang="en-US" sz="1600" i="1" dirty="0">
                <a:solidFill>
                  <a:schemeClr val="bg1"/>
                </a:solidFill>
              </a:rPr>
              <a:t>adultery </a:t>
            </a:r>
            <a:r>
              <a:rPr lang="en-US" sz="1600" dirty="0">
                <a:solidFill>
                  <a:schemeClr val="bg1"/>
                </a:solidFill>
              </a:rPr>
              <a:t>with that against </a:t>
            </a:r>
            <a:r>
              <a:rPr lang="en-US" sz="1600" i="1" dirty="0">
                <a:solidFill>
                  <a:schemeClr val="bg1"/>
                </a:solidFill>
              </a:rPr>
              <a:t>coveting</a:t>
            </a:r>
          </a:p>
        </p:txBody>
      </p:sp>
      <p:sp>
        <p:nvSpPr>
          <p:cNvPr id="5" name="Footer Placeholder 4"/>
          <p:cNvSpPr>
            <a:spLocks noGrp="1"/>
          </p:cNvSpPr>
          <p:nvPr>
            <p:ph type="ftr" sz="quarter" idx="12"/>
          </p:nvPr>
        </p:nvSpPr>
        <p:spPr/>
        <p:txBody>
          <a:bodyPr/>
          <a:lstStyle/>
          <a:p>
            <a:r>
              <a:rPr lang="en-US"/>
              <a:t>Tim Collins: http://www.pas.Rochester.edu/~tim</a:t>
            </a:r>
          </a:p>
        </p:txBody>
      </p:sp>
    </p:spTree>
    <p:extLst>
      <p:ext uri="{BB962C8B-B14F-4D97-AF65-F5344CB8AC3E}">
        <p14:creationId xmlns:p14="http://schemas.microsoft.com/office/powerpoint/2010/main" val="2399158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28601"/>
            <a:ext cx="7826326" cy="685800"/>
          </a:xfrm>
        </p:spPr>
        <p:txBody>
          <a:bodyPr/>
          <a:lstStyle/>
          <a:p>
            <a:pPr algn="l"/>
            <a:r>
              <a:rPr lang="en-US" sz="3600" dirty="0"/>
              <a:t>Ancients differed in their views of lust</a:t>
            </a:r>
          </a:p>
        </p:txBody>
      </p:sp>
      <p:sp>
        <p:nvSpPr>
          <p:cNvPr id="4" name="Subtitle 2">
            <a:extLst>
              <a:ext uri="{FF2B5EF4-FFF2-40B4-BE49-F238E27FC236}">
                <a16:creationId xmlns:a16="http://schemas.microsoft.com/office/drawing/2014/main" id="{7466B06F-69D5-4159-BE79-64352EB9AC5A}"/>
              </a:ext>
            </a:extLst>
          </p:cNvPr>
          <p:cNvSpPr>
            <a:spLocks noGrp="1"/>
          </p:cNvSpPr>
          <p:nvPr>
            <p:ph type="subTitle" idx="1"/>
          </p:nvPr>
        </p:nvSpPr>
        <p:spPr>
          <a:xfrm>
            <a:off x="457200" y="1228285"/>
            <a:ext cx="7086600" cy="3733800"/>
          </a:xfrm>
        </p:spPr>
        <p:txBody>
          <a:bodyPr/>
          <a:lstStyle/>
          <a:p>
            <a:r>
              <a:rPr lang="en-US" sz="1600" dirty="0"/>
              <a:t>Some Mediterranean cultures saw lust as natural</a:t>
            </a:r>
          </a:p>
          <a:p>
            <a:pPr marL="742950" lvl="1" indent="-285750" algn="l">
              <a:buFont typeface="Wingdings" panose="05000000000000000000" pitchFamily="2" charset="2"/>
              <a:buChar char="v"/>
            </a:pPr>
            <a:r>
              <a:rPr lang="en-US" sz="1600" dirty="0">
                <a:solidFill>
                  <a:schemeClr val="tx1"/>
                </a:solidFill>
              </a:rPr>
              <a:t>Much like my French friend Jacques, who sees appreciation of the bodily form as natural and healthy</a:t>
            </a:r>
          </a:p>
          <a:p>
            <a:r>
              <a:rPr lang="en-US" sz="1600" dirty="0"/>
              <a:t>Jewish writers weren’t so sanguine about lust; e.g. Job:</a:t>
            </a:r>
          </a:p>
          <a:p>
            <a:pPr marL="742950" lvl="1" indent="-285750" algn="l">
              <a:buFont typeface="Wingdings" panose="05000000000000000000" pitchFamily="2" charset="2"/>
              <a:buChar char="v"/>
            </a:pPr>
            <a:r>
              <a:rPr lang="en-US" sz="1600" dirty="0">
                <a:solidFill>
                  <a:schemeClr val="tx1"/>
                </a:solidFill>
              </a:rPr>
              <a:t>“I have made a covenant with my eyes; how could I look upon a virgin?”</a:t>
            </a:r>
          </a:p>
          <a:p>
            <a:r>
              <a:rPr lang="en-US" sz="1600" dirty="0"/>
              <a:t>Some Jewish writers also saw lust as equivalent to adultery</a:t>
            </a:r>
          </a:p>
          <a:p>
            <a:pPr marL="742950" lvl="1" indent="-285750" algn="l">
              <a:buFont typeface="Wingdings" panose="05000000000000000000" pitchFamily="2" charset="2"/>
              <a:buChar char="v"/>
            </a:pPr>
            <a:r>
              <a:rPr lang="en-US" sz="1600" dirty="0">
                <a:solidFill>
                  <a:schemeClr val="tx1"/>
                </a:solidFill>
              </a:rPr>
              <a:t>Testament of </a:t>
            </a:r>
            <a:r>
              <a:rPr lang="en-US" sz="1600" dirty="0" err="1">
                <a:solidFill>
                  <a:schemeClr val="tx1"/>
                </a:solidFill>
              </a:rPr>
              <a:t>Isaachar</a:t>
            </a:r>
            <a:r>
              <a:rPr lang="en-US" sz="1600" dirty="0">
                <a:solidFill>
                  <a:schemeClr val="tx1"/>
                </a:solidFill>
              </a:rPr>
              <a:t> 7:2: “Except my wife I have not known any woman. I never committed fornication by the uplifting of my eyes” (2</a:t>
            </a:r>
            <a:r>
              <a:rPr lang="en-US" sz="1600" baseline="30000" dirty="0">
                <a:solidFill>
                  <a:schemeClr val="tx1"/>
                </a:solidFill>
              </a:rPr>
              <a:t>nd</a:t>
            </a:r>
            <a:r>
              <a:rPr lang="en-US" sz="1600" dirty="0">
                <a:solidFill>
                  <a:schemeClr val="tx1"/>
                </a:solidFill>
              </a:rPr>
              <a:t> cent. AD)</a:t>
            </a:r>
          </a:p>
          <a:p>
            <a:r>
              <a:rPr lang="en-US" sz="1600" dirty="0"/>
              <a:t>In a culture where married women were expected to cover their heads to avoid provoking lust, Jesus puts responsibility </a:t>
            </a:r>
            <a:r>
              <a:rPr lang="en-US" sz="1600" dirty="0">
                <a:solidFill>
                  <a:schemeClr val="bg1"/>
                </a:solidFill>
              </a:rPr>
              <a:t>squarely back on the viewer</a:t>
            </a:r>
          </a:p>
          <a:p>
            <a:pPr marL="742950" lvl="1" indent="-285750" algn="l">
              <a:buFont typeface="Wingdings" panose="05000000000000000000" pitchFamily="2" charset="2"/>
              <a:buChar char="v"/>
            </a:pPr>
            <a:endParaRPr lang="en-US" sz="1600" dirty="0">
              <a:solidFill>
                <a:schemeClr val="tx1"/>
              </a:solidFill>
            </a:endParaRPr>
          </a:p>
          <a:p>
            <a:endParaRPr lang="en-US" sz="1600" dirty="0">
              <a:solidFill>
                <a:schemeClr val="tx1"/>
              </a:solidFill>
            </a:endParaRPr>
          </a:p>
          <a:p>
            <a:endParaRPr lang="en-US" sz="1600" dirty="0"/>
          </a:p>
        </p:txBody>
      </p:sp>
      <p:pic>
        <p:nvPicPr>
          <p:cNvPr id="2050" name="Picture 2">
            <a:extLst>
              <a:ext uri="{FF2B5EF4-FFF2-40B4-BE49-F238E27FC236}">
                <a16:creationId xmlns:a16="http://schemas.microsoft.com/office/drawing/2014/main" id="{D2357324-C152-43A0-AA1B-F335BB9ACB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1406878"/>
            <a:ext cx="1052637" cy="1704975"/>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2052" name="Picture 4" descr="Image result for sexy mennonite head covering">
            <a:extLst>
              <a:ext uri="{FF2B5EF4-FFF2-40B4-BE49-F238E27FC236}">
                <a16:creationId xmlns:a16="http://schemas.microsoft.com/office/drawing/2014/main" id="{3F557AAC-E617-4021-8F10-A4843CD867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4338" y="3330928"/>
            <a:ext cx="1051560" cy="1298222"/>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2"/>
          </p:nvPr>
        </p:nvSpPr>
        <p:spPr/>
        <p:txBody>
          <a:bodyPr/>
          <a:lstStyle/>
          <a:p>
            <a:r>
              <a:rPr lang="en-US"/>
              <a:t>Tim Collins: http://www.pas.Rochester.edu/~tim</a:t>
            </a:r>
          </a:p>
        </p:txBody>
      </p:sp>
    </p:spTree>
    <p:extLst>
      <p:ext uri="{BB962C8B-B14F-4D97-AF65-F5344CB8AC3E}">
        <p14:creationId xmlns:p14="http://schemas.microsoft.com/office/powerpoint/2010/main" val="2090358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dirty="0"/>
              <a:t>Jesus’ solution for </a:t>
            </a:r>
            <a:r>
              <a:rPr lang="en-US" sz="2800" i="1" dirty="0"/>
              <a:t>adultery</a:t>
            </a:r>
            <a:r>
              <a:rPr lang="en-US" sz="2800" dirty="0"/>
              <a:t> parallels that for </a:t>
            </a:r>
            <a:r>
              <a:rPr lang="en-US" sz="2800" i="1" dirty="0"/>
              <a:t>murder</a:t>
            </a:r>
          </a:p>
        </p:txBody>
      </p:sp>
      <p:sp>
        <p:nvSpPr>
          <p:cNvPr id="4" name="Subtitle 2">
            <a:extLst>
              <a:ext uri="{FF2B5EF4-FFF2-40B4-BE49-F238E27FC236}">
                <a16:creationId xmlns:a16="http://schemas.microsoft.com/office/drawing/2014/main" id="{7466B06F-69D5-4159-BE79-64352EB9AC5A}"/>
              </a:ext>
            </a:extLst>
          </p:cNvPr>
          <p:cNvSpPr>
            <a:spLocks noGrp="1"/>
          </p:cNvSpPr>
          <p:nvPr>
            <p:ph type="subTitle" idx="1"/>
          </p:nvPr>
        </p:nvSpPr>
        <p:spPr>
          <a:xfrm>
            <a:off x="457200" y="1200150"/>
            <a:ext cx="7848600" cy="3733800"/>
          </a:xfrm>
        </p:spPr>
        <p:txBody>
          <a:bodyPr/>
          <a:lstStyle/>
          <a:p>
            <a:r>
              <a:rPr lang="en-US" sz="1600" dirty="0"/>
              <a:t>What does Jesus teach? </a:t>
            </a:r>
          </a:p>
          <a:p>
            <a:r>
              <a:rPr lang="en-US" sz="1600" dirty="0"/>
              <a:t>(…John Stott clip, below…)</a:t>
            </a:r>
          </a:p>
          <a:p>
            <a:r>
              <a:rPr lang="en-US" sz="1600" dirty="0"/>
              <a:t>Has anyone here deliberately restricted activities, reading, movies, time with others, etc., to avoid sinning in this area?</a:t>
            </a:r>
          </a:p>
          <a:p>
            <a:endParaRPr lang="en-US" sz="1600" dirty="0"/>
          </a:p>
          <a:p>
            <a:endParaRPr lang="en-US" sz="1600" dirty="0"/>
          </a:p>
          <a:p>
            <a:endParaRPr lang="en-US" sz="1600" dirty="0"/>
          </a:p>
        </p:txBody>
      </p:sp>
      <p:pic>
        <p:nvPicPr>
          <p:cNvPr id="3" name="Stott Lecture 3 clip">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543800" y="4095750"/>
            <a:ext cx="487363" cy="487363"/>
          </a:xfrm>
          <a:prstGeom prst="rect">
            <a:avLst/>
          </a:prstGeom>
        </p:spPr>
      </p:pic>
      <p:sp>
        <p:nvSpPr>
          <p:cNvPr id="5" name="Footer Placeholder 4"/>
          <p:cNvSpPr>
            <a:spLocks noGrp="1"/>
          </p:cNvSpPr>
          <p:nvPr>
            <p:ph type="ftr" sz="quarter" idx="12"/>
          </p:nvPr>
        </p:nvSpPr>
        <p:spPr/>
        <p:txBody>
          <a:bodyPr/>
          <a:lstStyle/>
          <a:p>
            <a:r>
              <a:rPr lang="en-US"/>
              <a:t>Tim Collins: http://www.pas.Rochester.edu/~tim</a:t>
            </a:r>
          </a:p>
        </p:txBody>
      </p:sp>
    </p:spTree>
    <p:extLst>
      <p:ext uri="{BB962C8B-B14F-4D97-AF65-F5344CB8AC3E}">
        <p14:creationId xmlns:p14="http://schemas.microsoft.com/office/powerpoint/2010/main" val="1710959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7810"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dirty="0"/>
              <a:t>Jesus’ solution for </a:t>
            </a:r>
            <a:r>
              <a:rPr lang="en-US" sz="2800" i="1" dirty="0"/>
              <a:t>adultery</a:t>
            </a:r>
            <a:r>
              <a:rPr lang="en-US" sz="2800" dirty="0"/>
              <a:t> parallels that for </a:t>
            </a:r>
            <a:r>
              <a:rPr lang="en-US" sz="2800" i="1" dirty="0"/>
              <a:t>murder</a:t>
            </a:r>
            <a:endParaRPr lang="en-US" sz="2800" dirty="0"/>
          </a:p>
        </p:txBody>
      </p:sp>
      <p:sp>
        <p:nvSpPr>
          <p:cNvPr id="4" name="Subtitle 2">
            <a:extLst>
              <a:ext uri="{FF2B5EF4-FFF2-40B4-BE49-F238E27FC236}">
                <a16:creationId xmlns:a16="http://schemas.microsoft.com/office/drawing/2014/main" id="{7466B06F-69D5-4159-BE79-64352EB9AC5A}"/>
              </a:ext>
            </a:extLst>
          </p:cNvPr>
          <p:cNvSpPr>
            <a:spLocks noGrp="1"/>
          </p:cNvSpPr>
          <p:nvPr>
            <p:ph type="subTitle" idx="1"/>
          </p:nvPr>
        </p:nvSpPr>
        <p:spPr>
          <a:xfrm>
            <a:off x="457200" y="1200150"/>
            <a:ext cx="7848600" cy="3733800"/>
          </a:xfrm>
        </p:spPr>
        <p:txBody>
          <a:bodyPr/>
          <a:lstStyle/>
          <a:p>
            <a:r>
              <a:rPr lang="en-US" sz="1600" dirty="0"/>
              <a:t>What does Jesus teach? </a:t>
            </a:r>
          </a:p>
          <a:p>
            <a:r>
              <a:rPr lang="en-US" sz="1600" dirty="0"/>
              <a:t>(…John Stott clip…)</a:t>
            </a:r>
          </a:p>
          <a:p>
            <a:r>
              <a:rPr lang="en-US" sz="1600" dirty="0"/>
              <a:t>Has anyone here deliberately restricted activities, reading, movies, time with others, etc., to avoid sinning in this area?</a:t>
            </a:r>
          </a:p>
          <a:p>
            <a:r>
              <a:rPr lang="en-US" sz="1600" dirty="0"/>
              <a:t>Pornography is, famously, at epidemic proportions</a:t>
            </a:r>
          </a:p>
          <a:p>
            <a:pPr marL="800100" lvl="1" indent="-342900" algn="l">
              <a:buClr>
                <a:srgbClr val="F3A447">
                  <a:shade val="75000"/>
                </a:srgbClr>
              </a:buClr>
              <a:buFont typeface="Wingdings" panose="05000000000000000000" pitchFamily="2" charset="2"/>
              <a:buChar char="v"/>
            </a:pPr>
            <a:r>
              <a:rPr lang="en-US" sz="1600" dirty="0">
                <a:solidFill>
                  <a:prstClr val="white"/>
                </a:solidFill>
              </a:rPr>
              <a:t>In Jesus’ day, communities were small, lust was restricted to personal interactions</a:t>
            </a:r>
          </a:p>
          <a:p>
            <a:pPr marL="800100" lvl="1" indent="-342900" algn="l">
              <a:buClr>
                <a:srgbClr val="F3A447">
                  <a:shade val="75000"/>
                </a:srgbClr>
              </a:buClr>
              <a:buFont typeface="Wingdings" panose="05000000000000000000" pitchFamily="2" charset="2"/>
              <a:buChar char="v"/>
            </a:pPr>
            <a:r>
              <a:rPr lang="en-US" sz="1600" dirty="0">
                <a:solidFill>
                  <a:prstClr val="white"/>
                </a:solidFill>
              </a:rPr>
              <a:t>Now we </a:t>
            </a:r>
            <a:r>
              <a:rPr lang="en-US" sz="1600" i="1" dirty="0">
                <a:solidFill>
                  <a:prstClr val="white"/>
                </a:solidFill>
              </a:rPr>
              <a:t>give </a:t>
            </a:r>
            <a:r>
              <a:rPr lang="en-US" sz="1600" dirty="0">
                <a:solidFill>
                  <a:prstClr val="white"/>
                </a:solidFill>
              </a:rPr>
              <a:t>our children pornography machines (</a:t>
            </a:r>
            <a:r>
              <a:rPr lang="en-US" sz="1600" dirty="0" err="1">
                <a:solidFill>
                  <a:prstClr val="white"/>
                </a:solidFill>
              </a:rPr>
              <a:t>youtube</a:t>
            </a:r>
            <a:r>
              <a:rPr lang="en-US" sz="1600" dirty="0">
                <a:solidFill>
                  <a:prstClr val="white"/>
                </a:solidFill>
              </a:rPr>
              <a:t>, file sharing, etc.)</a:t>
            </a:r>
          </a:p>
          <a:p>
            <a:pPr marL="800100" lvl="1" indent="-342900" algn="l">
              <a:buClr>
                <a:srgbClr val="F3A447">
                  <a:shade val="75000"/>
                </a:srgbClr>
              </a:buClr>
              <a:buFont typeface="Wingdings" panose="05000000000000000000" pitchFamily="2" charset="2"/>
              <a:buChar char="v"/>
            </a:pPr>
            <a:endParaRPr lang="en-US" sz="1600" dirty="0">
              <a:solidFill>
                <a:prstClr val="white"/>
              </a:solidFill>
            </a:endParaRPr>
          </a:p>
          <a:p>
            <a:endParaRPr lang="en-US" sz="1600" dirty="0"/>
          </a:p>
          <a:p>
            <a:endParaRPr lang="en-US" sz="1600" dirty="0"/>
          </a:p>
          <a:p>
            <a:endParaRPr lang="en-US" sz="1600" dirty="0"/>
          </a:p>
        </p:txBody>
      </p:sp>
      <p:pic>
        <p:nvPicPr>
          <p:cNvPr id="2052" name="Picture 4" descr="Image result for youtube symbol">
            <a:extLst>
              <a:ext uri="{FF2B5EF4-FFF2-40B4-BE49-F238E27FC236}">
                <a16:creationId xmlns:a16="http://schemas.microsoft.com/office/drawing/2014/main" id="{3E79391B-AEC7-4E0F-AB77-2900EC0965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3714750"/>
            <a:ext cx="1984303" cy="1097280"/>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2"/>
          </p:nvPr>
        </p:nvSpPr>
        <p:spPr/>
        <p:txBody>
          <a:bodyPr/>
          <a:lstStyle/>
          <a:p>
            <a:r>
              <a:rPr lang="en-US"/>
              <a:t>Tim Collins: http://www.pas.Rochester.edu/~tim</a:t>
            </a:r>
          </a:p>
        </p:txBody>
      </p:sp>
    </p:spTree>
    <p:extLst>
      <p:ext uri="{BB962C8B-B14F-4D97-AF65-F5344CB8AC3E}">
        <p14:creationId xmlns:p14="http://schemas.microsoft.com/office/powerpoint/2010/main" val="2830320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a:t>Review from last meeting</a:t>
            </a:r>
          </a:p>
        </p:txBody>
      </p:sp>
      <p:sp>
        <p:nvSpPr>
          <p:cNvPr id="4" name="Subtitle 2">
            <a:extLst>
              <a:ext uri="{FF2B5EF4-FFF2-40B4-BE49-F238E27FC236}">
                <a16:creationId xmlns:a16="http://schemas.microsoft.com/office/drawing/2014/main" id="{7466B06F-69D5-4159-BE79-64352EB9AC5A}"/>
              </a:ext>
            </a:extLst>
          </p:cNvPr>
          <p:cNvSpPr>
            <a:spLocks noGrp="1"/>
          </p:cNvSpPr>
          <p:nvPr>
            <p:ph type="subTitle" idx="1"/>
          </p:nvPr>
        </p:nvSpPr>
        <p:spPr>
          <a:xfrm>
            <a:off x="457200" y="1200150"/>
            <a:ext cx="7848600" cy="3733800"/>
          </a:xfrm>
        </p:spPr>
        <p:txBody>
          <a:bodyPr/>
          <a:lstStyle/>
          <a:p>
            <a:r>
              <a:rPr lang="en-US" sz="1600" dirty="0"/>
              <a:t>We are looking at the </a:t>
            </a:r>
            <a:r>
              <a:rPr lang="en-US" sz="1600" i="1" dirty="0"/>
              <a:t>antitheses</a:t>
            </a:r>
            <a:r>
              <a:rPr lang="en-US" sz="1600" dirty="0"/>
              <a:t>—“you have heard… but I tell you”</a:t>
            </a:r>
          </a:p>
          <a:p>
            <a:pPr marL="742950" lvl="1" indent="-285750" algn="l">
              <a:buFont typeface="Wingdings" panose="05000000000000000000" pitchFamily="2" charset="2"/>
              <a:buChar char="v"/>
            </a:pPr>
            <a:r>
              <a:rPr lang="en-US" sz="1600" dirty="0">
                <a:solidFill>
                  <a:schemeClr val="tx1"/>
                </a:solidFill>
              </a:rPr>
              <a:t>Why are they called “antitheses”, and how is this misleading?</a:t>
            </a:r>
          </a:p>
          <a:p>
            <a:pPr marL="742950" lvl="1" indent="-285750" algn="l">
              <a:buFont typeface="Wingdings" panose="05000000000000000000" pitchFamily="2" charset="2"/>
              <a:buChar char="v"/>
            </a:pPr>
            <a:endParaRPr lang="en-US" sz="1600" dirty="0">
              <a:solidFill>
                <a:schemeClr val="tx1"/>
              </a:solidFill>
            </a:endParaRPr>
          </a:p>
          <a:p>
            <a:endParaRPr lang="en-US" sz="1600" dirty="0">
              <a:solidFill>
                <a:schemeClr val="tx1"/>
              </a:solidFill>
            </a:endParaRPr>
          </a:p>
          <a:p>
            <a:endParaRPr lang="en-US" sz="1600" dirty="0"/>
          </a:p>
        </p:txBody>
      </p:sp>
      <p:sp>
        <p:nvSpPr>
          <p:cNvPr id="3" name="Footer Placeholder 2"/>
          <p:cNvSpPr>
            <a:spLocks noGrp="1"/>
          </p:cNvSpPr>
          <p:nvPr>
            <p:ph type="ftr" sz="quarter" idx="12"/>
          </p:nvPr>
        </p:nvSpPr>
        <p:spPr/>
        <p:txBody>
          <a:bodyPr/>
          <a:lstStyle/>
          <a:p>
            <a:r>
              <a:rPr lang="en-US"/>
              <a:t>Tim Collins: http://www.pas.Rochester.edu/~tim</a:t>
            </a:r>
          </a:p>
        </p:txBody>
      </p:sp>
    </p:spTree>
    <p:extLst>
      <p:ext uri="{BB962C8B-B14F-4D97-AF65-F5344CB8AC3E}">
        <p14:creationId xmlns:p14="http://schemas.microsoft.com/office/powerpoint/2010/main" val="26274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hungry angry lonely tired">
            <a:extLst>
              <a:ext uri="{FF2B5EF4-FFF2-40B4-BE49-F238E27FC236}">
                <a16:creationId xmlns:a16="http://schemas.microsoft.com/office/drawing/2014/main" id="{7EBF981C-C62D-4011-B86B-DD346158C1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971550"/>
            <a:ext cx="7863721" cy="41148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lstStyle/>
          <a:p>
            <a:r>
              <a:rPr lang="en-US" sz="2800" dirty="0"/>
              <a:t>Addiction counseling focuses on impulse control</a:t>
            </a:r>
          </a:p>
        </p:txBody>
      </p:sp>
      <p:sp>
        <p:nvSpPr>
          <p:cNvPr id="4" name="Subtitle 2">
            <a:extLst>
              <a:ext uri="{FF2B5EF4-FFF2-40B4-BE49-F238E27FC236}">
                <a16:creationId xmlns:a16="http://schemas.microsoft.com/office/drawing/2014/main" id="{7466B06F-69D5-4159-BE79-64352EB9AC5A}"/>
              </a:ext>
            </a:extLst>
          </p:cNvPr>
          <p:cNvSpPr>
            <a:spLocks noGrp="1"/>
          </p:cNvSpPr>
          <p:nvPr>
            <p:ph type="subTitle" idx="1"/>
          </p:nvPr>
        </p:nvSpPr>
        <p:spPr>
          <a:xfrm>
            <a:off x="457200" y="1200150"/>
            <a:ext cx="7848600" cy="685800"/>
          </a:xfrm>
        </p:spPr>
        <p:txBody>
          <a:bodyPr/>
          <a:lstStyle/>
          <a:p>
            <a:pPr marL="0" indent="0">
              <a:buNone/>
            </a:pPr>
            <a:r>
              <a:rPr lang="en-US" sz="1600" dirty="0"/>
              <a:t> </a:t>
            </a:r>
          </a:p>
          <a:p>
            <a:endParaRPr lang="en-US" sz="1600" dirty="0"/>
          </a:p>
        </p:txBody>
      </p:sp>
      <p:sp>
        <p:nvSpPr>
          <p:cNvPr id="3" name="Footer Placeholder 2"/>
          <p:cNvSpPr>
            <a:spLocks noGrp="1"/>
          </p:cNvSpPr>
          <p:nvPr>
            <p:ph type="ftr" sz="quarter" idx="12"/>
          </p:nvPr>
        </p:nvSpPr>
        <p:spPr/>
        <p:txBody>
          <a:bodyPr/>
          <a:lstStyle/>
          <a:p>
            <a:r>
              <a:rPr lang="en-US"/>
              <a:t>Tim Collins: http://www.pas.Rochester.edu/~tim</a:t>
            </a:r>
          </a:p>
        </p:txBody>
      </p:sp>
    </p:spTree>
    <p:extLst>
      <p:ext uri="{BB962C8B-B14F-4D97-AF65-F5344CB8AC3E}">
        <p14:creationId xmlns:p14="http://schemas.microsoft.com/office/powerpoint/2010/main" val="4266754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hungry angry lonely tired">
            <a:extLst>
              <a:ext uri="{FF2B5EF4-FFF2-40B4-BE49-F238E27FC236}">
                <a16:creationId xmlns:a16="http://schemas.microsoft.com/office/drawing/2014/main" id="{7EBF981C-C62D-4011-B86B-DD346158C1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971550"/>
            <a:ext cx="7863721" cy="41148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lstStyle/>
          <a:p>
            <a:r>
              <a:rPr lang="en-US" sz="2800" dirty="0"/>
              <a:t>Addiction counseling focuses on impulse control</a:t>
            </a:r>
          </a:p>
        </p:txBody>
      </p:sp>
      <p:sp>
        <p:nvSpPr>
          <p:cNvPr id="4" name="Subtitle 2">
            <a:extLst>
              <a:ext uri="{FF2B5EF4-FFF2-40B4-BE49-F238E27FC236}">
                <a16:creationId xmlns:a16="http://schemas.microsoft.com/office/drawing/2014/main" id="{7466B06F-69D5-4159-BE79-64352EB9AC5A}"/>
              </a:ext>
            </a:extLst>
          </p:cNvPr>
          <p:cNvSpPr>
            <a:spLocks noGrp="1"/>
          </p:cNvSpPr>
          <p:nvPr>
            <p:ph type="subTitle" idx="1"/>
          </p:nvPr>
        </p:nvSpPr>
        <p:spPr>
          <a:xfrm>
            <a:off x="457200" y="1200150"/>
            <a:ext cx="7848600" cy="685800"/>
          </a:xfrm>
        </p:spPr>
        <p:txBody>
          <a:bodyPr/>
          <a:lstStyle/>
          <a:p>
            <a:pPr marL="0" indent="0">
              <a:buNone/>
            </a:pPr>
            <a:r>
              <a:rPr lang="en-US" sz="1600" dirty="0"/>
              <a:t> </a:t>
            </a:r>
          </a:p>
          <a:p>
            <a:endParaRPr lang="en-US" sz="1600" dirty="0"/>
          </a:p>
        </p:txBody>
      </p:sp>
      <p:sp>
        <p:nvSpPr>
          <p:cNvPr id="5" name="Subtitle 2">
            <a:extLst>
              <a:ext uri="{FF2B5EF4-FFF2-40B4-BE49-F238E27FC236}">
                <a16:creationId xmlns:a16="http://schemas.microsoft.com/office/drawing/2014/main" id="{087B736F-A7E3-4A61-9EA0-A2410F4F6053}"/>
              </a:ext>
            </a:extLst>
          </p:cNvPr>
          <p:cNvSpPr txBox="1">
            <a:spLocks/>
          </p:cNvSpPr>
          <p:nvPr/>
        </p:nvSpPr>
        <p:spPr>
          <a:xfrm>
            <a:off x="1981200" y="3943350"/>
            <a:ext cx="5334000" cy="381000"/>
          </a:xfrm>
          <a:prstGeom prst="rect">
            <a:avLst/>
          </a:prstGeom>
          <a:solidFill>
            <a:schemeClr val="tx2"/>
          </a:solidFill>
          <a:ln>
            <a:solidFill>
              <a:schemeClr val="bg1"/>
            </a:solidFill>
          </a:ln>
          <a:effectLst>
            <a:outerShdw blurRad="50800" dist="38100" dir="2700000" algn="tl" rotWithShape="0">
              <a:prstClr val="black">
                <a:alpha val="40000"/>
              </a:prstClr>
            </a:outerShdw>
          </a:effectLst>
        </p:spPr>
        <p:txBody>
          <a:bodyPr vert="horz">
            <a:noAutofit/>
          </a:bodyPr>
          <a:lstStyle>
            <a:lvl1pPr marL="342900" indent="-342900" algn="l" rtl="0" eaLnBrk="1" latinLnBrk="0" hangingPunct="1">
              <a:spcBef>
                <a:spcPts val="600"/>
              </a:spcBef>
              <a:buClr>
                <a:schemeClr val="accent2"/>
              </a:buClr>
              <a:buSzPct val="85000"/>
              <a:buFont typeface="Arial" panose="020B0604020202020204" pitchFamily="34" charset="0"/>
              <a:buChar char="•"/>
              <a:defRPr kumimoji="0" sz="2200" kern="1200" spc="100" baseline="0">
                <a:solidFill>
                  <a:schemeClr val="tx2"/>
                </a:solidFill>
                <a:latin typeface="+mn-lt"/>
                <a:ea typeface="+mn-ea"/>
                <a:cs typeface="+mn-cs"/>
              </a:defRPr>
            </a:lvl1pPr>
            <a:lvl2pPr marL="457200" indent="0" algn="ctr" rtl="0" eaLnBrk="1" latinLnBrk="0" hangingPunct="1">
              <a:spcBef>
                <a:spcPts val="300"/>
              </a:spcBef>
              <a:buClr>
                <a:schemeClr val="accent2">
                  <a:shade val="75000"/>
                </a:schemeClr>
              </a:buClr>
              <a:buSzPct val="85000"/>
              <a:buFont typeface="Wingdings 2"/>
              <a:buNone/>
              <a:defRPr kumimoji="0" sz="2400" kern="1200">
                <a:solidFill>
                  <a:schemeClr val="tx2"/>
                </a:solidFill>
                <a:latin typeface="+mn-lt"/>
                <a:ea typeface="+mn-ea"/>
                <a:cs typeface="+mn-cs"/>
              </a:defRPr>
            </a:lvl2pPr>
            <a:lvl3pPr marL="914400" indent="0" algn="ctr" rtl="0" eaLnBrk="1" latinLnBrk="0" hangingPunct="1">
              <a:spcBef>
                <a:spcPts val="300"/>
              </a:spcBef>
              <a:buClr>
                <a:schemeClr val="accent2">
                  <a:shade val="50000"/>
                </a:schemeClr>
              </a:buClr>
              <a:buSzPct val="85000"/>
              <a:buFont typeface="Wingdings 2"/>
              <a:buNone/>
              <a:defRPr kumimoji="0" sz="2100" kern="1200">
                <a:solidFill>
                  <a:schemeClr val="tx1"/>
                </a:solidFill>
                <a:latin typeface="+mn-lt"/>
                <a:ea typeface="+mn-ea"/>
                <a:cs typeface="+mn-cs"/>
              </a:defRPr>
            </a:lvl3pPr>
            <a:lvl4pPr marL="1371600" indent="0" algn="ctr" rtl="0" eaLnBrk="1" latinLnBrk="0" hangingPunct="1">
              <a:spcBef>
                <a:spcPts val="300"/>
              </a:spcBef>
              <a:buClr>
                <a:schemeClr val="accent2">
                  <a:shade val="75000"/>
                </a:schemeClr>
              </a:buClr>
              <a:buSzPct val="85000"/>
              <a:buFont typeface="Wingdings 2" pitchFamily="18" charset="2"/>
              <a:buNone/>
              <a:defRPr kumimoji="0" sz="1900" kern="1200">
                <a:solidFill>
                  <a:schemeClr val="tx1"/>
                </a:solidFill>
                <a:latin typeface="+mn-lt"/>
                <a:ea typeface="+mn-ea"/>
                <a:cs typeface="+mn-cs"/>
              </a:defRPr>
            </a:lvl4pPr>
            <a:lvl5pPr marL="1828800" indent="0" algn="ctr" rtl="0" eaLnBrk="1" latinLnBrk="0" hangingPunct="1">
              <a:spcBef>
                <a:spcPts val="340"/>
              </a:spcBef>
              <a:buClr>
                <a:schemeClr val="accent2">
                  <a:shade val="75000"/>
                </a:schemeClr>
              </a:buClr>
              <a:buSzPct val="85000"/>
              <a:buFont typeface="Wingdings 2" pitchFamily="18" charset="2"/>
              <a:buNone/>
              <a:defRPr kumimoji="0" sz="1600" kern="1200">
                <a:solidFill>
                  <a:schemeClr val="tx1"/>
                </a:solidFill>
                <a:latin typeface="+mn-lt"/>
                <a:ea typeface="+mn-ea"/>
                <a:cs typeface="+mn-cs"/>
              </a:defRPr>
            </a:lvl5pPr>
            <a:lvl6pPr marL="2286000" indent="0" algn="ctr" rtl="0" eaLnBrk="1" latinLnBrk="0" hangingPunct="1">
              <a:spcBef>
                <a:spcPts val="340"/>
              </a:spcBef>
              <a:buClr>
                <a:schemeClr val="accent2">
                  <a:shade val="75000"/>
                </a:schemeClr>
              </a:buClr>
              <a:buSzPct val="85000"/>
              <a:buFont typeface="Wingdings 2" pitchFamily="18" charset="2"/>
              <a:buNone/>
              <a:defRPr kumimoji="0" sz="1700" kern="1200">
                <a:solidFill>
                  <a:schemeClr val="tx1"/>
                </a:solidFill>
                <a:latin typeface="+mn-lt"/>
                <a:ea typeface="+mn-ea"/>
                <a:cs typeface="+mn-cs"/>
              </a:defRPr>
            </a:lvl6pPr>
            <a:lvl7pPr marL="2743200" indent="0" algn="ctr" rtl="0" eaLnBrk="1" latinLnBrk="0" hangingPunct="1">
              <a:spcBef>
                <a:spcPts val="340"/>
              </a:spcBef>
              <a:buClr>
                <a:schemeClr val="accent2">
                  <a:shade val="75000"/>
                </a:schemeClr>
              </a:buClr>
              <a:buSzPct val="85000"/>
              <a:buFont typeface="Wingdings 2" pitchFamily="18" charset="2"/>
              <a:buNone/>
              <a:defRPr kumimoji="0" sz="1600" kern="1200" baseline="0">
                <a:solidFill>
                  <a:schemeClr val="tx1"/>
                </a:solidFill>
                <a:latin typeface="+mn-lt"/>
                <a:ea typeface="+mn-ea"/>
                <a:cs typeface="+mn-cs"/>
              </a:defRPr>
            </a:lvl7pPr>
            <a:lvl8pPr marL="3200400" indent="0" algn="ctr" rtl="0" eaLnBrk="1" latinLnBrk="0" hangingPunct="1">
              <a:spcBef>
                <a:spcPts val="340"/>
              </a:spcBef>
              <a:buClr>
                <a:schemeClr val="accent2">
                  <a:shade val="75000"/>
                </a:schemeClr>
              </a:buClr>
              <a:buSzPct val="85000"/>
              <a:buFont typeface="Wingdings 2" pitchFamily="18" charset="2"/>
              <a:buNone/>
              <a:defRPr kumimoji="0" sz="1500" kern="1200">
                <a:solidFill>
                  <a:schemeClr val="tx1"/>
                </a:solidFill>
                <a:latin typeface="+mn-lt"/>
                <a:ea typeface="+mn-ea"/>
                <a:cs typeface="+mn-cs"/>
              </a:defRPr>
            </a:lvl8pPr>
            <a:lvl9pPr marL="3657600" indent="0" algn="ctr" rtl="0" eaLnBrk="1" latinLnBrk="0" hangingPunct="1">
              <a:spcBef>
                <a:spcPts val="340"/>
              </a:spcBef>
              <a:buClr>
                <a:schemeClr val="accent2">
                  <a:shade val="75000"/>
                </a:schemeClr>
              </a:buClr>
              <a:buSzPct val="85000"/>
              <a:buFont typeface="Wingdings 2" pitchFamily="18" charset="2"/>
              <a:buNone/>
              <a:defRPr kumimoji="0" sz="1500" kern="1200">
                <a:solidFill>
                  <a:schemeClr val="tx1"/>
                </a:solidFill>
                <a:latin typeface="+mn-lt"/>
                <a:ea typeface="+mn-ea"/>
                <a:cs typeface="+mn-cs"/>
              </a:defRPr>
            </a:lvl9pPr>
          </a:lstStyle>
          <a:p>
            <a:pPr marL="0" indent="0" algn="ctr">
              <a:buNone/>
            </a:pPr>
            <a:r>
              <a:rPr lang="en-US" sz="1600" dirty="0">
                <a:solidFill>
                  <a:schemeClr val="bg1"/>
                </a:solidFill>
              </a:rPr>
              <a:t>Q: How can we use Jesus’ teaching to tackle porn?</a:t>
            </a:r>
            <a:endParaRPr lang="en-US" sz="1600" i="1" dirty="0">
              <a:solidFill>
                <a:schemeClr val="bg1"/>
              </a:solidFill>
            </a:endParaRPr>
          </a:p>
        </p:txBody>
      </p:sp>
      <p:sp>
        <p:nvSpPr>
          <p:cNvPr id="3" name="Footer Placeholder 2"/>
          <p:cNvSpPr>
            <a:spLocks noGrp="1"/>
          </p:cNvSpPr>
          <p:nvPr>
            <p:ph type="ftr" sz="quarter" idx="12"/>
          </p:nvPr>
        </p:nvSpPr>
        <p:spPr/>
        <p:txBody>
          <a:bodyPr/>
          <a:lstStyle/>
          <a:p>
            <a:r>
              <a:rPr lang="en-US"/>
              <a:t>Tim Collins: http://www.pas.Rochester.edu/~tim</a:t>
            </a:r>
          </a:p>
        </p:txBody>
      </p:sp>
    </p:spTree>
    <p:extLst>
      <p:ext uri="{BB962C8B-B14F-4D97-AF65-F5344CB8AC3E}">
        <p14:creationId xmlns:p14="http://schemas.microsoft.com/office/powerpoint/2010/main" val="773408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CDD09C22-B339-4D18-99AC-6E0D3D3083FB}"/>
              </a:ext>
            </a:extLst>
          </p:cNvPr>
          <p:cNvSpPr/>
          <p:nvPr/>
        </p:nvSpPr>
        <p:spPr>
          <a:xfrm>
            <a:off x="6400800" y="1562101"/>
            <a:ext cx="11430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67A57624-5F10-4B57-BA98-8B7B52D2B0D3}"/>
              </a:ext>
            </a:extLst>
          </p:cNvPr>
          <p:cNvSpPr/>
          <p:nvPr/>
        </p:nvSpPr>
        <p:spPr>
          <a:xfrm>
            <a:off x="990600" y="1562101"/>
            <a:ext cx="12954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ubtitle 2">
            <a:extLst>
              <a:ext uri="{FF2B5EF4-FFF2-40B4-BE49-F238E27FC236}">
                <a16:creationId xmlns:a16="http://schemas.microsoft.com/office/drawing/2014/main" id="{7466B06F-69D5-4159-BE79-64352EB9AC5A}"/>
              </a:ext>
            </a:extLst>
          </p:cNvPr>
          <p:cNvSpPr>
            <a:spLocks noGrp="1"/>
          </p:cNvSpPr>
          <p:nvPr>
            <p:ph type="subTitle" idx="1"/>
          </p:nvPr>
        </p:nvSpPr>
        <p:spPr>
          <a:xfrm>
            <a:off x="457200" y="1200150"/>
            <a:ext cx="7848600" cy="838200"/>
          </a:xfrm>
        </p:spPr>
        <p:txBody>
          <a:bodyPr/>
          <a:lstStyle/>
          <a:p>
            <a:r>
              <a:rPr lang="en-US" sz="1600" dirty="0"/>
              <a:t>The law forbids murder; Jesus teaches:</a:t>
            </a:r>
          </a:p>
          <a:p>
            <a:pPr marL="0" indent="0">
              <a:buNone/>
            </a:pPr>
            <a:endParaRPr lang="en-US" sz="1600" dirty="0"/>
          </a:p>
          <a:p>
            <a:pPr marL="0" indent="0" algn="ctr">
              <a:buNone/>
            </a:pPr>
            <a:r>
              <a:rPr lang="en-US" sz="1600" dirty="0">
                <a:solidFill>
                  <a:schemeClr val="bg1"/>
                </a:solidFill>
              </a:rPr>
              <a:t>ANGER </a:t>
            </a:r>
            <a:r>
              <a:rPr lang="en-US" sz="1600" dirty="0">
                <a:sym typeface="Symbol" panose="05050102010706020507" pitchFamily="18" charset="2"/>
              </a:rPr>
              <a:t> SLANDER  DISCORD  VIOLENCE  </a:t>
            </a:r>
            <a:r>
              <a:rPr lang="en-US" sz="1600" dirty="0">
                <a:solidFill>
                  <a:schemeClr val="bg1"/>
                </a:solidFill>
                <a:sym typeface="Symbol" panose="05050102010706020507" pitchFamily="18" charset="2"/>
              </a:rPr>
              <a:t>MURDER</a:t>
            </a:r>
            <a:r>
              <a:rPr lang="en-US" sz="1600" dirty="0">
                <a:sym typeface="Symbol" panose="05050102010706020507" pitchFamily="18" charset="2"/>
              </a:rPr>
              <a:t> </a:t>
            </a:r>
            <a:endParaRPr lang="en-US" sz="1600" dirty="0"/>
          </a:p>
          <a:p>
            <a:endParaRPr lang="en-US" sz="1600" dirty="0"/>
          </a:p>
          <a:p>
            <a:pPr marL="0" indent="0" algn="ctr">
              <a:buNone/>
            </a:pPr>
            <a:endParaRPr lang="en-US" sz="1600" dirty="0"/>
          </a:p>
          <a:p>
            <a:pPr marL="0" indent="0" algn="ctr">
              <a:buNone/>
            </a:pPr>
            <a:r>
              <a:rPr lang="en-US" sz="1600" dirty="0"/>
              <a:t>Focus </a:t>
            </a:r>
            <a:r>
              <a:rPr lang="en-US" sz="1600" i="1" dirty="0"/>
              <a:t>here</a:t>
            </a:r>
            <a:r>
              <a:rPr lang="en-US" sz="1600" dirty="0"/>
              <a:t>, not </a:t>
            </a:r>
            <a:r>
              <a:rPr lang="en-US" sz="1600" i="1" dirty="0"/>
              <a:t>here</a:t>
            </a:r>
          </a:p>
          <a:p>
            <a:endParaRPr lang="en-US" sz="1600" dirty="0"/>
          </a:p>
          <a:p>
            <a:endParaRPr lang="en-US" sz="1600" dirty="0">
              <a:solidFill>
                <a:schemeClr val="tx1"/>
              </a:solidFill>
            </a:endParaRPr>
          </a:p>
          <a:p>
            <a:endParaRPr lang="en-US" sz="1600" dirty="0"/>
          </a:p>
        </p:txBody>
      </p:sp>
      <p:sp>
        <p:nvSpPr>
          <p:cNvPr id="2" name="Title 1"/>
          <p:cNvSpPr>
            <a:spLocks noGrp="1"/>
          </p:cNvSpPr>
          <p:nvPr>
            <p:ph type="ctrTitle"/>
          </p:nvPr>
        </p:nvSpPr>
        <p:spPr/>
        <p:txBody>
          <a:bodyPr/>
          <a:lstStyle/>
          <a:p>
            <a:pPr algn="l"/>
            <a:r>
              <a:rPr lang="en-US" sz="3600" dirty="0"/>
              <a:t>Review: anger, adultery</a:t>
            </a:r>
          </a:p>
        </p:txBody>
      </p:sp>
      <p:cxnSp>
        <p:nvCxnSpPr>
          <p:cNvPr id="11" name="Straight Arrow Connector 10">
            <a:extLst>
              <a:ext uri="{FF2B5EF4-FFF2-40B4-BE49-F238E27FC236}">
                <a16:creationId xmlns:a16="http://schemas.microsoft.com/office/drawing/2014/main" id="{2F3B711E-8160-445E-A9B0-1FA6DADDE6DB}"/>
              </a:ext>
            </a:extLst>
          </p:cNvPr>
          <p:cNvCxnSpPr/>
          <p:nvPr/>
        </p:nvCxnSpPr>
        <p:spPr>
          <a:xfrm flipH="1" flipV="1">
            <a:off x="2286000" y="2266950"/>
            <a:ext cx="914400" cy="609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91A891DF-FE8A-4883-B3DE-5E48567AACAA}"/>
              </a:ext>
            </a:extLst>
          </p:cNvPr>
          <p:cNvCxnSpPr>
            <a:cxnSpLocks/>
          </p:cNvCxnSpPr>
          <p:nvPr/>
        </p:nvCxnSpPr>
        <p:spPr>
          <a:xfrm flipV="1">
            <a:off x="5562600" y="2266950"/>
            <a:ext cx="914400" cy="609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Footer Placeholder 5"/>
          <p:cNvSpPr>
            <a:spLocks noGrp="1"/>
          </p:cNvSpPr>
          <p:nvPr>
            <p:ph type="ftr" sz="quarter" idx="12"/>
          </p:nvPr>
        </p:nvSpPr>
        <p:spPr/>
        <p:txBody>
          <a:bodyPr/>
          <a:lstStyle/>
          <a:p>
            <a:r>
              <a:rPr lang="en-US"/>
              <a:t>Tim Collins: http://www.pas.Rochester.edu/~tim</a:t>
            </a:r>
          </a:p>
        </p:txBody>
      </p:sp>
    </p:spTree>
    <p:extLst>
      <p:ext uri="{BB962C8B-B14F-4D97-AF65-F5344CB8AC3E}">
        <p14:creationId xmlns:p14="http://schemas.microsoft.com/office/powerpoint/2010/main" val="879316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CDD09C22-B339-4D18-99AC-6E0D3D3083FB}"/>
              </a:ext>
            </a:extLst>
          </p:cNvPr>
          <p:cNvSpPr/>
          <p:nvPr/>
        </p:nvSpPr>
        <p:spPr>
          <a:xfrm>
            <a:off x="6400800" y="1562101"/>
            <a:ext cx="11430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67A57624-5F10-4B57-BA98-8B7B52D2B0D3}"/>
              </a:ext>
            </a:extLst>
          </p:cNvPr>
          <p:cNvSpPr/>
          <p:nvPr/>
        </p:nvSpPr>
        <p:spPr>
          <a:xfrm>
            <a:off x="762000" y="1562101"/>
            <a:ext cx="12954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p:txBody>
          <a:bodyPr/>
          <a:lstStyle/>
          <a:p>
            <a:pPr algn="l"/>
            <a:r>
              <a:rPr lang="en-US" sz="3600" dirty="0"/>
              <a:t>Review: anger, adultery</a:t>
            </a:r>
          </a:p>
        </p:txBody>
      </p:sp>
      <p:cxnSp>
        <p:nvCxnSpPr>
          <p:cNvPr id="11" name="Straight Arrow Connector 10">
            <a:extLst>
              <a:ext uri="{FF2B5EF4-FFF2-40B4-BE49-F238E27FC236}">
                <a16:creationId xmlns:a16="http://schemas.microsoft.com/office/drawing/2014/main" id="{2F3B711E-8160-445E-A9B0-1FA6DADDE6DB}"/>
              </a:ext>
            </a:extLst>
          </p:cNvPr>
          <p:cNvCxnSpPr/>
          <p:nvPr/>
        </p:nvCxnSpPr>
        <p:spPr>
          <a:xfrm flipH="1" flipV="1">
            <a:off x="2286000" y="2266950"/>
            <a:ext cx="914400" cy="609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91A891DF-FE8A-4883-B3DE-5E48567AACAA}"/>
              </a:ext>
            </a:extLst>
          </p:cNvPr>
          <p:cNvCxnSpPr>
            <a:cxnSpLocks/>
          </p:cNvCxnSpPr>
          <p:nvPr/>
        </p:nvCxnSpPr>
        <p:spPr>
          <a:xfrm flipV="1">
            <a:off x="5562600" y="2266950"/>
            <a:ext cx="914400" cy="609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Subtitle 2">
            <a:extLst>
              <a:ext uri="{FF2B5EF4-FFF2-40B4-BE49-F238E27FC236}">
                <a16:creationId xmlns:a16="http://schemas.microsoft.com/office/drawing/2014/main" id="{7466B06F-69D5-4159-BE79-64352EB9AC5A}"/>
              </a:ext>
            </a:extLst>
          </p:cNvPr>
          <p:cNvSpPr>
            <a:spLocks noGrp="1"/>
          </p:cNvSpPr>
          <p:nvPr>
            <p:ph type="subTitle" idx="1"/>
          </p:nvPr>
        </p:nvSpPr>
        <p:spPr>
          <a:xfrm>
            <a:off x="457200" y="1200150"/>
            <a:ext cx="7848600" cy="838200"/>
          </a:xfrm>
        </p:spPr>
        <p:txBody>
          <a:bodyPr/>
          <a:lstStyle/>
          <a:p>
            <a:r>
              <a:rPr lang="en-US" sz="1600" dirty="0"/>
              <a:t>The law forbids adultery; Jesus teaches:</a:t>
            </a:r>
          </a:p>
          <a:p>
            <a:pPr marL="0" indent="0">
              <a:buNone/>
            </a:pPr>
            <a:endParaRPr lang="en-US" sz="1600" dirty="0"/>
          </a:p>
          <a:p>
            <a:pPr marL="0" indent="0" algn="ctr">
              <a:buNone/>
            </a:pPr>
            <a:r>
              <a:rPr lang="en-US" sz="1600" dirty="0">
                <a:solidFill>
                  <a:schemeClr val="bg1"/>
                </a:solidFill>
              </a:rPr>
              <a:t>LUST </a:t>
            </a:r>
            <a:r>
              <a:rPr lang="en-US" sz="1600" dirty="0">
                <a:sym typeface="Symbol" panose="05050102010706020507" pitchFamily="18" charset="2"/>
              </a:rPr>
              <a:t> DESIRE  OBSESSION  TEMPTATION </a:t>
            </a:r>
            <a:r>
              <a:rPr lang="en-US" sz="1600" dirty="0">
                <a:solidFill>
                  <a:schemeClr val="bg1"/>
                </a:solidFill>
                <a:sym typeface="Symbol" panose="05050102010706020507" pitchFamily="18" charset="2"/>
              </a:rPr>
              <a:t>ADULTERY</a:t>
            </a:r>
            <a:endParaRPr lang="en-US" sz="1600" dirty="0"/>
          </a:p>
          <a:p>
            <a:endParaRPr lang="en-US" sz="1600" dirty="0"/>
          </a:p>
          <a:p>
            <a:pPr marL="0" indent="0" algn="ctr">
              <a:buNone/>
            </a:pPr>
            <a:endParaRPr lang="en-US" sz="1600" dirty="0"/>
          </a:p>
          <a:p>
            <a:pPr marL="0" indent="0" algn="ctr">
              <a:buNone/>
            </a:pPr>
            <a:r>
              <a:rPr lang="en-US" sz="1600" dirty="0"/>
              <a:t>Focus </a:t>
            </a:r>
            <a:r>
              <a:rPr lang="en-US" sz="1600" i="1" dirty="0"/>
              <a:t>here</a:t>
            </a:r>
            <a:r>
              <a:rPr lang="en-US" sz="1600" dirty="0"/>
              <a:t>, not </a:t>
            </a:r>
            <a:r>
              <a:rPr lang="en-US" sz="1600" i="1" dirty="0"/>
              <a:t>here</a:t>
            </a:r>
          </a:p>
          <a:p>
            <a:endParaRPr lang="en-US" sz="1600" dirty="0"/>
          </a:p>
          <a:p>
            <a:r>
              <a:rPr lang="en-US" sz="1600" dirty="0">
                <a:solidFill>
                  <a:schemeClr val="tx1"/>
                </a:solidFill>
              </a:rPr>
              <a:t>If your eye causes you to sin, pluck it out </a:t>
            </a:r>
          </a:p>
          <a:p>
            <a:r>
              <a:rPr lang="en-US" sz="1600" dirty="0">
                <a:solidFill>
                  <a:schemeClr val="tx1"/>
                </a:solidFill>
              </a:rPr>
              <a:t>What’s an application of this?</a:t>
            </a:r>
          </a:p>
          <a:p>
            <a:endParaRPr lang="en-US" sz="1600" dirty="0"/>
          </a:p>
        </p:txBody>
      </p:sp>
      <p:sp>
        <p:nvSpPr>
          <p:cNvPr id="6" name="Footer Placeholder 5"/>
          <p:cNvSpPr>
            <a:spLocks noGrp="1"/>
          </p:cNvSpPr>
          <p:nvPr>
            <p:ph type="ftr" sz="quarter" idx="12"/>
          </p:nvPr>
        </p:nvSpPr>
        <p:spPr/>
        <p:txBody>
          <a:bodyPr/>
          <a:lstStyle/>
          <a:p>
            <a:r>
              <a:rPr lang="en-US"/>
              <a:t>Tim Collins: http://www.pas.Rochester.edu/~tim</a:t>
            </a:r>
          </a:p>
        </p:txBody>
      </p:sp>
    </p:spTree>
    <p:extLst>
      <p:ext uri="{BB962C8B-B14F-4D97-AF65-F5344CB8AC3E}">
        <p14:creationId xmlns:p14="http://schemas.microsoft.com/office/powerpoint/2010/main" val="2498844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CDD09C22-B339-4D18-99AC-6E0D3D3083FB}"/>
              </a:ext>
            </a:extLst>
          </p:cNvPr>
          <p:cNvSpPr/>
          <p:nvPr/>
        </p:nvSpPr>
        <p:spPr>
          <a:xfrm>
            <a:off x="6400800" y="1562101"/>
            <a:ext cx="11430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67A57624-5F10-4B57-BA98-8B7B52D2B0D3}"/>
              </a:ext>
            </a:extLst>
          </p:cNvPr>
          <p:cNvSpPr/>
          <p:nvPr/>
        </p:nvSpPr>
        <p:spPr>
          <a:xfrm>
            <a:off x="762000" y="1562101"/>
            <a:ext cx="12954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p:txBody>
          <a:bodyPr/>
          <a:lstStyle/>
          <a:p>
            <a:pPr algn="l"/>
            <a:r>
              <a:rPr lang="en-US" sz="3600" dirty="0"/>
              <a:t>Review: anger, adultery</a:t>
            </a:r>
          </a:p>
        </p:txBody>
      </p:sp>
      <p:cxnSp>
        <p:nvCxnSpPr>
          <p:cNvPr id="11" name="Straight Arrow Connector 10">
            <a:extLst>
              <a:ext uri="{FF2B5EF4-FFF2-40B4-BE49-F238E27FC236}">
                <a16:creationId xmlns:a16="http://schemas.microsoft.com/office/drawing/2014/main" id="{2F3B711E-8160-445E-A9B0-1FA6DADDE6DB}"/>
              </a:ext>
            </a:extLst>
          </p:cNvPr>
          <p:cNvCxnSpPr/>
          <p:nvPr/>
        </p:nvCxnSpPr>
        <p:spPr>
          <a:xfrm flipH="1" flipV="1">
            <a:off x="2286000" y="2266950"/>
            <a:ext cx="914400" cy="609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91A891DF-FE8A-4883-B3DE-5E48567AACAA}"/>
              </a:ext>
            </a:extLst>
          </p:cNvPr>
          <p:cNvCxnSpPr>
            <a:cxnSpLocks/>
          </p:cNvCxnSpPr>
          <p:nvPr/>
        </p:nvCxnSpPr>
        <p:spPr>
          <a:xfrm flipV="1">
            <a:off x="5562600" y="2266950"/>
            <a:ext cx="914400" cy="609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Subtitle 2">
            <a:extLst>
              <a:ext uri="{FF2B5EF4-FFF2-40B4-BE49-F238E27FC236}">
                <a16:creationId xmlns:a16="http://schemas.microsoft.com/office/drawing/2014/main" id="{7466B06F-69D5-4159-BE79-64352EB9AC5A}"/>
              </a:ext>
            </a:extLst>
          </p:cNvPr>
          <p:cNvSpPr>
            <a:spLocks noGrp="1"/>
          </p:cNvSpPr>
          <p:nvPr>
            <p:ph type="subTitle" idx="1"/>
          </p:nvPr>
        </p:nvSpPr>
        <p:spPr>
          <a:xfrm>
            <a:off x="457200" y="1200150"/>
            <a:ext cx="7848600" cy="838200"/>
          </a:xfrm>
        </p:spPr>
        <p:txBody>
          <a:bodyPr/>
          <a:lstStyle/>
          <a:p>
            <a:r>
              <a:rPr lang="en-US" sz="1600" dirty="0"/>
              <a:t>The law forbids adultery; Jesus teaches:</a:t>
            </a:r>
          </a:p>
          <a:p>
            <a:pPr marL="0" indent="0">
              <a:buNone/>
            </a:pPr>
            <a:endParaRPr lang="en-US" sz="1600" dirty="0"/>
          </a:p>
          <a:p>
            <a:pPr marL="0" indent="0" algn="ctr">
              <a:buNone/>
            </a:pPr>
            <a:r>
              <a:rPr lang="en-US" sz="1600" dirty="0">
                <a:solidFill>
                  <a:schemeClr val="bg1"/>
                </a:solidFill>
              </a:rPr>
              <a:t>LUST </a:t>
            </a:r>
            <a:r>
              <a:rPr lang="en-US" sz="1600" dirty="0">
                <a:sym typeface="Symbol" panose="05050102010706020507" pitchFamily="18" charset="2"/>
              </a:rPr>
              <a:t> DESIRE  OBSESSION  TEMPTATION </a:t>
            </a:r>
            <a:r>
              <a:rPr lang="en-US" sz="1600" dirty="0">
                <a:solidFill>
                  <a:schemeClr val="bg1"/>
                </a:solidFill>
                <a:sym typeface="Symbol" panose="05050102010706020507" pitchFamily="18" charset="2"/>
              </a:rPr>
              <a:t>ADULTERY</a:t>
            </a:r>
            <a:endParaRPr lang="en-US" sz="1600" dirty="0"/>
          </a:p>
          <a:p>
            <a:endParaRPr lang="en-US" sz="1600" dirty="0"/>
          </a:p>
          <a:p>
            <a:pPr marL="0" indent="0" algn="ctr">
              <a:buNone/>
            </a:pPr>
            <a:endParaRPr lang="en-US" sz="1600" dirty="0"/>
          </a:p>
          <a:p>
            <a:pPr marL="0" indent="0" algn="ctr">
              <a:buNone/>
            </a:pPr>
            <a:r>
              <a:rPr lang="en-US" sz="1600" dirty="0"/>
              <a:t>Focus </a:t>
            </a:r>
            <a:r>
              <a:rPr lang="en-US" sz="1600" i="1" dirty="0"/>
              <a:t>here</a:t>
            </a:r>
            <a:r>
              <a:rPr lang="en-US" sz="1600" dirty="0"/>
              <a:t>, not </a:t>
            </a:r>
            <a:r>
              <a:rPr lang="en-US" sz="1600" i="1" dirty="0"/>
              <a:t>here</a:t>
            </a:r>
          </a:p>
          <a:p>
            <a:endParaRPr lang="en-US" sz="1600" dirty="0"/>
          </a:p>
          <a:p>
            <a:r>
              <a:rPr lang="en-US" sz="1600" dirty="0">
                <a:solidFill>
                  <a:schemeClr val="tx1"/>
                </a:solidFill>
              </a:rPr>
              <a:t>If your eye causes you to sin, pluck it out </a:t>
            </a:r>
          </a:p>
          <a:p>
            <a:r>
              <a:rPr lang="en-US" sz="1600" dirty="0">
                <a:solidFill>
                  <a:schemeClr val="tx1"/>
                </a:solidFill>
              </a:rPr>
              <a:t>What’s an application of this?</a:t>
            </a:r>
          </a:p>
          <a:p>
            <a:pPr marL="800100" lvl="1" indent="-342900" algn="l">
              <a:buClr>
                <a:srgbClr val="F3A447">
                  <a:shade val="75000"/>
                </a:srgbClr>
              </a:buClr>
              <a:buFont typeface="Wingdings" panose="05000000000000000000" pitchFamily="2" charset="2"/>
              <a:buChar char="v"/>
            </a:pPr>
            <a:r>
              <a:rPr lang="en-US" sz="1600" dirty="0">
                <a:solidFill>
                  <a:prstClr val="white"/>
                </a:solidFill>
              </a:rPr>
              <a:t>It’s better to miss out on </a:t>
            </a:r>
            <a:r>
              <a:rPr lang="en-US" sz="1600" i="1" dirty="0">
                <a:solidFill>
                  <a:prstClr val="white"/>
                </a:solidFill>
              </a:rPr>
              <a:t>Game of Thrones </a:t>
            </a:r>
            <a:r>
              <a:rPr lang="en-US" sz="1600" dirty="0">
                <a:solidFill>
                  <a:prstClr val="white"/>
                </a:solidFill>
              </a:rPr>
              <a:t>if it is a temptation</a:t>
            </a:r>
          </a:p>
          <a:p>
            <a:pPr marL="0" indent="0">
              <a:buNone/>
            </a:pPr>
            <a:endParaRPr lang="en-US" sz="1600" dirty="0"/>
          </a:p>
        </p:txBody>
      </p:sp>
      <p:sp>
        <p:nvSpPr>
          <p:cNvPr id="6" name="Footer Placeholder 5"/>
          <p:cNvSpPr>
            <a:spLocks noGrp="1"/>
          </p:cNvSpPr>
          <p:nvPr>
            <p:ph type="ftr" sz="quarter" idx="12"/>
          </p:nvPr>
        </p:nvSpPr>
        <p:spPr/>
        <p:txBody>
          <a:bodyPr/>
          <a:lstStyle/>
          <a:p>
            <a:r>
              <a:rPr lang="en-US"/>
              <a:t>Tim Collins: http://www.pas.Rochester.edu/~tim</a:t>
            </a:r>
          </a:p>
        </p:txBody>
      </p:sp>
    </p:spTree>
    <p:extLst>
      <p:ext uri="{BB962C8B-B14F-4D97-AF65-F5344CB8AC3E}">
        <p14:creationId xmlns:p14="http://schemas.microsoft.com/office/powerpoint/2010/main" val="1591949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CDD09C22-B339-4D18-99AC-6E0D3D3083FB}"/>
              </a:ext>
            </a:extLst>
          </p:cNvPr>
          <p:cNvSpPr/>
          <p:nvPr/>
        </p:nvSpPr>
        <p:spPr>
          <a:xfrm>
            <a:off x="6400800" y="1562101"/>
            <a:ext cx="11430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67A57624-5F10-4B57-BA98-8B7B52D2B0D3}"/>
              </a:ext>
            </a:extLst>
          </p:cNvPr>
          <p:cNvSpPr/>
          <p:nvPr/>
        </p:nvSpPr>
        <p:spPr>
          <a:xfrm>
            <a:off x="762000" y="1562101"/>
            <a:ext cx="12954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p:txBody>
          <a:bodyPr/>
          <a:lstStyle/>
          <a:p>
            <a:pPr algn="l"/>
            <a:r>
              <a:rPr lang="en-US" sz="3600" dirty="0"/>
              <a:t>Review: anger, adultery</a:t>
            </a:r>
          </a:p>
        </p:txBody>
      </p:sp>
      <p:cxnSp>
        <p:nvCxnSpPr>
          <p:cNvPr id="11" name="Straight Arrow Connector 10">
            <a:extLst>
              <a:ext uri="{FF2B5EF4-FFF2-40B4-BE49-F238E27FC236}">
                <a16:creationId xmlns:a16="http://schemas.microsoft.com/office/drawing/2014/main" id="{2F3B711E-8160-445E-A9B0-1FA6DADDE6DB}"/>
              </a:ext>
            </a:extLst>
          </p:cNvPr>
          <p:cNvCxnSpPr/>
          <p:nvPr/>
        </p:nvCxnSpPr>
        <p:spPr>
          <a:xfrm flipH="1" flipV="1">
            <a:off x="2286000" y="2266950"/>
            <a:ext cx="914400" cy="609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91A891DF-FE8A-4883-B3DE-5E48567AACAA}"/>
              </a:ext>
            </a:extLst>
          </p:cNvPr>
          <p:cNvCxnSpPr>
            <a:cxnSpLocks/>
          </p:cNvCxnSpPr>
          <p:nvPr/>
        </p:nvCxnSpPr>
        <p:spPr>
          <a:xfrm flipV="1">
            <a:off x="5562600" y="2266950"/>
            <a:ext cx="914400" cy="609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Subtitle 2">
            <a:extLst>
              <a:ext uri="{FF2B5EF4-FFF2-40B4-BE49-F238E27FC236}">
                <a16:creationId xmlns:a16="http://schemas.microsoft.com/office/drawing/2014/main" id="{7466B06F-69D5-4159-BE79-64352EB9AC5A}"/>
              </a:ext>
            </a:extLst>
          </p:cNvPr>
          <p:cNvSpPr>
            <a:spLocks noGrp="1"/>
          </p:cNvSpPr>
          <p:nvPr>
            <p:ph type="subTitle" idx="1"/>
          </p:nvPr>
        </p:nvSpPr>
        <p:spPr>
          <a:xfrm>
            <a:off x="457200" y="1200150"/>
            <a:ext cx="7848600" cy="838200"/>
          </a:xfrm>
        </p:spPr>
        <p:txBody>
          <a:bodyPr/>
          <a:lstStyle/>
          <a:p>
            <a:r>
              <a:rPr lang="en-US" sz="1600" dirty="0"/>
              <a:t>The law forbids adultery; Jesus teaches:</a:t>
            </a:r>
          </a:p>
          <a:p>
            <a:pPr marL="0" indent="0">
              <a:buNone/>
            </a:pPr>
            <a:endParaRPr lang="en-US" sz="1600" dirty="0"/>
          </a:p>
          <a:p>
            <a:pPr marL="0" indent="0" algn="ctr">
              <a:buNone/>
            </a:pPr>
            <a:r>
              <a:rPr lang="en-US" sz="1600" dirty="0">
                <a:solidFill>
                  <a:schemeClr val="bg1"/>
                </a:solidFill>
              </a:rPr>
              <a:t>LUST </a:t>
            </a:r>
            <a:r>
              <a:rPr lang="en-US" sz="1600" dirty="0">
                <a:sym typeface="Symbol" panose="05050102010706020507" pitchFamily="18" charset="2"/>
              </a:rPr>
              <a:t> DESIRE  OBSESSION  TEMPTATION </a:t>
            </a:r>
            <a:r>
              <a:rPr lang="en-US" sz="1600" dirty="0">
                <a:solidFill>
                  <a:schemeClr val="bg1"/>
                </a:solidFill>
                <a:sym typeface="Symbol" panose="05050102010706020507" pitchFamily="18" charset="2"/>
              </a:rPr>
              <a:t>ADULTERY</a:t>
            </a:r>
            <a:endParaRPr lang="en-US" sz="1600" dirty="0"/>
          </a:p>
          <a:p>
            <a:endParaRPr lang="en-US" sz="1600" dirty="0"/>
          </a:p>
          <a:p>
            <a:pPr marL="0" indent="0" algn="ctr">
              <a:buNone/>
            </a:pPr>
            <a:endParaRPr lang="en-US" sz="1600" dirty="0"/>
          </a:p>
          <a:p>
            <a:pPr marL="0" indent="0" algn="ctr">
              <a:buNone/>
            </a:pPr>
            <a:r>
              <a:rPr lang="en-US" sz="1600" dirty="0"/>
              <a:t>Focus </a:t>
            </a:r>
            <a:r>
              <a:rPr lang="en-US" sz="1600" i="1" dirty="0"/>
              <a:t>here</a:t>
            </a:r>
            <a:r>
              <a:rPr lang="en-US" sz="1600" dirty="0"/>
              <a:t>, not </a:t>
            </a:r>
            <a:r>
              <a:rPr lang="en-US" sz="1600" i="1" dirty="0"/>
              <a:t>here</a:t>
            </a:r>
          </a:p>
          <a:p>
            <a:endParaRPr lang="en-US" sz="1600" dirty="0"/>
          </a:p>
          <a:p>
            <a:r>
              <a:rPr lang="en-US" sz="1600" dirty="0">
                <a:solidFill>
                  <a:schemeClr val="tx1"/>
                </a:solidFill>
              </a:rPr>
              <a:t>If your eye causes you to sin, pluck it out </a:t>
            </a:r>
          </a:p>
          <a:p>
            <a:r>
              <a:rPr lang="en-US" sz="1600" dirty="0">
                <a:solidFill>
                  <a:schemeClr val="tx1"/>
                </a:solidFill>
              </a:rPr>
              <a:t>What’s an application of this?</a:t>
            </a:r>
          </a:p>
          <a:p>
            <a:pPr marL="800100" lvl="1" indent="-342900" algn="l">
              <a:buClr>
                <a:srgbClr val="F3A447">
                  <a:shade val="75000"/>
                </a:srgbClr>
              </a:buClr>
              <a:buFont typeface="Wingdings" panose="05000000000000000000" pitchFamily="2" charset="2"/>
              <a:buChar char="v"/>
            </a:pPr>
            <a:r>
              <a:rPr lang="en-US" sz="1600" dirty="0">
                <a:solidFill>
                  <a:prstClr val="white"/>
                </a:solidFill>
              </a:rPr>
              <a:t>It’s better to miss out on </a:t>
            </a:r>
            <a:r>
              <a:rPr lang="en-US" sz="1600" i="1" dirty="0">
                <a:solidFill>
                  <a:prstClr val="white"/>
                </a:solidFill>
              </a:rPr>
              <a:t>Game of Thrones </a:t>
            </a:r>
            <a:r>
              <a:rPr lang="en-US" sz="1600" dirty="0">
                <a:solidFill>
                  <a:prstClr val="white"/>
                </a:solidFill>
              </a:rPr>
              <a:t>if it is a temptation</a:t>
            </a:r>
          </a:p>
          <a:p>
            <a:pPr marL="800100" lvl="1" indent="-342900" algn="l">
              <a:buClr>
                <a:srgbClr val="F3A447">
                  <a:shade val="75000"/>
                </a:srgbClr>
              </a:buClr>
              <a:buFont typeface="Wingdings" panose="05000000000000000000" pitchFamily="2" charset="2"/>
              <a:buChar char="v"/>
            </a:pPr>
            <a:r>
              <a:rPr lang="en-US" sz="1600" u="sng" dirty="0">
                <a:solidFill>
                  <a:prstClr val="white"/>
                </a:solidFill>
              </a:rPr>
              <a:t>Hungry, Angry, Lonely/alone, Tired</a:t>
            </a:r>
            <a:r>
              <a:rPr lang="en-US" sz="1600" dirty="0">
                <a:solidFill>
                  <a:prstClr val="white"/>
                </a:solidFill>
              </a:rPr>
              <a:t>: Avoid triggers, avoid an empty gas task</a:t>
            </a:r>
          </a:p>
          <a:p>
            <a:pPr marL="0" indent="0">
              <a:buNone/>
            </a:pPr>
            <a:endParaRPr lang="en-US" sz="1600" dirty="0"/>
          </a:p>
        </p:txBody>
      </p:sp>
      <p:sp>
        <p:nvSpPr>
          <p:cNvPr id="6" name="Footer Placeholder 5"/>
          <p:cNvSpPr>
            <a:spLocks noGrp="1"/>
          </p:cNvSpPr>
          <p:nvPr>
            <p:ph type="ftr" sz="quarter" idx="12"/>
          </p:nvPr>
        </p:nvSpPr>
        <p:spPr/>
        <p:txBody>
          <a:bodyPr/>
          <a:lstStyle/>
          <a:p>
            <a:r>
              <a:rPr lang="en-US"/>
              <a:t>Tim Collins: http://www.pas.Rochester.edu/~tim</a:t>
            </a:r>
          </a:p>
        </p:txBody>
      </p:sp>
    </p:spTree>
    <p:extLst>
      <p:ext uri="{BB962C8B-B14F-4D97-AF65-F5344CB8AC3E}">
        <p14:creationId xmlns:p14="http://schemas.microsoft.com/office/powerpoint/2010/main" val="1136333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CDD09C22-B339-4D18-99AC-6E0D3D3083FB}"/>
              </a:ext>
            </a:extLst>
          </p:cNvPr>
          <p:cNvSpPr/>
          <p:nvPr/>
        </p:nvSpPr>
        <p:spPr>
          <a:xfrm>
            <a:off x="6400800" y="1562101"/>
            <a:ext cx="11430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67A57624-5F10-4B57-BA98-8B7B52D2B0D3}"/>
              </a:ext>
            </a:extLst>
          </p:cNvPr>
          <p:cNvSpPr/>
          <p:nvPr/>
        </p:nvSpPr>
        <p:spPr>
          <a:xfrm>
            <a:off x="762000" y="1562101"/>
            <a:ext cx="12954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p:txBody>
          <a:bodyPr/>
          <a:lstStyle/>
          <a:p>
            <a:pPr algn="l"/>
            <a:r>
              <a:rPr lang="en-US" sz="3600" dirty="0"/>
              <a:t>Review: anger, adultery</a:t>
            </a:r>
          </a:p>
        </p:txBody>
      </p:sp>
      <p:cxnSp>
        <p:nvCxnSpPr>
          <p:cNvPr id="11" name="Straight Arrow Connector 10">
            <a:extLst>
              <a:ext uri="{FF2B5EF4-FFF2-40B4-BE49-F238E27FC236}">
                <a16:creationId xmlns:a16="http://schemas.microsoft.com/office/drawing/2014/main" id="{2F3B711E-8160-445E-A9B0-1FA6DADDE6DB}"/>
              </a:ext>
            </a:extLst>
          </p:cNvPr>
          <p:cNvCxnSpPr/>
          <p:nvPr/>
        </p:nvCxnSpPr>
        <p:spPr>
          <a:xfrm flipH="1" flipV="1">
            <a:off x="2286000" y="2266950"/>
            <a:ext cx="914400" cy="609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91A891DF-FE8A-4883-B3DE-5E48567AACAA}"/>
              </a:ext>
            </a:extLst>
          </p:cNvPr>
          <p:cNvCxnSpPr>
            <a:cxnSpLocks/>
          </p:cNvCxnSpPr>
          <p:nvPr/>
        </p:nvCxnSpPr>
        <p:spPr>
          <a:xfrm flipV="1">
            <a:off x="5562600" y="2266950"/>
            <a:ext cx="914400" cy="609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Subtitle 2">
            <a:extLst>
              <a:ext uri="{FF2B5EF4-FFF2-40B4-BE49-F238E27FC236}">
                <a16:creationId xmlns:a16="http://schemas.microsoft.com/office/drawing/2014/main" id="{7466B06F-69D5-4159-BE79-64352EB9AC5A}"/>
              </a:ext>
            </a:extLst>
          </p:cNvPr>
          <p:cNvSpPr>
            <a:spLocks noGrp="1"/>
          </p:cNvSpPr>
          <p:nvPr>
            <p:ph type="subTitle" idx="1"/>
          </p:nvPr>
        </p:nvSpPr>
        <p:spPr>
          <a:xfrm>
            <a:off x="457200" y="1200150"/>
            <a:ext cx="7848600" cy="838200"/>
          </a:xfrm>
        </p:spPr>
        <p:txBody>
          <a:bodyPr/>
          <a:lstStyle/>
          <a:p>
            <a:r>
              <a:rPr lang="en-US" sz="1600" dirty="0"/>
              <a:t>The law forbids adultery; Jesus teaches:</a:t>
            </a:r>
          </a:p>
          <a:p>
            <a:pPr marL="0" indent="0">
              <a:buNone/>
            </a:pPr>
            <a:endParaRPr lang="en-US" sz="1600" dirty="0"/>
          </a:p>
          <a:p>
            <a:pPr marL="0" indent="0" algn="ctr">
              <a:buNone/>
            </a:pPr>
            <a:r>
              <a:rPr lang="en-US" sz="1600" dirty="0">
                <a:solidFill>
                  <a:schemeClr val="bg1"/>
                </a:solidFill>
              </a:rPr>
              <a:t>LUST </a:t>
            </a:r>
            <a:r>
              <a:rPr lang="en-US" sz="1600" dirty="0">
                <a:sym typeface="Symbol" panose="05050102010706020507" pitchFamily="18" charset="2"/>
              </a:rPr>
              <a:t> DESIRE  OBSESSION  TEMPTATION </a:t>
            </a:r>
            <a:r>
              <a:rPr lang="en-US" sz="1600" dirty="0">
                <a:solidFill>
                  <a:schemeClr val="bg1"/>
                </a:solidFill>
                <a:sym typeface="Symbol" panose="05050102010706020507" pitchFamily="18" charset="2"/>
              </a:rPr>
              <a:t>ADULTERY</a:t>
            </a:r>
            <a:endParaRPr lang="en-US" sz="1600" dirty="0"/>
          </a:p>
          <a:p>
            <a:endParaRPr lang="en-US" sz="1600" dirty="0"/>
          </a:p>
          <a:p>
            <a:pPr marL="0" indent="0" algn="ctr">
              <a:buNone/>
            </a:pPr>
            <a:endParaRPr lang="en-US" sz="1600" dirty="0"/>
          </a:p>
          <a:p>
            <a:pPr marL="0" indent="0" algn="ctr">
              <a:buNone/>
            </a:pPr>
            <a:r>
              <a:rPr lang="en-US" sz="1600" dirty="0"/>
              <a:t>Focus </a:t>
            </a:r>
            <a:r>
              <a:rPr lang="en-US" sz="1600" i="1" dirty="0"/>
              <a:t>here</a:t>
            </a:r>
            <a:r>
              <a:rPr lang="en-US" sz="1600" dirty="0"/>
              <a:t>, not </a:t>
            </a:r>
            <a:r>
              <a:rPr lang="en-US" sz="1600" i="1" dirty="0"/>
              <a:t>here</a:t>
            </a:r>
          </a:p>
          <a:p>
            <a:endParaRPr lang="en-US" sz="1600" dirty="0"/>
          </a:p>
          <a:p>
            <a:r>
              <a:rPr lang="en-US" sz="1600" dirty="0">
                <a:solidFill>
                  <a:schemeClr val="tx1"/>
                </a:solidFill>
              </a:rPr>
              <a:t>If your eye causes you to sin, pluck it out </a:t>
            </a:r>
          </a:p>
          <a:p>
            <a:r>
              <a:rPr lang="en-US" sz="1600" dirty="0">
                <a:solidFill>
                  <a:schemeClr val="tx1"/>
                </a:solidFill>
              </a:rPr>
              <a:t>What’s an application of this?</a:t>
            </a:r>
          </a:p>
          <a:p>
            <a:pPr marL="800100" lvl="1" indent="-342900" algn="l">
              <a:buClr>
                <a:srgbClr val="F3A447">
                  <a:shade val="75000"/>
                </a:srgbClr>
              </a:buClr>
              <a:buFont typeface="Wingdings" panose="05000000000000000000" pitchFamily="2" charset="2"/>
              <a:buChar char="v"/>
            </a:pPr>
            <a:r>
              <a:rPr lang="en-US" sz="1600" dirty="0">
                <a:solidFill>
                  <a:prstClr val="white"/>
                </a:solidFill>
              </a:rPr>
              <a:t>It’s better to miss out on Game of Thrones if its soft-core porn is a temptation</a:t>
            </a:r>
          </a:p>
          <a:p>
            <a:pPr marL="800100" lvl="1" indent="-342900" algn="l">
              <a:buClr>
                <a:srgbClr val="F3A447">
                  <a:shade val="75000"/>
                </a:srgbClr>
              </a:buClr>
              <a:buFont typeface="Wingdings" panose="05000000000000000000" pitchFamily="2" charset="2"/>
              <a:buChar char="v"/>
            </a:pPr>
            <a:r>
              <a:rPr lang="en-US" sz="1600" dirty="0">
                <a:solidFill>
                  <a:prstClr val="white"/>
                </a:solidFill>
              </a:rPr>
              <a:t>Hungry, Angry, Lonely/alone, Tired: Avoid triggers, avoid an empty gas task</a:t>
            </a:r>
          </a:p>
          <a:p>
            <a:pPr marL="0" indent="0">
              <a:buNone/>
            </a:pPr>
            <a:endParaRPr lang="en-US" sz="1600" dirty="0"/>
          </a:p>
        </p:txBody>
      </p:sp>
      <p:sp>
        <p:nvSpPr>
          <p:cNvPr id="8" name="Subtitle 2">
            <a:extLst>
              <a:ext uri="{FF2B5EF4-FFF2-40B4-BE49-F238E27FC236}">
                <a16:creationId xmlns:a16="http://schemas.microsoft.com/office/drawing/2014/main" id="{7C342634-3791-45AA-B66A-E891827EA5B3}"/>
              </a:ext>
            </a:extLst>
          </p:cNvPr>
          <p:cNvSpPr txBox="1">
            <a:spLocks/>
          </p:cNvSpPr>
          <p:nvPr/>
        </p:nvSpPr>
        <p:spPr>
          <a:xfrm>
            <a:off x="1981200" y="3943350"/>
            <a:ext cx="5334000" cy="838200"/>
          </a:xfrm>
          <a:prstGeom prst="rect">
            <a:avLst/>
          </a:prstGeom>
          <a:solidFill>
            <a:schemeClr val="tx2"/>
          </a:solidFill>
          <a:ln>
            <a:solidFill>
              <a:schemeClr val="bg1"/>
            </a:solidFill>
          </a:ln>
          <a:effectLst>
            <a:outerShdw blurRad="50800" dist="38100" dir="2700000" algn="tl" rotWithShape="0">
              <a:prstClr val="black">
                <a:alpha val="40000"/>
              </a:prstClr>
            </a:outerShdw>
          </a:effectLst>
        </p:spPr>
        <p:txBody>
          <a:bodyPr vert="horz">
            <a:noAutofit/>
          </a:bodyPr>
          <a:lstStyle>
            <a:lvl1pPr marL="342900" indent="-342900" algn="l" rtl="0" eaLnBrk="1" latinLnBrk="0" hangingPunct="1">
              <a:spcBef>
                <a:spcPts val="600"/>
              </a:spcBef>
              <a:buClr>
                <a:schemeClr val="accent2"/>
              </a:buClr>
              <a:buSzPct val="85000"/>
              <a:buFont typeface="Arial" panose="020B0604020202020204" pitchFamily="34" charset="0"/>
              <a:buChar char="•"/>
              <a:defRPr kumimoji="0" sz="2200" kern="1200" spc="100" baseline="0">
                <a:solidFill>
                  <a:schemeClr val="tx2"/>
                </a:solidFill>
                <a:latin typeface="+mn-lt"/>
                <a:ea typeface="+mn-ea"/>
                <a:cs typeface="+mn-cs"/>
              </a:defRPr>
            </a:lvl1pPr>
            <a:lvl2pPr marL="457200" indent="0" algn="ctr" rtl="0" eaLnBrk="1" latinLnBrk="0" hangingPunct="1">
              <a:spcBef>
                <a:spcPts val="300"/>
              </a:spcBef>
              <a:buClr>
                <a:schemeClr val="accent2">
                  <a:shade val="75000"/>
                </a:schemeClr>
              </a:buClr>
              <a:buSzPct val="85000"/>
              <a:buFont typeface="Wingdings 2"/>
              <a:buNone/>
              <a:defRPr kumimoji="0" sz="2400" kern="1200">
                <a:solidFill>
                  <a:schemeClr val="tx2"/>
                </a:solidFill>
                <a:latin typeface="+mn-lt"/>
                <a:ea typeface="+mn-ea"/>
                <a:cs typeface="+mn-cs"/>
              </a:defRPr>
            </a:lvl2pPr>
            <a:lvl3pPr marL="914400" indent="0" algn="ctr" rtl="0" eaLnBrk="1" latinLnBrk="0" hangingPunct="1">
              <a:spcBef>
                <a:spcPts val="300"/>
              </a:spcBef>
              <a:buClr>
                <a:schemeClr val="accent2">
                  <a:shade val="50000"/>
                </a:schemeClr>
              </a:buClr>
              <a:buSzPct val="85000"/>
              <a:buFont typeface="Wingdings 2"/>
              <a:buNone/>
              <a:defRPr kumimoji="0" sz="2100" kern="1200">
                <a:solidFill>
                  <a:schemeClr val="tx1"/>
                </a:solidFill>
                <a:latin typeface="+mn-lt"/>
                <a:ea typeface="+mn-ea"/>
                <a:cs typeface="+mn-cs"/>
              </a:defRPr>
            </a:lvl3pPr>
            <a:lvl4pPr marL="1371600" indent="0" algn="ctr" rtl="0" eaLnBrk="1" latinLnBrk="0" hangingPunct="1">
              <a:spcBef>
                <a:spcPts val="300"/>
              </a:spcBef>
              <a:buClr>
                <a:schemeClr val="accent2">
                  <a:shade val="75000"/>
                </a:schemeClr>
              </a:buClr>
              <a:buSzPct val="85000"/>
              <a:buFont typeface="Wingdings 2" pitchFamily="18" charset="2"/>
              <a:buNone/>
              <a:defRPr kumimoji="0" sz="1900" kern="1200">
                <a:solidFill>
                  <a:schemeClr val="tx1"/>
                </a:solidFill>
                <a:latin typeface="+mn-lt"/>
                <a:ea typeface="+mn-ea"/>
                <a:cs typeface="+mn-cs"/>
              </a:defRPr>
            </a:lvl4pPr>
            <a:lvl5pPr marL="1828800" indent="0" algn="ctr" rtl="0" eaLnBrk="1" latinLnBrk="0" hangingPunct="1">
              <a:spcBef>
                <a:spcPts val="340"/>
              </a:spcBef>
              <a:buClr>
                <a:schemeClr val="accent2">
                  <a:shade val="75000"/>
                </a:schemeClr>
              </a:buClr>
              <a:buSzPct val="85000"/>
              <a:buFont typeface="Wingdings 2" pitchFamily="18" charset="2"/>
              <a:buNone/>
              <a:defRPr kumimoji="0" sz="1600" kern="1200">
                <a:solidFill>
                  <a:schemeClr val="tx1"/>
                </a:solidFill>
                <a:latin typeface="+mn-lt"/>
                <a:ea typeface="+mn-ea"/>
                <a:cs typeface="+mn-cs"/>
              </a:defRPr>
            </a:lvl5pPr>
            <a:lvl6pPr marL="2286000" indent="0" algn="ctr" rtl="0" eaLnBrk="1" latinLnBrk="0" hangingPunct="1">
              <a:spcBef>
                <a:spcPts val="340"/>
              </a:spcBef>
              <a:buClr>
                <a:schemeClr val="accent2">
                  <a:shade val="75000"/>
                </a:schemeClr>
              </a:buClr>
              <a:buSzPct val="85000"/>
              <a:buFont typeface="Wingdings 2" pitchFamily="18" charset="2"/>
              <a:buNone/>
              <a:defRPr kumimoji="0" sz="1700" kern="1200">
                <a:solidFill>
                  <a:schemeClr val="tx1"/>
                </a:solidFill>
                <a:latin typeface="+mn-lt"/>
                <a:ea typeface="+mn-ea"/>
                <a:cs typeface="+mn-cs"/>
              </a:defRPr>
            </a:lvl6pPr>
            <a:lvl7pPr marL="2743200" indent="0" algn="ctr" rtl="0" eaLnBrk="1" latinLnBrk="0" hangingPunct="1">
              <a:spcBef>
                <a:spcPts val="340"/>
              </a:spcBef>
              <a:buClr>
                <a:schemeClr val="accent2">
                  <a:shade val="75000"/>
                </a:schemeClr>
              </a:buClr>
              <a:buSzPct val="85000"/>
              <a:buFont typeface="Wingdings 2" pitchFamily="18" charset="2"/>
              <a:buNone/>
              <a:defRPr kumimoji="0" sz="1600" kern="1200" baseline="0">
                <a:solidFill>
                  <a:schemeClr val="tx1"/>
                </a:solidFill>
                <a:latin typeface="+mn-lt"/>
                <a:ea typeface="+mn-ea"/>
                <a:cs typeface="+mn-cs"/>
              </a:defRPr>
            </a:lvl7pPr>
            <a:lvl8pPr marL="3200400" indent="0" algn="ctr" rtl="0" eaLnBrk="1" latinLnBrk="0" hangingPunct="1">
              <a:spcBef>
                <a:spcPts val="340"/>
              </a:spcBef>
              <a:buClr>
                <a:schemeClr val="accent2">
                  <a:shade val="75000"/>
                </a:schemeClr>
              </a:buClr>
              <a:buSzPct val="85000"/>
              <a:buFont typeface="Wingdings 2" pitchFamily="18" charset="2"/>
              <a:buNone/>
              <a:defRPr kumimoji="0" sz="1500" kern="1200">
                <a:solidFill>
                  <a:schemeClr val="tx1"/>
                </a:solidFill>
                <a:latin typeface="+mn-lt"/>
                <a:ea typeface="+mn-ea"/>
                <a:cs typeface="+mn-cs"/>
              </a:defRPr>
            </a:lvl8pPr>
            <a:lvl9pPr marL="3657600" indent="0" algn="ctr" rtl="0" eaLnBrk="1" latinLnBrk="0" hangingPunct="1">
              <a:spcBef>
                <a:spcPts val="340"/>
              </a:spcBef>
              <a:buClr>
                <a:schemeClr val="accent2">
                  <a:shade val="75000"/>
                </a:schemeClr>
              </a:buClr>
              <a:buSzPct val="85000"/>
              <a:buFont typeface="Wingdings 2" pitchFamily="18" charset="2"/>
              <a:buNone/>
              <a:defRPr kumimoji="0" sz="1500" kern="1200">
                <a:solidFill>
                  <a:schemeClr val="tx1"/>
                </a:solidFill>
                <a:latin typeface="+mn-lt"/>
                <a:ea typeface="+mn-ea"/>
                <a:cs typeface="+mn-cs"/>
              </a:defRPr>
            </a:lvl9pPr>
          </a:lstStyle>
          <a:p>
            <a:pPr marL="0" indent="0" algn="ctr">
              <a:buNone/>
            </a:pPr>
            <a:r>
              <a:rPr lang="en-US" sz="1600" dirty="0">
                <a:solidFill>
                  <a:schemeClr val="bg1"/>
                </a:solidFill>
              </a:rPr>
              <a:t>Live as if following Jesus were more important to you than entertainment and pleasure—and this will mean being </a:t>
            </a:r>
            <a:r>
              <a:rPr lang="en-US" sz="1600" i="1" dirty="0">
                <a:solidFill>
                  <a:schemeClr val="bg1"/>
                </a:solidFill>
              </a:rPr>
              <a:t>deliberate </a:t>
            </a:r>
            <a:r>
              <a:rPr lang="en-US" sz="1600" dirty="0">
                <a:solidFill>
                  <a:schemeClr val="bg1"/>
                </a:solidFill>
              </a:rPr>
              <a:t>about priorities</a:t>
            </a:r>
            <a:endParaRPr lang="en-US" sz="1600" i="1" dirty="0">
              <a:solidFill>
                <a:schemeClr val="bg1"/>
              </a:solidFill>
            </a:endParaRPr>
          </a:p>
        </p:txBody>
      </p:sp>
      <p:sp>
        <p:nvSpPr>
          <p:cNvPr id="6" name="Footer Placeholder 5"/>
          <p:cNvSpPr>
            <a:spLocks noGrp="1"/>
          </p:cNvSpPr>
          <p:nvPr>
            <p:ph type="ftr" sz="quarter" idx="12"/>
          </p:nvPr>
        </p:nvSpPr>
        <p:spPr/>
        <p:txBody>
          <a:bodyPr/>
          <a:lstStyle/>
          <a:p>
            <a:r>
              <a:rPr lang="en-US"/>
              <a:t>Tim Collins: http://www.pas.Rochester.edu/~tim</a:t>
            </a:r>
          </a:p>
        </p:txBody>
      </p:sp>
    </p:spTree>
    <p:extLst>
      <p:ext uri="{BB962C8B-B14F-4D97-AF65-F5344CB8AC3E}">
        <p14:creationId xmlns:p14="http://schemas.microsoft.com/office/powerpoint/2010/main" val="3384394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a:t>This week: divorce</a:t>
            </a:r>
          </a:p>
        </p:txBody>
      </p:sp>
      <p:sp>
        <p:nvSpPr>
          <p:cNvPr id="4" name="Subtitle 2">
            <a:extLst>
              <a:ext uri="{FF2B5EF4-FFF2-40B4-BE49-F238E27FC236}">
                <a16:creationId xmlns:a16="http://schemas.microsoft.com/office/drawing/2014/main" id="{7466B06F-69D5-4159-BE79-64352EB9AC5A}"/>
              </a:ext>
            </a:extLst>
          </p:cNvPr>
          <p:cNvSpPr>
            <a:spLocks noGrp="1"/>
          </p:cNvSpPr>
          <p:nvPr>
            <p:ph type="subTitle" idx="1"/>
          </p:nvPr>
        </p:nvSpPr>
        <p:spPr>
          <a:xfrm>
            <a:off x="457200" y="1200150"/>
            <a:ext cx="7467600" cy="1524000"/>
          </a:xfrm>
        </p:spPr>
        <p:txBody>
          <a:bodyPr/>
          <a:lstStyle/>
          <a:p>
            <a:endParaRPr lang="en-US" sz="1600" dirty="0"/>
          </a:p>
          <a:p>
            <a:r>
              <a:rPr lang="en-US" sz="1600" dirty="0"/>
              <a:t>Matthew 5:31: “</a:t>
            </a:r>
            <a:r>
              <a:rPr lang="en-US" sz="1600" i="1" dirty="0"/>
              <a:t>It was also said</a:t>
            </a:r>
            <a:r>
              <a:rPr lang="en-US" sz="1600" dirty="0"/>
              <a:t>, ‘Whoever </a:t>
            </a:r>
            <a:r>
              <a:rPr lang="en-US" sz="1600" dirty="0">
                <a:solidFill>
                  <a:schemeClr val="bg1"/>
                </a:solidFill>
              </a:rPr>
              <a:t>divorces </a:t>
            </a:r>
            <a:r>
              <a:rPr lang="en-US" sz="1600" dirty="0"/>
              <a:t>his wife, let him give her a certificate of divorce.’ </a:t>
            </a:r>
            <a:r>
              <a:rPr lang="en-US" sz="1600" i="1" dirty="0"/>
              <a:t>But I say to you </a:t>
            </a:r>
            <a:r>
              <a:rPr lang="en-US" sz="1600" dirty="0"/>
              <a:t>that anyone who divorces his wife, except on the ground of unchastity, causes her to commit adultery; and whoever marries a divorced woman commits adultery.</a:t>
            </a:r>
            <a:endParaRPr lang="en-US" sz="1600" dirty="0">
              <a:solidFill>
                <a:schemeClr val="tx1"/>
              </a:solidFill>
            </a:endParaRPr>
          </a:p>
        </p:txBody>
      </p:sp>
      <p:sp>
        <p:nvSpPr>
          <p:cNvPr id="3" name="Footer Placeholder 2"/>
          <p:cNvSpPr>
            <a:spLocks noGrp="1"/>
          </p:cNvSpPr>
          <p:nvPr>
            <p:ph type="ftr" sz="quarter" idx="12"/>
          </p:nvPr>
        </p:nvSpPr>
        <p:spPr/>
        <p:txBody>
          <a:bodyPr/>
          <a:lstStyle/>
          <a:p>
            <a:r>
              <a:rPr lang="en-US"/>
              <a:t>Tim Collins: http://www.pas.Rochester.edu/~tim</a:t>
            </a:r>
          </a:p>
        </p:txBody>
      </p:sp>
    </p:spTree>
    <p:extLst>
      <p:ext uri="{BB962C8B-B14F-4D97-AF65-F5344CB8AC3E}">
        <p14:creationId xmlns:p14="http://schemas.microsoft.com/office/powerpoint/2010/main" val="1096856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i="1" dirty="0"/>
              <a:t>This is a tough topic</a:t>
            </a:r>
          </a:p>
        </p:txBody>
      </p:sp>
      <p:sp>
        <p:nvSpPr>
          <p:cNvPr id="4" name="Subtitle 2">
            <a:extLst>
              <a:ext uri="{FF2B5EF4-FFF2-40B4-BE49-F238E27FC236}">
                <a16:creationId xmlns:a16="http://schemas.microsoft.com/office/drawing/2014/main" id="{7466B06F-69D5-4159-BE79-64352EB9AC5A}"/>
              </a:ext>
            </a:extLst>
          </p:cNvPr>
          <p:cNvSpPr>
            <a:spLocks noGrp="1"/>
          </p:cNvSpPr>
          <p:nvPr>
            <p:ph type="subTitle" idx="1"/>
          </p:nvPr>
        </p:nvSpPr>
        <p:spPr>
          <a:xfrm>
            <a:off x="457200" y="1200150"/>
            <a:ext cx="7467600" cy="1524000"/>
          </a:xfrm>
        </p:spPr>
        <p:txBody>
          <a:bodyPr/>
          <a:lstStyle/>
          <a:p>
            <a:r>
              <a:rPr lang="en-US" sz="1600" dirty="0"/>
              <a:t>Many (most?) of us have been touched by divorce</a:t>
            </a:r>
          </a:p>
          <a:p>
            <a:pPr marL="800100" lvl="1" indent="-342900" algn="l">
              <a:buClr>
                <a:srgbClr val="F3A447">
                  <a:shade val="75000"/>
                </a:srgbClr>
              </a:buClr>
              <a:buFont typeface="Wingdings" panose="05000000000000000000" pitchFamily="2" charset="2"/>
              <a:buChar char="v"/>
            </a:pPr>
            <a:r>
              <a:rPr lang="en-US" sz="1600" dirty="0">
                <a:solidFill>
                  <a:prstClr val="white"/>
                </a:solidFill>
              </a:rPr>
              <a:t>Half of marriages end in divorce</a:t>
            </a:r>
          </a:p>
          <a:p>
            <a:pPr marL="800100" lvl="1" indent="-342900" algn="l">
              <a:buClr>
                <a:srgbClr val="F3A447">
                  <a:shade val="75000"/>
                </a:srgbClr>
              </a:buClr>
              <a:buFont typeface="Wingdings" panose="05000000000000000000" pitchFamily="2" charset="2"/>
              <a:buChar char="v"/>
            </a:pPr>
            <a:r>
              <a:rPr lang="en-US" sz="1600" dirty="0">
                <a:solidFill>
                  <a:prstClr val="white"/>
                </a:solidFill>
              </a:rPr>
              <a:t>Churches in generations past haven’t always done well with this topic</a:t>
            </a:r>
          </a:p>
          <a:p>
            <a:pPr marL="800100" lvl="1" indent="-342900" algn="l">
              <a:buClr>
                <a:srgbClr val="F3A447">
                  <a:shade val="75000"/>
                </a:srgbClr>
              </a:buClr>
              <a:buFont typeface="Wingdings" panose="05000000000000000000" pitchFamily="2" charset="2"/>
              <a:buChar char="v"/>
            </a:pPr>
            <a:r>
              <a:rPr lang="en-US" sz="1600" dirty="0">
                <a:solidFill>
                  <a:schemeClr val="tx2">
                    <a:lumMod val="10000"/>
                  </a:schemeClr>
                </a:solidFill>
              </a:rPr>
              <a:t>As a result, divorced Christians often feel shame and guilt</a:t>
            </a:r>
            <a:endParaRPr lang="en-US" sz="1600" dirty="0">
              <a:solidFill>
                <a:prstClr val="white"/>
              </a:solidFill>
            </a:endParaRPr>
          </a:p>
          <a:p>
            <a:r>
              <a:rPr lang="en-US" sz="1600" dirty="0"/>
              <a:t>This is on top of </a:t>
            </a:r>
            <a:r>
              <a:rPr lang="en-US" sz="1600" dirty="0">
                <a:solidFill>
                  <a:schemeClr val="tx2">
                    <a:lumMod val="10000"/>
                  </a:schemeClr>
                </a:solidFill>
              </a:rPr>
              <a:t>feelings of pain, disappointment, betrayal and loss </a:t>
            </a:r>
          </a:p>
          <a:p>
            <a:r>
              <a:rPr lang="en-US" sz="1600" dirty="0"/>
              <a:t>If the shame of previous generations in the church was unhealthy, the high rate of divorce is too</a:t>
            </a:r>
          </a:p>
          <a:p>
            <a:endParaRPr lang="en-US" sz="1600" dirty="0">
              <a:solidFill>
                <a:schemeClr val="tx1"/>
              </a:solidFill>
            </a:endParaRPr>
          </a:p>
        </p:txBody>
      </p:sp>
      <p:sp>
        <p:nvSpPr>
          <p:cNvPr id="5" name="Subtitle 2">
            <a:extLst>
              <a:ext uri="{FF2B5EF4-FFF2-40B4-BE49-F238E27FC236}">
                <a16:creationId xmlns:a16="http://schemas.microsoft.com/office/drawing/2014/main" id="{7B90A98E-8D27-4C57-8EE8-5CE31AC8B1CE}"/>
              </a:ext>
            </a:extLst>
          </p:cNvPr>
          <p:cNvSpPr txBox="1">
            <a:spLocks/>
          </p:cNvSpPr>
          <p:nvPr/>
        </p:nvSpPr>
        <p:spPr>
          <a:xfrm>
            <a:off x="1905000" y="3562350"/>
            <a:ext cx="5334000" cy="838200"/>
          </a:xfrm>
          <a:prstGeom prst="rect">
            <a:avLst/>
          </a:prstGeom>
          <a:solidFill>
            <a:schemeClr val="tx2"/>
          </a:solidFill>
          <a:ln>
            <a:solidFill>
              <a:schemeClr val="bg1"/>
            </a:solidFill>
          </a:ln>
          <a:effectLst>
            <a:outerShdw blurRad="50800" dist="38100" dir="2700000" algn="tl" rotWithShape="0">
              <a:prstClr val="black">
                <a:alpha val="40000"/>
              </a:prstClr>
            </a:outerShdw>
          </a:effectLst>
        </p:spPr>
        <p:txBody>
          <a:bodyPr vert="horz">
            <a:noAutofit/>
          </a:bodyPr>
          <a:lstStyle>
            <a:lvl1pPr marL="342900" indent="-342900" algn="l" rtl="0" eaLnBrk="1" latinLnBrk="0" hangingPunct="1">
              <a:spcBef>
                <a:spcPts val="600"/>
              </a:spcBef>
              <a:buClr>
                <a:schemeClr val="accent2"/>
              </a:buClr>
              <a:buSzPct val="85000"/>
              <a:buFont typeface="Arial" panose="020B0604020202020204" pitchFamily="34" charset="0"/>
              <a:buChar char="•"/>
              <a:defRPr kumimoji="0" sz="2200" kern="1200" spc="100" baseline="0">
                <a:solidFill>
                  <a:schemeClr val="tx2"/>
                </a:solidFill>
                <a:latin typeface="+mn-lt"/>
                <a:ea typeface="+mn-ea"/>
                <a:cs typeface="+mn-cs"/>
              </a:defRPr>
            </a:lvl1pPr>
            <a:lvl2pPr marL="457200" indent="0" algn="ctr" rtl="0" eaLnBrk="1" latinLnBrk="0" hangingPunct="1">
              <a:spcBef>
                <a:spcPts val="300"/>
              </a:spcBef>
              <a:buClr>
                <a:schemeClr val="accent2">
                  <a:shade val="75000"/>
                </a:schemeClr>
              </a:buClr>
              <a:buSzPct val="85000"/>
              <a:buFont typeface="Wingdings 2"/>
              <a:buNone/>
              <a:defRPr kumimoji="0" sz="2400" kern="1200">
                <a:solidFill>
                  <a:schemeClr val="tx2"/>
                </a:solidFill>
                <a:latin typeface="+mn-lt"/>
                <a:ea typeface="+mn-ea"/>
                <a:cs typeface="+mn-cs"/>
              </a:defRPr>
            </a:lvl2pPr>
            <a:lvl3pPr marL="914400" indent="0" algn="ctr" rtl="0" eaLnBrk="1" latinLnBrk="0" hangingPunct="1">
              <a:spcBef>
                <a:spcPts val="300"/>
              </a:spcBef>
              <a:buClr>
                <a:schemeClr val="accent2">
                  <a:shade val="50000"/>
                </a:schemeClr>
              </a:buClr>
              <a:buSzPct val="85000"/>
              <a:buFont typeface="Wingdings 2"/>
              <a:buNone/>
              <a:defRPr kumimoji="0" sz="2100" kern="1200">
                <a:solidFill>
                  <a:schemeClr val="tx1"/>
                </a:solidFill>
                <a:latin typeface="+mn-lt"/>
                <a:ea typeface="+mn-ea"/>
                <a:cs typeface="+mn-cs"/>
              </a:defRPr>
            </a:lvl3pPr>
            <a:lvl4pPr marL="1371600" indent="0" algn="ctr" rtl="0" eaLnBrk="1" latinLnBrk="0" hangingPunct="1">
              <a:spcBef>
                <a:spcPts val="300"/>
              </a:spcBef>
              <a:buClr>
                <a:schemeClr val="accent2">
                  <a:shade val="75000"/>
                </a:schemeClr>
              </a:buClr>
              <a:buSzPct val="85000"/>
              <a:buFont typeface="Wingdings 2" pitchFamily="18" charset="2"/>
              <a:buNone/>
              <a:defRPr kumimoji="0" sz="1900" kern="1200">
                <a:solidFill>
                  <a:schemeClr val="tx1"/>
                </a:solidFill>
                <a:latin typeface="+mn-lt"/>
                <a:ea typeface="+mn-ea"/>
                <a:cs typeface="+mn-cs"/>
              </a:defRPr>
            </a:lvl4pPr>
            <a:lvl5pPr marL="1828800" indent="0" algn="ctr" rtl="0" eaLnBrk="1" latinLnBrk="0" hangingPunct="1">
              <a:spcBef>
                <a:spcPts val="340"/>
              </a:spcBef>
              <a:buClr>
                <a:schemeClr val="accent2">
                  <a:shade val="75000"/>
                </a:schemeClr>
              </a:buClr>
              <a:buSzPct val="85000"/>
              <a:buFont typeface="Wingdings 2" pitchFamily="18" charset="2"/>
              <a:buNone/>
              <a:defRPr kumimoji="0" sz="1600" kern="1200">
                <a:solidFill>
                  <a:schemeClr val="tx1"/>
                </a:solidFill>
                <a:latin typeface="+mn-lt"/>
                <a:ea typeface="+mn-ea"/>
                <a:cs typeface="+mn-cs"/>
              </a:defRPr>
            </a:lvl5pPr>
            <a:lvl6pPr marL="2286000" indent="0" algn="ctr" rtl="0" eaLnBrk="1" latinLnBrk="0" hangingPunct="1">
              <a:spcBef>
                <a:spcPts val="340"/>
              </a:spcBef>
              <a:buClr>
                <a:schemeClr val="accent2">
                  <a:shade val="75000"/>
                </a:schemeClr>
              </a:buClr>
              <a:buSzPct val="85000"/>
              <a:buFont typeface="Wingdings 2" pitchFamily="18" charset="2"/>
              <a:buNone/>
              <a:defRPr kumimoji="0" sz="1700" kern="1200">
                <a:solidFill>
                  <a:schemeClr val="tx1"/>
                </a:solidFill>
                <a:latin typeface="+mn-lt"/>
                <a:ea typeface="+mn-ea"/>
                <a:cs typeface="+mn-cs"/>
              </a:defRPr>
            </a:lvl6pPr>
            <a:lvl7pPr marL="2743200" indent="0" algn="ctr" rtl="0" eaLnBrk="1" latinLnBrk="0" hangingPunct="1">
              <a:spcBef>
                <a:spcPts val="340"/>
              </a:spcBef>
              <a:buClr>
                <a:schemeClr val="accent2">
                  <a:shade val="75000"/>
                </a:schemeClr>
              </a:buClr>
              <a:buSzPct val="85000"/>
              <a:buFont typeface="Wingdings 2" pitchFamily="18" charset="2"/>
              <a:buNone/>
              <a:defRPr kumimoji="0" sz="1600" kern="1200" baseline="0">
                <a:solidFill>
                  <a:schemeClr val="tx1"/>
                </a:solidFill>
                <a:latin typeface="+mn-lt"/>
                <a:ea typeface="+mn-ea"/>
                <a:cs typeface="+mn-cs"/>
              </a:defRPr>
            </a:lvl7pPr>
            <a:lvl8pPr marL="3200400" indent="0" algn="ctr" rtl="0" eaLnBrk="1" latinLnBrk="0" hangingPunct="1">
              <a:spcBef>
                <a:spcPts val="340"/>
              </a:spcBef>
              <a:buClr>
                <a:schemeClr val="accent2">
                  <a:shade val="75000"/>
                </a:schemeClr>
              </a:buClr>
              <a:buSzPct val="85000"/>
              <a:buFont typeface="Wingdings 2" pitchFamily="18" charset="2"/>
              <a:buNone/>
              <a:defRPr kumimoji="0" sz="1500" kern="1200">
                <a:solidFill>
                  <a:schemeClr val="tx1"/>
                </a:solidFill>
                <a:latin typeface="+mn-lt"/>
                <a:ea typeface="+mn-ea"/>
                <a:cs typeface="+mn-cs"/>
              </a:defRPr>
            </a:lvl8pPr>
            <a:lvl9pPr marL="3657600" indent="0" algn="ctr" rtl="0" eaLnBrk="1" latinLnBrk="0" hangingPunct="1">
              <a:spcBef>
                <a:spcPts val="340"/>
              </a:spcBef>
              <a:buClr>
                <a:schemeClr val="accent2">
                  <a:shade val="75000"/>
                </a:schemeClr>
              </a:buClr>
              <a:buSzPct val="85000"/>
              <a:buFont typeface="Wingdings 2" pitchFamily="18" charset="2"/>
              <a:buNone/>
              <a:defRPr kumimoji="0" sz="1500" kern="1200">
                <a:solidFill>
                  <a:schemeClr val="tx1"/>
                </a:solidFill>
                <a:latin typeface="+mn-lt"/>
                <a:ea typeface="+mn-ea"/>
                <a:cs typeface="+mn-cs"/>
              </a:defRPr>
            </a:lvl9pPr>
          </a:lstStyle>
          <a:p>
            <a:pPr marL="0" indent="0" algn="ctr">
              <a:buNone/>
            </a:pPr>
            <a:r>
              <a:rPr lang="en-US" sz="1600" dirty="0">
                <a:solidFill>
                  <a:schemeClr val="bg1"/>
                </a:solidFill>
              </a:rPr>
              <a:t>Our culture and our churches need wise teaching from Jesus on this topic!</a:t>
            </a:r>
            <a:endParaRPr lang="en-US" sz="1600" i="1" dirty="0">
              <a:solidFill>
                <a:schemeClr val="bg1"/>
              </a:solidFill>
            </a:endParaRPr>
          </a:p>
        </p:txBody>
      </p:sp>
      <p:sp>
        <p:nvSpPr>
          <p:cNvPr id="3" name="Footer Placeholder 2"/>
          <p:cNvSpPr>
            <a:spLocks noGrp="1"/>
          </p:cNvSpPr>
          <p:nvPr>
            <p:ph type="ftr" sz="quarter" idx="12"/>
          </p:nvPr>
        </p:nvSpPr>
        <p:spPr/>
        <p:txBody>
          <a:bodyPr/>
          <a:lstStyle/>
          <a:p>
            <a:r>
              <a:rPr lang="en-US"/>
              <a:t>Tim Collins: http://www.pas.Rochester.edu/~tim</a:t>
            </a:r>
          </a:p>
        </p:txBody>
      </p:sp>
    </p:spTree>
    <p:extLst>
      <p:ext uri="{BB962C8B-B14F-4D97-AF65-F5344CB8AC3E}">
        <p14:creationId xmlns:p14="http://schemas.microsoft.com/office/powerpoint/2010/main" val="3664648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dirty="0"/>
              <a:t>Today’s modest goal: </a:t>
            </a:r>
            <a:r>
              <a:rPr lang="en-US" sz="2800" i="1" dirty="0"/>
              <a:t>Understand what Jesus teaches</a:t>
            </a:r>
          </a:p>
        </p:txBody>
      </p:sp>
      <p:sp>
        <p:nvSpPr>
          <p:cNvPr id="4" name="Subtitle 2">
            <a:extLst>
              <a:ext uri="{FF2B5EF4-FFF2-40B4-BE49-F238E27FC236}">
                <a16:creationId xmlns:a16="http://schemas.microsoft.com/office/drawing/2014/main" id="{7466B06F-69D5-4159-BE79-64352EB9AC5A}"/>
              </a:ext>
            </a:extLst>
          </p:cNvPr>
          <p:cNvSpPr>
            <a:spLocks noGrp="1"/>
          </p:cNvSpPr>
          <p:nvPr>
            <p:ph type="subTitle" idx="1"/>
          </p:nvPr>
        </p:nvSpPr>
        <p:spPr>
          <a:xfrm>
            <a:off x="457200" y="1200150"/>
            <a:ext cx="7467600" cy="1524000"/>
          </a:xfrm>
        </p:spPr>
        <p:txBody>
          <a:bodyPr/>
          <a:lstStyle/>
          <a:p>
            <a:r>
              <a:rPr lang="en-US" sz="1600" dirty="0">
                <a:solidFill>
                  <a:schemeClr val="tx2">
                    <a:lumMod val="10000"/>
                  </a:schemeClr>
                </a:solidFill>
              </a:rPr>
              <a:t>What we </a:t>
            </a:r>
            <a:r>
              <a:rPr lang="en-US" sz="1600" i="1" dirty="0">
                <a:solidFill>
                  <a:schemeClr val="tx2">
                    <a:lumMod val="10000"/>
                  </a:schemeClr>
                </a:solidFill>
              </a:rPr>
              <a:t>won’t </a:t>
            </a:r>
            <a:r>
              <a:rPr lang="en-US" sz="1600" dirty="0">
                <a:solidFill>
                  <a:schemeClr val="tx2">
                    <a:lumMod val="10000"/>
                  </a:schemeClr>
                </a:solidFill>
              </a:rPr>
              <a:t>do today</a:t>
            </a:r>
            <a:r>
              <a:rPr lang="en-US" sz="1600" dirty="0"/>
              <a:t>:</a:t>
            </a:r>
          </a:p>
          <a:p>
            <a:pPr marL="800100" lvl="1" indent="-342900" algn="l">
              <a:buClr>
                <a:srgbClr val="F3A447">
                  <a:shade val="75000"/>
                </a:srgbClr>
              </a:buClr>
              <a:buFont typeface="Wingdings" panose="05000000000000000000" pitchFamily="2" charset="2"/>
              <a:buChar char="v"/>
            </a:pPr>
            <a:r>
              <a:rPr lang="en-US" sz="1600" dirty="0">
                <a:solidFill>
                  <a:prstClr val="white"/>
                </a:solidFill>
              </a:rPr>
              <a:t>Explain or excuse the actions and policies of the church in days past</a:t>
            </a:r>
          </a:p>
          <a:p>
            <a:pPr marL="800100" lvl="1" indent="-342900" algn="l">
              <a:buClr>
                <a:srgbClr val="F3A447">
                  <a:shade val="75000"/>
                </a:srgbClr>
              </a:buClr>
              <a:buFont typeface="Wingdings" panose="05000000000000000000" pitchFamily="2" charset="2"/>
              <a:buChar char="v"/>
            </a:pPr>
            <a:r>
              <a:rPr lang="en-US" sz="1600" dirty="0">
                <a:solidFill>
                  <a:prstClr val="white"/>
                </a:solidFill>
              </a:rPr>
              <a:t>Pick up stones or pronounce judgment on you or your loved ones</a:t>
            </a:r>
          </a:p>
          <a:p>
            <a:endParaRPr lang="en-US" sz="1600" dirty="0"/>
          </a:p>
          <a:p>
            <a:r>
              <a:rPr lang="en-US" sz="1600" dirty="0">
                <a:solidFill>
                  <a:schemeClr val="tx2">
                    <a:lumMod val="10000"/>
                  </a:schemeClr>
                </a:solidFill>
              </a:rPr>
              <a:t>What we </a:t>
            </a:r>
            <a:r>
              <a:rPr lang="en-US" sz="1600" i="1" dirty="0">
                <a:solidFill>
                  <a:schemeClr val="tx2">
                    <a:lumMod val="10000"/>
                  </a:schemeClr>
                </a:solidFill>
              </a:rPr>
              <a:t>will </a:t>
            </a:r>
            <a:r>
              <a:rPr lang="en-US" sz="1600" dirty="0">
                <a:solidFill>
                  <a:schemeClr val="tx2">
                    <a:lumMod val="10000"/>
                  </a:schemeClr>
                </a:solidFill>
              </a:rPr>
              <a:t>do today</a:t>
            </a:r>
            <a:r>
              <a:rPr lang="en-US" sz="1600" dirty="0"/>
              <a:t>:</a:t>
            </a:r>
          </a:p>
          <a:p>
            <a:pPr marL="800100" lvl="1" indent="-342900" algn="l">
              <a:buClr>
                <a:srgbClr val="F3A447">
                  <a:shade val="75000"/>
                </a:srgbClr>
              </a:buClr>
              <a:buFont typeface="Wingdings" panose="05000000000000000000" pitchFamily="2" charset="2"/>
              <a:buChar char="v"/>
            </a:pPr>
            <a:r>
              <a:rPr lang="en-US" sz="1600" dirty="0">
                <a:solidFill>
                  <a:prstClr val="white"/>
                </a:solidFill>
              </a:rPr>
              <a:t>Unpack Jesus’ teaching</a:t>
            </a:r>
          </a:p>
          <a:p>
            <a:pPr marL="800100" lvl="1" indent="-342900" algn="l">
              <a:buClr>
                <a:srgbClr val="F3A447">
                  <a:shade val="75000"/>
                </a:srgbClr>
              </a:buClr>
              <a:buFont typeface="Wingdings" panose="05000000000000000000" pitchFamily="2" charset="2"/>
              <a:buChar char="v"/>
            </a:pPr>
            <a:r>
              <a:rPr lang="en-US" sz="1600" dirty="0">
                <a:solidFill>
                  <a:prstClr val="white"/>
                </a:solidFill>
              </a:rPr>
              <a:t>Understand it in light first-century culture</a:t>
            </a:r>
          </a:p>
          <a:p>
            <a:pPr marL="800100" lvl="1" indent="-342900" algn="l">
              <a:buClr>
                <a:srgbClr val="F3A447">
                  <a:shade val="75000"/>
                </a:srgbClr>
              </a:buClr>
              <a:buFont typeface="Wingdings" panose="05000000000000000000" pitchFamily="2" charset="2"/>
              <a:buChar char="v"/>
            </a:pPr>
            <a:r>
              <a:rPr lang="en-US" sz="1600" dirty="0">
                <a:solidFill>
                  <a:prstClr val="white"/>
                </a:solidFill>
              </a:rPr>
              <a:t>Think about what it means for us</a:t>
            </a:r>
          </a:p>
          <a:p>
            <a:pPr lvl="1" algn="l">
              <a:buClr>
                <a:srgbClr val="F3A447">
                  <a:shade val="75000"/>
                </a:srgbClr>
              </a:buClr>
            </a:pPr>
            <a:endParaRPr lang="en-US" sz="1600" dirty="0">
              <a:solidFill>
                <a:prstClr val="white"/>
              </a:solidFill>
            </a:endParaRPr>
          </a:p>
          <a:p>
            <a:endParaRPr lang="en-US" sz="1600" dirty="0"/>
          </a:p>
          <a:p>
            <a:endParaRPr lang="en-US" sz="1600" dirty="0">
              <a:solidFill>
                <a:schemeClr val="tx1"/>
              </a:solidFill>
            </a:endParaRPr>
          </a:p>
        </p:txBody>
      </p:sp>
      <p:sp>
        <p:nvSpPr>
          <p:cNvPr id="6" name="Subtitle 2">
            <a:extLst>
              <a:ext uri="{FF2B5EF4-FFF2-40B4-BE49-F238E27FC236}">
                <a16:creationId xmlns:a16="http://schemas.microsoft.com/office/drawing/2014/main" id="{C13C7E38-36C5-476E-9B2F-5C5BA9C4D588}"/>
              </a:ext>
            </a:extLst>
          </p:cNvPr>
          <p:cNvSpPr txBox="1">
            <a:spLocks/>
          </p:cNvSpPr>
          <p:nvPr/>
        </p:nvSpPr>
        <p:spPr>
          <a:xfrm>
            <a:off x="2057400" y="3790950"/>
            <a:ext cx="4953000" cy="838200"/>
          </a:xfrm>
          <a:prstGeom prst="rect">
            <a:avLst/>
          </a:prstGeom>
          <a:solidFill>
            <a:schemeClr val="tx2"/>
          </a:solidFill>
          <a:ln>
            <a:solidFill>
              <a:schemeClr val="bg1"/>
            </a:solidFill>
          </a:ln>
          <a:effectLst>
            <a:outerShdw blurRad="50800" dist="38100" dir="2700000" algn="tl" rotWithShape="0">
              <a:prstClr val="black">
                <a:alpha val="40000"/>
              </a:prstClr>
            </a:outerShdw>
          </a:effectLst>
        </p:spPr>
        <p:txBody>
          <a:bodyPr vert="horz">
            <a:noAutofit/>
          </a:bodyPr>
          <a:lstStyle>
            <a:lvl1pPr marL="342900" indent="-342900" algn="l" rtl="0" eaLnBrk="1" latinLnBrk="0" hangingPunct="1">
              <a:spcBef>
                <a:spcPts val="600"/>
              </a:spcBef>
              <a:buClr>
                <a:schemeClr val="accent2"/>
              </a:buClr>
              <a:buSzPct val="85000"/>
              <a:buFont typeface="Arial" panose="020B0604020202020204" pitchFamily="34" charset="0"/>
              <a:buChar char="•"/>
              <a:defRPr kumimoji="0" sz="2200" kern="1200" spc="100" baseline="0">
                <a:solidFill>
                  <a:schemeClr val="tx2"/>
                </a:solidFill>
                <a:latin typeface="+mn-lt"/>
                <a:ea typeface="+mn-ea"/>
                <a:cs typeface="+mn-cs"/>
              </a:defRPr>
            </a:lvl1pPr>
            <a:lvl2pPr marL="457200" indent="0" algn="ctr" rtl="0" eaLnBrk="1" latinLnBrk="0" hangingPunct="1">
              <a:spcBef>
                <a:spcPts val="300"/>
              </a:spcBef>
              <a:buClr>
                <a:schemeClr val="accent2">
                  <a:shade val="75000"/>
                </a:schemeClr>
              </a:buClr>
              <a:buSzPct val="85000"/>
              <a:buFont typeface="Wingdings 2"/>
              <a:buNone/>
              <a:defRPr kumimoji="0" sz="2400" kern="1200">
                <a:solidFill>
                  <a:schemeClr val="tx2"/>
                </a:solidFill>
                <a:latin typeface="+mn-lt"/>
                <a:ea typeface="+mn-ea"/>
                <a:cs typeface="+mn-cs"/>
              </a:defRPr>
            </a:lvl2pPr>
            <a:lvl3pPr marL="914400" indent="0" algn="ctr" rtl="0" eaLnBrk="1" latinLnBrk="0" hangingPunct="1">
              <a:spcBef>
                <a:spcPts val="300"/>
              </a:spcBef>
              <a:buClr>
                <a:schemeClr val="accent2">
                  <a:shade val="50000"/>
                </a:schemeClr>
              </a:buClr>
              <a:buSzPct val="85000"/>
              <a:buFont typeface="Wingdings 2"/>
              <a:buNone/>
              <a:defRPr kumimoji="0" sz="2100" kern="1200">
                <a:solidFill>
                  <a:schemeClr val="tx1"/>
                </a:solidFill>
                <a:latin typeface="+mn-lt"/>
                <a:ea typeface="+mn-ea"/>
                <a:cs typeface="+mn-cs"/>
              </a:defRPr>
            </a:lvl3pPr>
            <a:lvl4pPr marL="1371600" indent="0" algn="ctr" rtl="0" eaLnBrk="1" latinLnBrk="0" hangingPunct="1">
              <a:spcBef>
                <a:spcPts val="300"/>
              </a:spcBef>
              <a:buClr>
                <a:schemeClr val="accent2">
                  <a:shade val="75000"/>
                </a:schemeClr>
              </a:buClr>
              <a:buSzPct val="85000"/>
              <a:buFont typeface="Wingdings 2" pitchFamily="18" charset="2"/>
              <a:buNone/>
              <a:defRPr kumimoji="0" sz="1900" kern="1200">
                <a:solidFill>
                  <a:schemeClr val="tx1"/>
                </a:solidFill>
                <a:latin typeface="+mn-lt"/>
                <a:ea typeface="+mn-ea"/>
                <a:cs typeface="+mn-cs"/>
              </a:defRPr>
            </a:lvl4pPr>
            <a:lvl5pPr marL="1828800" indent="0" algn="ctr" rtl="0" eaLnBrk="1" latinLnBrk="0" hangingPunct="1">
              <a:spcBef>
                <a:spcPts val="340"/>
              </a:spcBef>
              <a:buClr>
                <a:schemeClr val="accent2">
                  <a:shade val="75000"/>
                </a:schemeClr>
              </a:buClr>
              <a:buSzPct val="85000"/>
              <a:buFont typeface="Wingdings 2" pitchFamily="18" charset="2"/>
              <a:buNone/>
              <a:defRPr kumimoji="0" sz="1600" kern="1200">
                <a:solidFill>
                  <a:schemeClr val="tx1"/>
                </a:solidFill>
                <a:latin typeface="+mn-lt"/>
                <a:ea typeface="+mn-ea"/>
                <a:cs typeface="+mn-cs"/>
              </a:defRPr>
            </a:lvl5pPr>
            <a:lvl6pPr marL="2286000" indent="0" algn="ctr" rtl="0" eaLnBrk="1" latinLnBrk="0" hangingPunct="1">
              <a:spcBef>
                <a:spcPts val="340"/>
              </a:spcBef>
              <a:buClr>
                <a:schemeClr val="accent2">
                  <a:shade val="75000"/>
                </a:schemeClr>
              </a:buClr>
              <a:buSzPct val="85000"/>
              <a:buFont typeface="Wingdings 2" pitchFamily="18" charset="2"/>
              <a:buNone/>
              <a:defRPr kumimoji="0" sz="1700" kern="1200">
                <a:solidFill>
                  <a:schemeClr val="tx1"/>
                </a:solidFill>
                <a:latin typeface="+mn-lt"/>
                <a:ea typeface="+mn-ea"/>
                <a:cs typeface="+mn-cs"/>
              </a:defRPr>
            </a:lvl6pPr>
            <a:lvl7pPr marL="2743200" indent="0" algn="ctr" rtl="0" eaLnBrk="1" latinLnBrk="0" hangingPunct="1">
              <a:spcBef>
                <a:spcPts val="340"/>
              </a:spcBef>
              <a:buClr>
                <a:schemeClr val="accent2">
                  <a:shade val="75000"/>
                </a:schemeClr>
              </a:buClr>
              <a:buSzPct val="85000"/>
              <a:buFont typeface="Wingdings 2" pitchFamily="18" charset="2"/>
              <a:buNone/>
              <a:defRPr kumimoji="0" sz="1600" kern="1200" baseline="0">
                <a:solidFill>
                  <a:schemeClr val="tx1"/>
                </a:solidFill>
                <a:latin typeface="+mn-lt"/>
                <a:ea typeface="+mn-ea"/>
                <a:cs typeface="+mn-cs"/>
              </a:defRPr>
            </a:lvl7pPr>
            <a:lvl8pPr marL="3200400" indent="0" algn="ctr" rtl="0" eaLnBrk="1" latinLnBrk="0" hangingPunct="1">
              <a:spcBef>
                <a:spcPts val="340"/>
              </a:spcBef>
              <a:buClr>
                <a:schemeClr val="accent2">
                  <a:shade val="75000"/>
                </a:schemeClr>
              </a:buClr>
              <a:buSzPct val="85000"/>
              <a:buFont typeface="Wingdings 2" pitchFamily="18" charset="2"/>
              <a:buNone/>
              <a:defRPr kumimoji="0" sz="1500" kern="1200">
                <a:solidFill>
                  <a:schemeClr val="tx1"/>
                </a:solidFill>
                <a:latin typeface="+mn-lt"/>
                <a:ea typeface="+mn-ea"/>
                <a:cs typeface="+mn-cs"/>
              </a:defRPr>
            </a:lvl8pPr>
            <a:lvl9pPr marL="3657600" indent="0" algn="ctr" rtl="0" eaLnBrk="1" latinLnBrk="0" hangingPunct="1">
              <a:spcBef>
                <a:spcPts val="340"/>
              </a:spcBef>
              <a:buClr>
                <a:schemeClr val="accent2">
                  <a:shade val="75000"/>
                </a:schemeClr>
              </a:buClr>
              <a:buSzPct val="85000"/>
              <a:buFont typeface="Wingdings 2" pitchFamily="18" charset="2"/>
              <a:buNone/>
              <a:defRPr kumimoji="0" sz="1500" kern="1200">
                <a:solidFill>
                  <a:schemeClr val="tx1"/>
                </a:solidFill>
                <a:latin typeface="+mn-lt"/>
                <a:ea typeface="+mn-ea"/>
                <a:cs typeface="+mn-cs"/>
              </a:defRPr>
            </a:lvl9pPr>
          </a:lstStyle>
          <a:p>
            <a:pPr marL="0" indent="0" algn="ctr">
              <a:buNone/>
            </a:pPr>
            <a:r>
              <a:rPr lang="en-US" sz="1600" dirty="0">
                <a:solidFill>
                  <a:schemeClr val="bg1"/>
                </a:solidFill>
              </a:rPr>
              <a:t>If our discussion makes you want to talk more to someone, our pastors and Council members (as well as myself) are here for you</a:t>
            </a:r>
            <a:endParaRPr lang="en-US" sz="1600" i="1" dirty="0">
              <a:solidFill>
                <a:schemeClr val="bg1"/>
              </a:solidFill>
            </a:endParaRPr>
          </a:p>
        </p:txBody>
      </p:sp>
      <p:sp>
        <p:nvSpPr>
          <p:cNvPr id="3" name="Footer Placeholder 2"/>
          <p:cNvSpPr>
            <a:spLocks noGrp="1"/>
          </p:cNvSpPr>
          <p:nvPr>
            <p:ph type="ftr" sz="quarter" idx="12"/>
          </p:nvPr>
        </p:nvSpPr>
        <p:spPr/>
        <p:txBody>
          <a:bodyPr/>
          <a:lstStyle/>
          <a:p>
            <a:r>
              <a:rPr lang="en-US"/>
              <a:t>Tim Collins: http://www.pas.Rochester.edu/~tim</a:t>
            </a:r>
          </a:p>
        </p:txBody>
      </p:sp>
    </p:spTree>
    <p:extLst>
      <p:ext uri="{BB962C8B-B14F-4D97-AF65-F5344CB8AC3E}">
        <p14:creationId xmlns:p14="http://schemas.microsoft.com/office/powerpoint/2010/main" val="358146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a:t>Review from last meeting</a:t>
            </a:r>
          </a:p>
        </p:txBody>
      </p:sp>
      <p:sp>
        <p:nvSpPr>
          <p:cNvPr id="4" name="Subtitle 2">
            <a:extLst>
              <a:ext uri="{FF2B5EF4-FFF2-40B4-BE49-F238E27FC236}">
                <a16:creationId xmlns:a16="http://schemas.microsoft.com/office/drawing/2014/main" id="{7466B06F-69D5-4159-BE79-64352EB9AC5A}"/>
              </a:ext>
            </a:extLst>
          </p:cNvPr>
          <p:cNvSpPr>
            <a:spLocks noGrp="1"/>
          </p:cNvSpPr>
          <p:nvPr>
            <p:ph type="subTitle" idx="1"/>
          </p:nvPr>
        </p:nvSpPr>
        <p:spPr>
          <a:xfrm>
            <a:off x="457200" y="1200150"/>
            <a:ext cx="7848600" cy="3733800"/>
          </a:xfrm>
        </p:spPr>
        <p:txBody>
          <a:bodyPr/>
          <a:lstStyle/>
          <a:p>
            <a:r>
              <a:rPr lang="en-US" sz="1600" dirty="0"/>
              <a:t>We are looking at the </a:t>
            </a:r>
            <a:r>
              <a:rPr lang="en-US" sz="1600" i="1" dirty="0"/>
              <a:t>antitheses</a:t>
            </a:r>
            <a:r>
              <a:rPr lang="en-US" sz="1600" dirty="0"/>
              <a:t>—“you have heard… but I tell you”</a:t>
            </a:r>
          </a:p>
          <a:p>
            <a:pPr marL="742950" lvl="1" indent="-285750" algn="l">
              <a:buFont typeface="Wingdings" panose="05000000000000000000" pitchFamily="2" charset="2"/>
              <a:buChar char="v"/>
            </a:pPr>
            <a:r>
              <a:rPr lang="en-US" sz="1600" dirty="0">
                <a:solidFill>
                  <a:schemeClr val="tx1"/>
                </a:solidFill>
              </a:rPr>
              <a:t>Not so much </a:t>
            </a:r>
            <a:r>
              <a:rPr lang="en-US" sz="1600" i="1" dirty="0">
                <a:solidFill>
                  <a:schemeClr val="bg1"/>
                </a:solidFill>
              </a:rPr>
              <a:t>antitheses</a:t>
            </a:r>
            <a:r>
              <a:rPr lang="en-US" sz="1600" dirty="0">
                <a:solidFill>
                  <a:schemeClr val="tx1"/>
                </a:solidFill>
              </a:rPr>
              <a:t> as </a:t>
            </a:r>
            <a:r>
              <a:rPr lang="en-US" sz="1600" i="1" dirty="0">
                <a:solidFill>
                  <a:schemeClr val="bg1"/>
                </a:solidFill>
              </a:rPr>
              <a:t>intensifications</a:t>
            </a:r>
            <a:r>
              <a:rPr lang="en-US" sz="1600" i="1" dirty="0">
                <a:solidFill>
                  <a:schemeClr val="tx1"/>
                </a:solidFill>
              </a:rPr>
              <a:t> </a:t>
            </a:r>
            <a:r>
              <a:rPr lang="en-US" sz="1600" dirty="0">
                <a:solidFill>
                  <a:schemeClr val="tx1"/>
                </a:solidFill>
              </a:rPr>
              <a:t>of the Law of Moses</a:t>
            </a:r>
          </a:p>
          <a:p>
            <a:r>
              <a:rPr lang="en-US" sz="1600" dirty="0"/>
              <a:t>First one: </a:t>
            </a:r>
            <a:r>
              <a:rPr lang="en-US" sz="1600" i="1" dirty="0"/>
              <a:t>murder</a:t>
            </a:r>
            <a:r>
              <a:rPr lang="en-US" sz="1600" dirty="0"/>
              <a:t> </a:t>
            </a:r>
          </a:p>
          <a:p>
            <a:pPr marL="742950" lvl="1" indent="-285750" algn="l">
              <a:buFont typeface="Wingdings" panose="05000000000000000000" pitchFamily="2" charset="2"/>
              <a:buChar char="v"/>
            </a:pPr>
            <a:r>
              <a:rPr lang="en-US" sz="1600" u="sng" dirty="0">
                <a:solidFill>
                  <a:schemeClr val="tx1"/>
                </a:solidFill>
              </a:rPr>
              <a:t>You have heard</a:t>
            </a:r>
            <a:r>
              <a:rPr lang="en-US" sz="1600" dirty="0">
                <a:solidFill>
                  <a:schemeClr val="tx1"/>
                </a:solidFill>
              </a:rPr>
              <a:t>: don’t murder</a:t>
            </a:r>
          </a:p>
          <a:p>
            <a:pPr marL="742950" lvl="1" indent="-285750" algn="l">
              <a:buFont typeface="Wingdings" panose="05000000000000000000" pitchFamily="2" charset="2"/>
              <a:buChar char="v"/>
            </a:pPr>
            <a:r>
              <a:rPr lang="en-US" sz="1600" dirty="0">
                <a:solidFill>
                  <a:schemeClr val="tx1"/>
                </a:solidFill>
              </a:rPr>
              <a:t>But </a:t>
            </a:r>
            <a:r>
              <a:rPr lang="en-US" sz="1600" u="sng" dirty="0">
                <a:solidFill>
                  <a:schemeClr val="tx1"/>
                </a:solidFill>
              </a:rPr>
              <a:t>I say… (what?)</a:t>
            </a:r>
            <a:endParaRPr lang="en-US" sz="1600" dirty="0"/>
          </a:p>
          <a:p>
            <a:pPr marL="742950" lvl="1" indent="-285750" algn="l">
              <a:buFont typeface="Wingdings" panose="05000000000000000000" pitchFamily="2" charset="2"/>
              <a:buChar char="v"/>
            </a:pPr>
            <a:endParaRPr lang="en-US" sz="1600" dirty="0">
              <a:solidFill>
                <a:schemeClr val="tx1"/>
              </a:solidFill>
            </a:endParaRPr>
          </a:p>
          <a:p>
            <a:endParaRPr lang="en-US" sz="1600" dirty="0">
              <a:solidFill>
                <a:schemeClr val="tx1"/>
              </a:solidFill>
            </a:endParaRPr>
          </a:p>
          <a:p>
            <a:endParaRPr lang="en-US" sz="1600" dirty="0"/>
          </a:p>
        </p:txBody>
      </p:sp>
      <p:sp>
        <p:nvSpPr>
          <p:cNvPr id="3" name="Footer Placeholder 2"/>
          <p:cNvSpPr>
            <a:spLocks noGrp="1"/>
          </p:cNvSpPr>
          <p:nvPr>
            <p:ph type="ftr" sz="quarter" idx="12"/>
          </p:nvPr>
        </p:nvSpPr>
        <p:spPr/>
        <p:txBody>
          <a:bodyPr/>
          <a:lstStyle/>
          <a:p>
            <a:r>
              <a:rPr lang="en-US"/>
              <a:t>Tim Collins: http://www.pas.Rochester.edu/~tim</a:t>
            </a:r>
          </a:p>
        </p:txBody>
      </p:sp>
    </p:spTree>
    <p:extLst>
      <p:ext uri="{BB962C8B-B14F-4D97-AF65-F5344CB8AC3E}">
        <p14:creationId xmlns:p14="http://schemas.microsoft.com/office/powerpoint/2010/main" val="1133314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6C27FEE-6232-498B-97D1-565A80B87E16}"/>
              </a:ext>
            </a:extLst>
          </p:cNvPr>
          <p:cNvSpPr/>
          <p:nvPr/>
        </p:nvSpPr>
        <p:spPr>
          <a:xfrm>
            <a:off x="381000" y="1962149"/>
            <a:ext cx="8305800" cy="2952749"/>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p:txBody>
          <a:bodyPr/>
          <a:lstStyle/>
          <a:p>
            <a:r>
              <a:rPr lang="en-US" sz="2800" dirty="0"/>
              <a:t>Background: Jesus on Divorce</a:t>
            </a:r>
          </a:p>
        </p:txBody>
      </p:sp>
      <p:sp>
        <p:nvSpPr>
          <p:cNvPr id="4" name="Subtitle 2">
            <a:extLst>
              <a:ext uri="{FF2B5EF4-FFF2-40B4-BE49-F238E27FC236}">
                <a16:creationId xmlns:a16="http://schemas.microsoft.com/office/drawing/2014/main" id="{7466B06F-69D5-4159-BE79-64352EB9AC5A}"/>
              </a:ext>
            </a:extLst>
          </p:cNvPr>
          <p:cNvSpPr>
            <a:spLocks noGrp="1"/>
          </p:cNvSpPr>
          <p:nvPr>
            <p:ph type="subTitle" idx="1"/>
          </p:nvPr>
        </p:nvSpPr>
        <p:spPr>
          <a:xfrm>
            <a:off x="457200" y="1200150"/>
            <a:ext cx="7848600" cy="838200"/>
          </a:xfrm>
        </p:spPr>
        <p:txBody>
          <a:bodyPr/>
          <a:lstStyle/>
          <a:p>
            <a:r>
              <a:rPr lang="en-US" sz="1600" dirty="0"/>
              <a:t>Deuteronomy 24:1-4: Divorce is permitted in cases of “indecency”</a:t>
            </a:r>
          </a:p>
          <a:p>
            <a:r>
              <a:rPr lang="en-US" sz="1600" dirty="0"/>
              <a:t>This was a hotly debated topic in Jesus’ day</a:t>
            </a:r>
          </a:p>
          <a:p>
            <a:endParaRPr lang="en-US" sz="1600" dirty="0"/>
          </a:p>
        </p:txBody>
      </p:sp>
      <p:sp>
        <p:nvSpPr>
          <p:cNvPr id="5" name="Subtitle 2">
            <a:extLst>
              <a:ext uri="{FF2B5EF4-FFF2-40B4-BE49-F238E27FC236}">
                <a16:creationId xmlns:a16="http://schemas.microsoft.com/office/drawing/2014/main" id="{51D8802D-5E2F-422F-8A9C-9FF6C2157CCF}"/>
              </a:ext>
            </a:extLst>
          </p:cNvPr>
          <p:cNvSpPr txBox="1">
            <a:spLocks/>
          </p:cNvSpPr>
          <p:nvPr/>
        </p:nvSpPr>
        <p:spPr>
          <a:xfrm>
            <a:off x="457200" y="2053713"/>
            <a:ext cx="3810000" cy="838200"/>
          </a:xfrm>
          <a:prstGeom prst="rect">
            <a:avLst/>
          </a:prstGeom>
        </p:spPr>
        <p:txBody>
          <a:bodyPr vert="horz">
            <a:noAutofit/>
          </a:bodyPr>
          <a:lstStyle>
            <a:lvl1pPr marL="342900" indent="-342900" algn="l" rtl="0" eaLnBrk="1" latinLnBrk="0" hangingPunct="1">
              <a:spcBef>
                <a:spcPts val="600"/>
              </a:spcBef>
              <a:buClr>
                <a:schemeClr val="accent2"/>
              </a:buClr>
              <a:buSzPct val="85000"/>
              <a:buFont typeface="Arial" panose="020B0604020202020204" pitchFamily="34" charset="0"/>
              <a:buChar char="•"/>
              <a:defRPr kumimoji="0" sz="2200" kern="1200" spc="100" baseline="0">
                <a:solidFill>
                  <a:schemeClr val="tx2"/>
                </a:solidFill>
                <a:latin typeface="+mn-lt"/>
                <a:ea typeface="+mn-ea"/>
                <a:cs typeface="+mn-cs"/>
              </a:defRPr>
            </a:lvl1pPr>
            <a:lvl2pPr marL="457200" indent="0" algn="ctr" rtl="0" eaLnBrk="1" latinLnBrk="0" hangingPunct="1">
              <a:spcBef>
                <a:spcPts val="300"/>
              </a:spcBef>
              <a:buClr>
                <a:schemeClr val="accent2">
                  <a:shade val="75000"/>
                </a:schemeClr>
              </a:buClr>
              <a:buSzPct val="85000"/>
              <a:buFont typeface="Wingdings 2"/>
              <a:buNone/>
              <a:defRPr kumimoji="0" sz="2400" kern="1200">
                <a:solidFill>
                  <a:schemeClr val="tx2"/>
                </a:solidFill>
                <a:latin typeface="+mn-lt"/>
                <a:ea typeface="+mn-ea"/>
                <a:cs typeface="+mn-cs"/>
              </a:defRPr>
            </a:lvl2pPr>
            <a:lvl3pPr marL="914400" indent="0" algn="ctr" rtl="0" eaLnBrk="1" latinLnBrk="0" hangingPunct="1">
              <a:spcBef>
                <a:spcPts val="300"/>
              </a:spcBef>
              <a:buClr>
                <a:schemeClr val="accent2">
                  <a:shade val="50000"/>
                </a:schemeClr>
              </a:buClr>
              <a:buSzPct val="85000"/>
              <a:buFont typeface="Wingdings 2"/>
              <a:buNone/>
              <a:defRPr kumimoji="0" sz="2100" kern="1200">
                <a:solidFill>
                  <a:schemeClr val="tx1"/>
                </a:solidFill>
                <a:latin typeface="+mn-lt"/>
                <a:ea typeface="+mn-ea"/>
                <a:cs typeface="+mn-cs"/>
              </a:defRPr>
            </a:lvl3pPr>
            <a:lvl4pPr marL="1371600" indent="0" algn="ctr" rtl="0" eaLnBrk="1" latinLnBrk="0" hangingPunct="1">
              <a:spcBef>
                <a:spcPts val="300"/>
              </a:spcBef>
              <a:buClr>
                <a:schemeClr val="accent2">
                  <a:shade val="75000"/>
                </a:schemeClr>
              </a:buClr>
              <a:buSzPct val="85000"/>
              <a:buFont typeface="Wingdings 2" pitchFamily="18" charset="2"/>
              <a:buNone/>
              <a:defRPr kumimoji="0" sz="1900" kern="1200">
                <a:solidFill>
                  <a:schemeClr val="tx1"/>
                </a:solidFill>
                <a:latin typeface="+mn-lt"/>
                <a:ea typeface="+mn-ea"/>
                <a:cs typeface="+mn-cs"/>
              </a:defRPr>
            </a:lvl4pPr>
            <a:lvl5pPr marL="1828800" indent="0" algn="ctr" rtl="0" eaLnBrk="1" latinLnBrk="0" hangingPunct="1">
              <a:spcBef>
                <a:spcPts val="340"/>
              </a:spcBef>
              <a:buClr>
                <a:schemeClr val="accent2">
                  <a:shade val="75000"/>
                </a:schemeClr>
              </a:buClr>
              <a:buSzPct val="85000"/>
              <a:buFont typeface="Wingdings 2" pitchFamily="18" charset="2"/>
              <a:buNone/>
              <a:defRPr kumimoji="0" sz="1600" kern="1200">
                <a:solidFill>
                  <a:schemeClr val="tx1"/>
                </a:solidFill>
                <a:latin typeface="+mn-lt"/>
                <a:ea typeface="+mn-ea"/>
                <a:cs typeface="+mn-cs"/>
              </a:defRPr>
            </a:lvl5pPr>
            <a:lvl6pPr marL="2286000" indent="0" algn="ctr" rtl="0" eaLnBrk="1" latinLnBrk="0" hangingPunct="1">
              <a:spcBef>
                <a:spcPts val="340"/>
              </a:spcBef>
              <a:buClr>
                <a:schemeClr val="accent2">
                  <a:shade val="75000"/>
                </a:schemeClr>
              </a:buClr>
              <a:buSzPct val="85000"/>
              <a:buFont typeface="Wingdings 2" pitchFamily="18" charset="2"/>
              <a:buNone/>
              <a:defRPr kumimoji="0" sz="1700" kern="1200">
                <a:solidFill>
                  <a:schemeClr val="tx1"/>
                </a:solidFill>
                <a:latin typeface="+mn-lt"/>
                <a:ea typeface="+mn-ea"/>
                <a:cs typeface="+mn-cs"/>
              </a:defRPr>
            </a:lvl6pPr>
            <a:lvl7pPr marL="2743200" indent="0" algn="ctr" rtl="0" eaLnBrk="1" latinLnBrk="0" hangingPunct="1">
              <a:spcBef>
                <a:spcPts val="340"/>
              </a:spcBef>
              <a:buClr>
                <a:schemeClr val="accent2">
                  <a:shade val="75000"/>
                </a:schemeClr>
              </a:buClr>
              <a:buSzPct val="85000"/>
              <a:buFont typeface="Wingdings 2" pitchFamily="18" charset="2"/>
              <a:buNone/>
              <a:defRPr kumimoji="0" sz="1600" kern="1200" baseline="0">
                <a:solidFill>
                  <a:schemeClr val="tx1"/>
                </a:solidFill>
                <a:latin typeface="+mn-lt"/>
                <a:ea typeface="+mn-ea"/>
                <a:cs typeface="+mn-cs"/>
              </a:defRPr>
            </a:lvl7pPr>
            <a:lvl8pPr marL="3200400" indent="0" algn="ctr" rtl="0" eaLnBrk="1" latinLnBrk="0" hangingPunct="1">
              <a:spcBef>
                <a:spcPts val="340"/>
              </a:spcBef>
              <a:buClr>
                <a:schemeClr val="accent2">
                  <a:shade val="75000"/>
                </a:schemeClr>
              </a:buClr>
              <a:buSzPct val="85000"/>
              <a:buFont typeface="Wingdings 2" pitchFamily="18" charset="2"/>
              <a:buNone/>
              <a:defRPr kumimoji="0" sz="1500" kern="1200">
                <a:solidFill>
                  <a:schemeClr val="tx1"/>
                </a:solidFill>
                <a:latin typeface="+mn-lt"/>
                <a:ea typeface="+mn-ea"/>
                <a:cs typeface="+mn-cs"/>
              </a:defRPr>
            </a:lvl8pPr>
            <a:lvl9pPr marL="3657600" indent="0" algn="ctr" rtl="0" eaLnBrk="1" latinLnBrk="0" hangingPunct="1">
              <a:spcBef>
                <a:spcPts val="340"/>
              </a:spcBef>
              <a:buClr>
                <a:schemeClr val="accent2">
                  <a:shade val="75000"/>
                </a:schemeClr>
              </a:buClr>
              <a:buSzPct val="85000"/>
              <a:buFont typeface="Wingdings 2" pitchFamily="18" charset="2"/>
              <a:buNone/>
              <a:defRPr kumimoji="0" sz="1500" kern="1200">
                <a:solidFill>
                  <a:schemeClr val="tx1"/>
                </a:solidFill>
                <a:latin typeface="+mn-lt"/>
                <a:ea typeface="+mn-ea"/>
                <a:cs typeface="+mn-cs"/>
              </a:defRPr>
            </a:lvl9pPr>
          </a:lstStyle>
          <a:p>
            <a:pPr marL="0" indent="0" algn="ctr">
              <a:buNone/>
            </a:pPr>
            <a:r>
              <a:rPr lang="en-US" sz="1600" cap="small" dirty="0">
                <a:solidFill>
                  <a:schemeClr val="bg1"/>
                </a:solidFill>
              </a:rPr>
              <a:t>Rabbi </a:t>
            </a:r>
            <a:r>
              <a:rPr lang="en-US" sz="1600" cap="small" dirty="0" err="1">
                <a:solidFill>
                  <a:schemeClr val="bg1"/>
                </a:solidFill>
              </a:rPr>
              <a:t>Shammai</a:t>
            </a:r>
            <a:endParaRPr lang="en-US" sz="1600" cap="small" dirty="0">
              <a:solidFill>
                <a:schemeClr val="bg1"/>
              </a:solidFill>
            </a:endParaRPr>
          </a:p>
          <a:p>
            <a:r>
              <a:rPr lang="en-US" sz="1600" dirty="0"/>
              <a:t>Indecency should be </a:t>
            </a:r>
            <a:r>
              <a:rPr lang="en-US" sz="1600" u="sng" dirty="0"/>
              <a:t>narrowly construed</a:t>
            </a:r>
            <a:r>
              <a:rPr lang="en-US" sz="1600" dirty="0"/>
              <a:t>, i.e. unchastity</a:t>
            </a:r>
          </a:p>
        </p:txBody>
      </p:sp>
      <p:sp>
        <p:nvSpPr>
          <p:cNvPr id="6" name="Subtitle 2">
            <a:extLst>
              <a:ext uri="{FF2B5EF4-FFF2-40B4-BE49-F238E27FC236}">
                <a16:creationId xmlns:a16="http://schemas.microsoft.com/office/drawing/2014/main" id="{6757970D-3032-467F-9BF2-B6939E9C9208}"/>
              </a:ext>
            </a:extLst>
          </p:cNvPr>
          <p:cNvSpPr txBox="1">
            <a:spLocks/>
          </p:cNvSpPr>
          <p:nvPr/>
        </p:nvSpPr>
        <p:spPr>
          <a:xfrm>
            <a:off x="4191000" y="2053713"/>
            <a:ext cx="4267200" cy="838200"/>
          </a:xfrm>
          <a:prstGeom prst="rect">
            <a:avLst/>
          </a:prstGeom>
        </p:spPr>
        <p:txBody>
          <a:bodyPr vert="horz">
            <a:noAutofit/>
          </a:bodyPr>
          <a:lstStyle>
            <a:lvl1pPr marL="342900" indent="-342900" algn="l" rtl="0" eaLnBrk="1" latinLnBrk="0" hangingPunct="1">
              <a:spcBef>
                <a:spcPts val="600"/>
              </a:spcBef>
              <a:buClr>
                <a:schemeClr val="accent2"/>
              </a:buClr>
              <a:buSzPct val="85000"/>
              <a:buFont typeface="Arial" panose="020B0604020202020204" pitchFamily="34" charset="0"/>
              <a:buChar char="•"/>
              <a:defRPr kumimoji="0" sz="2200" kern="1200" spc="100" baseline="0">
                <a:solidFill>
                  <a:schemeClr val="tx2"/>
                </a:solidFill>
                <a:latin typeface="+mn-lt"/>
                <a:ea typeface="+mn-ea"/>
                <a:cs typeface="+mn-cs"/>
              </a:defRPr>
            </a:lvl1pPr>
            <a:lvl2pPr marL="457200" indent="0" algn="ctr" rtl="0" eaLnBrk="1" latinLnBrk="0" hangingPunct="1">
              <a:spcBef>
                <a:spcPts val="300"/>
              </a:spcBef>
              <a:buClr>
                <a:schemeClr val="accent2">
                  <a:shade val="75000"/>
                </a:schemeClr>
              </a:buClr>
              <a:buSzPct val="85000"/>
              <a:buFont typeface="Wingdings 2"/>
              <a:buNone/>
              <a:defRPr kumimoji="0" sz="2400" kern="1200">
                <a:solidFill>
                  <a:schemeClr val="tx2"/>
                </a:solidFill>
                <a:latin typeface="+mn-lt"/>
                <a:ea typeface="+mn-ea"/>
                <a:cs typeface="+mn-cs"/>
              </a:defRPr>
            </a:lvl2pPr>
            <a:lvl3pPr marL="914400" indent="0" algn="ctr" rtl="0" eaLnBrk="1" latinLnBrk="0" hangingPunct="1">
              <a:spcBef>
                <a:spcPts val="300"/>
              </a:spcBef>
              <a:buClr>
                <a:schemeClr val="accent2">
                  <a:shade val="50000"/>
                </a:schemeClr>
              </a:buClr>
              <a:buSzPct val="85000"/>
              <a:buFont typeface="Wingdings 2"/>
              <a:buNone/>
              <a:defRPr kumimoji="0" sz="2100" kern="1200">
                <a:solidFill>
                  <a:schemeClr val="tx1"/>
                </a:solidFill>
                <a:latin typeface="+mn-lt"/>
                <a:ea typeface="+mn-ea"/>
                <a:cs typeface="+mn-cs"/>
              </a:defRPr>
            </a:lvl3pPr>
            <a:lvl4pPr marL="1371600" indent="0" algn="ctr" rtl="0" eaLnBrk="1" latinLnBrk="0" hangingPunct="1">
              <a:spcBef>
                <a:spcPts val="300"/>
              </a:spcBef>
              <a:buClr>
                <a:schemeClr val="accent2">
                  <a:shade val="75000"/>
                </a:schemeClr>
              </a:buClr>
              <a:buSzPct val="85000"/>
              <a:buFont typeface="Wingdings 2" pitchFamily="18" charset="2"/>
              <a:buNone/>
              <a:defRPr kumimoji="0" sz="1900" kern="1200">
                <a:solidFill>
                  <a:schemeClr val="tx1"/>
                </a:solidFill>
                <a:latin typeface="+mn-lt"/>
                <a:ea typeface="+mn-ea"/>
                <a:cs typeface="+mn-cs"/>
              </a:defRPr>
            </a:lvl4pPr>
            <a:lvl5pPr marL="1828800" indent="0" algn="ctr" rtl="0" eaLnBrk="1" latinLnBrk="0" hangingPunct="1">
              <a:spcBef>
                <a:spcPts val="340"/>
              </a:spcBef>
              <a:buClr>
                <a:schemeClr val="accent2">
                  <a:shade val="75000"/>
                </a:schemeClr>
              </a:buClr>
              <a:buSzPct val="85000"/>
              <a:buFont typeface="Wingdings 2" pitchFamily="18" charset="2"/>
              <a:buNone/>
              <a:defRPr kumimoji="0" sz="1600" kern="1200">
                <a:solidFill>
                  <a:schemeClr val="tx1"/>
                </a:solidFill>
                <a:latin typeface="+mn-lt"/>
                <a:ea typeface="+mn-ea"/>
                <a:cs typeface="+mn-cs"/>
              </a:defRPr>
            </a:lvl5pPr>
            <a:lvl6pPr marL="2286000" indent="0" algn="ctr" rtl="0" eaLnBrk="1" latinLnBrk="0" hangingPunct="1">
              <a:spcBef>
                <a:spcPts val="340"/>
              </a:spcBef>
              <a:buClr>
                <a:schemeClr val="accent2">
                  <a:shade val="75000"/>
                </a:schemeClr>
              </a:buClr>
              <a:buSzPct val="85000"/>
              <a:buFont typeface="Wingdings 2" pitchFamily="18" charset="2"/>
              <a:buNone/>
              <a:defRPr kumimoji="0" sz="1700" kern="1200">
                <a:solidFill>
                  <a:schemeClr val="tx1"/>
                </a:solidFill>
                <a:latin typeface="+mn-lt"/>
                <a:ea typeface="+mn-ea"/>
                <a:cs typeface="+mn-cs"/>
              </a:defRPr>
            </a:lvl6pPr>
            <a:lvl7pPr marL="2743200" indent="0" algn="ctr" rtl="0" eaLnBrk="1" latinLnBrk="0" hangingPunct="1">
              <a:spcBef>
                <a:spcPts val="340"/>
              </a:spcBef>
              <a:buClr>
                <a:schemeClr val="accent2">
                  <a:shade val="75000"/>
                </a:schemeClr>
              </a:buClr>
              <a:buSzPct val="85000"/>
              <a:buFont typeface="Wingdings 2" pitchFamily="18" charset="2"/>
              <a:buNone/>
              <a:defRPr kumimoji="0" sz="1600" kern="1200" baseline="0">
                <a:solidFill>
                  <a:schemeClr val="tx1"/>
                </a:solidFill>
                <a:latin typeface="+mn-lt"/>
                <a:ea typeface="+mn-ea"/>
                <a:cs typeface="+mn-cs"/>
              </a:defRPr>
            </a:lvl7pPr>
            <a:lvl8pPr marL="3200400" indent="0" algn="ctr" rtl="0" eaLnBrk="1" latinLnBrk="0" hangingPunct="1">
              <a:spcBef>
                <a:spcPts val="340"/>
              </a:spcBef>
              <a:buClr>
                <a:schemeClr val="accent2">
                  <a:shade val="75000"/>
                </a:schemeClr>
              </a:buClr>
              <a:buSzPct val="85000"/>
              <a:buFont typeface="Wingdings 2" pitchFamily="18" charset="2"/>
              <a:buNone/>
              <a:defRPr kumimoji="0" sz="1500" kern="1200">
                <a:solidFill>
                  <a:schemeClr val="tx1"/>
                </a:solidFill>
                <a:latin typeface="+mn-lt"/>
                <a:ea typeface="+mn-ea"/>
                <a:cs typeface="+mn-cs"/>
              </a:defRPr>
            </a:lvl8pPr>
            <a:lvl9pPr marL="3657600" indent="0" algn="ctr" rtl="0" eaLnBrk="1" latinLnBrk="0" hangingPunct="1">
              <a:spcBef>
                <a:spcPts val="340"/>
              </a:spcBef>
              <a:buClr>
                <a:schemeClr val="accent2">
                  <a:shade val="75000"/>
                </a:schemeClr>
              </a:buClr>
              <a:buSzPct val="85000"/>
              <a:buFont typeface="Wingdings 2" pitchFamily="18" charset="2"/>
              <a:buNone/>
              <a:defRPr kumimoji="0" sz="1500" kern="1200">
                <a:solidFill>
                  <a:schemeClr val="tx1"/>
                </a:solidFill>
                <a:latin typeface="+mn-lt"/>
                <a:ea typeface="+mn-ea"/>
                <a:cs typeface="+mn-cs"/>
              </a:defRPr>
            </a:lvl9pPr>
          </a:lstStyle>
          <a:p>
            <a:pPr marL="0" indent="0" algn="ctr">
              <a:buNone/>
            </a:pPr>
            <a:r>
              <a:rPr lang="en-US" sz="1600" cap="small" dirty="0">
                <a:solidFill>
                  <a:schemeClr val="bg1"/>
                </a:solidFill>
              </a:rPr>
              <a:t>Rabbi Hillel</a:t>
            </a:r>
          </a:p>
          <a:p>
            <a:r>
              <a:rPr lang="en-US" sz="1600" dirty="0"/>
              <a:t>Indecency should be </a:t>
            </a:r>
            <a:r>
              <a:rPr lang="en-US" sz="1600" u="sng" dirty="0"/>
              <a:t>broadly construed</a:t>
            </a:r>
          </a:p>
          <a:p>
            <a:r>
              <a:rPr lang="en-US" sz="1600" dirty="0"/>
              <a:t>“Even if she spoiled his dish”</a:t>
            </a:r>
          </a:p>
          <a:p>
            <a:r>
              <a:rPr lang="en-US" sz="1600" dirty="0"/>
              <a:t>“Even if he found someone else prettier than she”</a:t>
            </a:r>
          </a:p>
        </p:txBody>
      </p:sp>
      <p:sp>
        <p:nvSpPr>
          <p:cNvPr id="7" name="Footer Placeholder 6"/>
          <p:cNvSpPr>
            <a:spLocks noGrp="1"/>
          </p:cNvSpPr>
          <p:nvPr>
            <p:ph type="ftr" sz="quarter" idx="12"/>
          </p:nvPr>
        </p:nvSpPr>
        <p:spPr/>
        <p:txBody>
          <a:bodyPr/>
          <a:lstStyle/>
          <a:p>
            <a:r>
              <a:rPr lang="en-US"/>
              <a:t>Tim Collins: http://www.pas.Rochester.edu/~tim</a:t>
            </a:r>
          </a:p>
        </p:txBody>
      </p:sp>
    </p:spTree>
    <p:extLst>
      <p:ext uri="{BB962C8B-B14F-4D97-AF65-F5344CB8AC3E}">
        <p14:creationId xmlns:p14="http://schemas.microsoft.com/office/powerpoint/2010/main" val="3842373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6C27FEE-6232-498B-97D1-565A80B87E16}"/>
              </a:ext>
            </a:extLst>
          </p:cNvPr>
          <p:cNvSpPr/>
          <p:nvPr/>
        </p:nvSpPr>
        <p:spPr>
          <a:xfrm>
            <a:off x="381000" y="1962149"/>
            <a:ext cx="8305800" cy="2952749"/>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p:txBody>
          <a:bodyPr/>
          <a:lstStyle/>
          <a:p>
            <a:r>
              <a:rPr lang="en-US" sz="2800" dirty="0"/>
              <a:t>Background: Jesus on Divorce</a:t>
            </a:r>
          </a:p>
        </p:txBody>
      </p:sp>
      <p:sp>
        <p:nvSpPr>
          <p:cNvPr id="4" name="Subtitle 2">
            <a:extLst>
              <a:ext uri="{FF2B5EF4-FFF2-40B4-BE49-F238E27FC236}">
                <a16:creationId xmlns:a16="http://schemas.microsoft.com/office/drawing/2014/main" id="{7466B06F-69D5-4159-BE79-64352EB9AC5A}"/>
              </a:ext>
            </a:extLst>
          </p:cNvPr>
          <p:cNvSpPr>
            <a:spLocks noGrp="1"/>
          </p:cNvSpPr>
          <p:nvPr>
            <p:ph type="subTitle" idx="1"/>
          </p:nvPr>
        </p:nvSpPr>
        <p:spPr>
          <a:xfrm>
            <a:off x="457200" y="1200150"/>
            <a:ext cx="7848600" cy="838200"/>
          </a:xfrm>
        </p:spPr>
        <p:txBody>
          <a:bodyPr/>
          <a:lstStyle/>
          <a:p>
            <a:r>
              <a:rPr lang="en-US" sz="1600" dirty="0"/>
              <a:t>Deuteronomy 24:1-4: Divorce is permitted in cases of “indecency”</a:t>
            </a:r>
          </a:p>
          <a:p>
            <a:r>
              <a:rPr lang="en-US" sz="1600" dirty="0"/>
              <a:t>This was a hotly debated topic in Jesus’ day</a:t>
            </a:r>
          </a:p>
          <a:p>
            <a:endParaRPr lang="en-US" sz="1600" dirty="0"/>
          </a:p>
        </p:txBody>
      </p:sp>
      <p:sp>
        <p:nvSpPr>
          <p:cNvPr id="5" name="Subtitle 2">
            <a:extLst>
              <a:ext uri="{FF2B5EF4-FFF2-40B4-BE49-F238E27FC236}">
                <a16:creationId xmlns:a16="http://schemas.microsoft.com/office/drawing/2014/main" id="{51D8802D-5E2F-422F-8A9C-9FF6C2157CCF}"/>
              </a:ext>
            </a:extLst>
          </p:cNvPr>
          <p:cNvSpPr txBox="1">
            <a:spLocks/>
          </p:cNvSpPr>
          <p:nvPr/>
        </p:nvSpPr>
        <p:spPr>
          <a:xfrm>
            <a:off x="457200" y="2053713"/>
            <a:ext cx="3810000" cy="838200"/>
          </a:xfrm>
          <a:prstGeom prst="rect">
            <a:avLst/>
          </a:prstGeom>
        </p:spPr>
        <p:txBody>
          <a:bodyPr vert="horz">
            <a:noAutofit/>
          </a:bodyPr>
          <a:lstStyle>
            <a:lvl1pPr marL="342900" indent="-342900" algn="l" rtl="0" eaLnBrk="1" latinLnBrk="0" hangingPunct="1">
              <a:spcBef>
                <a:spcPts val="600"/>
              </a:spcBef>
              <a:buClr>
                <a:schemeClr val="accent2"/>
              </a:buClr>
              <a:buSzPct val="85000"/>
              <a:buFont typeface="Arial" panose="020B0604020202020204" pitchFamily="34" charset="0"/>
              <a:buChar char="•"/>
              <a:defRPr kumimoji="0" sz="2200" kern="1200" spc="100" baseline="0">
                <a:solidFill>
                  <a:schemeClr val="tx2"/>
                </a:solidFill>
                <a:latin typeface="+mn-lt"/>
                <a:ea typeface="+mn-ea"/>
                <a:cs typeface="+mn-cs"/>
              </a:defRPr>
            </a:lvl1pPr>
            <a:lvl2pPr marL="457200" indent="0" algn="ctr" rtl="0" eaLnBrk="1" latinLnBrk="0" hangingPunct="1">
              <a:spcBef>
                <a:spcPts val="300"/>
              </a:spcBef>
              <a:buClr>
                <a:schemeClr val="accent2">
                  <a:shade val="75000"/>
                </a:schemeClr>
              </a:buClr>
              <a:buSzPct val="85000"/>
              <a:buFont typeface="Wingdings 2"/>
              <a:buNone/>
              <a:defRPr kumimoji="0" sz="2400" kern="1200">
                <a:solidFill>
                  <a:schemeClr val="tx2"/>
                </a:solidFill>
                <a:latin typeface="+mn-lt"/>
                <a:ea typeface="+mn-ea"/>
                <a:cs typeface="+mn-cs"/>
              </a:defRPr>
            </a:lvl2pPr>
            <a:lvl3pPr marL="914400" indent="0" algn="ctr" rtl="0" eaLnBrk="1" latinLnBrk="0" hangingPunct="1">
              <a:spcBef>
                <a:spcPts val="300"/>
              </a:spcBef>
              <a:buClr>
                <a:schemeClr val="accent2">
                  <a:shade val="50000"/>
                </a:schemeClr>
              </a:buClr>
              <a:buSzPct val="85000"/>
              <a:buFont typeface="Wingdings 2"/>
              <a:buNone/>
              <a:defRPr kumimoji="0" sz="2100" kern="1200">
                <a:solidFill>
                  <a:schemeClr val="tx1"/>
                </a:solidFill>
                <a:latin typeface="+mn-lt"/>
                <a:ea typeface="+mn-ea"/>
                <a:cs typeface="+mn-cs"/>
              </a:defRPr>
            </a:lvl3pPr>
            <a:lvl4pPr marL="1371600" indent="0" algn="ctr" rtl="0" eaLnBrk="1" latinLnBrk="0" hangingPunct="1">
              <a:spcBef>
                <a:spcPts val="300"/>
              </a:spcBef>
              <a:buClr>
                <a:schemeClr val="accent2">
                  <a:shade val="75000"/>
                </a:schemeClr>
              </a:buClr>
              <a:buSzPct val="85000"/>
              <a:buFont typeface="Wingdings 2" pitchFamily="18" charset="2"/>
              <a:buNone/>
              <a:defRPr kumimoji="0" sz="1900" kern="1200">
                <a:solidFill>
                  <a:schemeClr val="tx1"/>
                </a:solidFill>
                <a:latin typeface="+mn-lt"/>
                <a:ea typeface="+mn-ea"/>
                <a:cs typeface="+mn-cs"/>
              </a:defRPr>
            </a:lvl4pPr>
            <a:lvl5pPr marL="1828800" indent="0" algn="ctr" rtl="0" eaLnBrk="1" latinLnBrk="0" hangingPunct="1">
              <a:spcBef>
                <a:spcPts val="340"/>
              </a:spcBef>
              <a:buClr>
                <a:schemeClr val="accent2">
                  <a:shade val="75000"/>
                </a:schemeClr>
              </a:buClr>
              <a:buSzPct val="85000"/>
              <a:buFont typeface="Wingdings 2" pitchFamily="18" charset="2"/>
              <a:buNone/>
              <a:defRPr kumimoji="0" sz="1600" kern="1200">
                <a:solidFill>
                  <a:schemeClr val="tx1"/>
                </a:solidFill>
                <a:latin typeface="+mn-lt"/>
                <a:ea typeface="+mn-ea"/>
                <a:cs typeface="+mn-cs"/>
              </a:defRPr>
            </a:lvl5pPr>
            <a:lvl6pPr marL="2286000" indent="0" algn="ctr" rtl="0" eaLnBrk="1" latinLnBrk="0" hangingPunct="1">
              <a:spcBef>
                <a:spcPts val="340"/>
              </a:spcBef>
              <a:buClr>
                <a:schemeClr val="accent2">
                  <a:shade val="75000"/>
                </a:schemeClr>
              </a:buClr>
              <a:buSzPct val="85000"/>
              <a:buFont typeface="Wingdings 2" pitchFamily="18" charset="2"/>
              <a:buNone/>
              <a:defRPr kumimoji="0" sz="1700" kern="1200">
                <a:solidFill>
                  <a:schemeClr val="tx1"/>
                </a:solidFill>
                <a:latin typeface="+mn-lt"/>
                <a:ea typeface="+mn-ea"/>
                <a:cs typeface="+mn-cs"/>
              </a:defRPr>
            </a:lvl6pPr>
            <a:lvl7pPr marL="2743200" indent="0" algn="ctr" rtl="0" eaLnBrk="1" latinLnBrk="0" hangingPunct="1">
              <a:spcBef>
                <a:spcPts val="340"/>
              </a:spcBef>
              <a:buClr>
                <a:schemeClr val="accent2">
                  <a:shade val="75000"/>
                </a:schemeClr>
              </a:buClr>
              <a:buSzPct val="85000"/>
              <a:buFont typeface="Wingdings 2" pitchFamily="18" charset="2"/>
              <a:buNone/>
              <a:defRPr kumimoji="0" sz="1600" kern="1200" baseline="0">
                <a:solidFill>
                  <a:schemeClr val="tx1"/>
                </a:solidFill>
                <a:latin typeface="+mn-lt"/>
                <a:ea typeface="+mn-ea"/>
                <a:cs typeface="+mn-cs"/>
              </a:defRPr>
            </a:lvl7pPr>
            <a:lvl8pPr marL="3200400" indent="0" algn="ctr" rtl="0" eaLnBrk="1" latinLnBrk="0" hangingPunct="1">
              <a:spcBef>
                <a:spcPts val="340"/>
              </a:spcBef>
              <a:buClr>
                <a:schemeClr val="accent2">
                  <a:shade val="75000"/>
                </a:schemeClr>
              </a:buClr>
              <a:buSzPct val="85000"/>
              <a:buFont typeface="Wingdings 2" pitchFamily="18" charset="2"/>
              <a:buNone/>
              <a:defRPr kumimoji="0" sz="1500" kern="1200">
                <a:solidFill>
                  <a:schemeClr val="tx1"/>
                </a:solidFill>
                <a:latin typeface="+mn-lt"/>
                <a:ea typeface="+mn-ea"/>
                <a:cs typeface="+mn-cs"/>
              </a:defRPr>
            </a:lvl8pPr>
            <a:lvl9pPr marL="3657600" indent="0" algn="ctr" rtl="0" eaLnBrk="1" latinLnBrk="0" hangingPunct="1">
              <a:spcBef>
                <a:spcPts val="340"/>
              </a:spcBef>
              <a:buClr>
                <a:schemeClr val="accent2">
                  <a:shade val="75000"/>
                </a:schemeClr>
              </a:buClr>
              <a:buSzPct val="85000"/>
              <a:buFont typeface="Wingdings 2" pitchFamily="18" charset="2"/>
              <a:buNone/>
              <a:defRPr kumimoji="0" sz="1500" kern="1200">
                <a:solidFill>
                  <a:schemeClr val="tx1"/>
                </a:solidFill>
                <a:latin typeface="+mn-lt"/>
                <a:ea typeface="+mn-ea"/>
                <a:cs typeface="+mn-cs"/>
              </a:defRPr>
            </a:lvl9pPr>
          </a:lstStyle>
          <a:p>
            <a:pPr marL="0" indent="0" algn="ctr">
              <a:buNone/>
            </a:pPr>
            <a:r>
              <a:rPr lang="en-US" sz="1600" cap="small" dirty="0">
                <a:solidFill>
                  <a:schemeClr val="bg1"/>
                </a:solidFill>
              </a:rPr>
              <a:t>Rabbi </a:t>
            </a:r>
            <a:r>
              <a:rPr lang="en-US" sz="1600" cap="small" dirty="0" err="1">
                <a:solidFill>
                  <a:schemeClr val="bg1"/>
                </a:solidFill>
              </a:rPr>
              <a:t>Shammai</a:t>
            </a:r>
            <a:endParaRPr lang="en-US" sz="1600" cap="small" dirty="0">
              <a:solidFill>
                <a:schemeClr val="bg1"/>
              </a:solidFill>
            </a:endParaRPr>
          </a:p>
          <a:p>
            <a:r>
              <a:rPr lang="en-US" sz="1600" dirty="0"/>
              <a:t>Indecency should be </a:t>
            </a:r>
            <a:r>
              <a:rPr lang="en-US" sz="1600" u="sng" dirty="0"/>
              <a:t>narrowly construed</a:t>
            </a:r>
            <a:r>
              <a:rPr lang="en-US" sz="1600" dirty="0"/>
              <a:t>, i.e. unchastity</a:t>
            </a:r>
          </a:p>
        </p:txBody>
      </p:sp>
      <p:sp>
        <p:nvSpPr>
          <p:cNvPr id="6" name="Subtitle 2">
            <a:extLst>
              <a:ext uri="{FF2B5EF4-FFF2-40B4-BE49-F238E27FC236}">
                <a16:creationId xmlns:a16="http://schemas.microsoft.com/office/drawing/2014/main" id="{6757970D-3032-467F-9BF2-B6939E9C9208}"/>
              </a:ext>
            </a:extLst>
          </p:cNvPr>
          <p:cNvSpPr txBox="1">
            <a:spLocks/>
          </p:cNvSpPr>
          <p:nvPr/>
        </p:nvSpPr>
        <p:spPr>
          <a:xfrm>
            <a:off x="4191000" y="2053713"/>
            <a:ext cx="4267200" cy="838200"/>
          </a:xfrm>
          <a:prstGeom prst="rect">
            <a:avLst/>
          </a:prstGeom>
        </p:spPr>
        <p:txBody>
          <a:bodyPr vert="horz">
            <a:noAutofit/>
          </a:bodyPr>
          <a:lstStyle>
            <a:lvl1pPr marL="342900" indent="-342900" algn="l" rtl="0" eaLnBrk="1" latinLnBrk="0" hangingPunct="1">
              <a:spcBef>
                <a:spcPts val="600"/>
              </a:spcBef>
              <a:buClr>
                <a:schemeClr val="accent2"/>
              </a:buClr>
              <a:buSzPct val="85000"/>
              <a:buFont typeface="Arial" panose="020B0604020202020204" pitchFamily="34" charset="0"/>
              <a:buChar char="•"/>
              <a:defRPr kumimoji="0" sz="2200" kern="1200" spc="100" baseline="0">
                <a:solidFill>
                  <a:schemeClr val="tx2"/>
                </a:solidFill>
                <a:latin typeface="+mn-lt"/>
                <a:ea typeface="+mn-ea"/>
                <a:cs typeface="+mn-cs"/>
              </a:defRPr>
            </a:lvl1pPr>
            <a:lvl2pPr marL="457200" indent="0" algn="ctr" rtl="0" eaLnBrk="1" latinLnBrk="0" hangingPunct="1">
              <a:spcBef>
                <a:spcPts val="300"/>
              </a:spcBef>
              <a:buClr>
                <a:schemeClr val="accent2">
                  <a:shade val="75000"/>
                </a:schemeClr>
              </a:buClr>
              <a:buSzPct val="85000"/>
              <a:buFont typeface="Wingdings 2"/>
              <a:buNone/>
              <a:defRPr kumimoji="0" sz="2400" kern="1200">
                <a:solidFill>
                  <a:schemeClr val="tx2"/>
                </a:solidFill>
                <a:latin typeface="+mn-lt"/>
                <a:ea typeface="+mn-ea"/>
                <a:cs typeface="+mn-cs"/>
              </a:defRPr>
            </a:lvl2pPr>
            <a:lvl3pPr marL="914400" indent="0" algn="ctr" rtl="0" eaLnBrk="1" latinLnBrk="0" hangingPunct="1">
              <a:spcBef>
                <a:spcPts val="300"/>
              </a:spcBef>
              <a:buClr>
                <a:schemeClr val="accent2">
                  <a:shade val="50000"/>
                </a:schemeClr>
              </a:buClr>
              <a:buSzPct val="85000"/>
              <a:buFont typeface="Wingdings 2"/>
              <a:buNone/>
              <a:defRPr kumimoji="0" sz="2100" kern="1200">
                <a:solidFill>
                  <a:schemeClr val="tx1"/>
                </a:solidFill>
                <a:latin typeface="+mn-lt"/>
                <a:ea typeface="+mn-ea"/>
                <a:cs typeface="+mn-cs"/>
              </a:defRPr>
            </a:lvl3pPr>
            <a:lvl4pPr marL="1371600" indent="0" algn="ctr" rtl="0" eaLnBrk="1" latinLnBrk="0" hangingPunct="1">
              <a:spcBef>
                <a:spcPts val="300"/>
              </a:spcBef>
              <a:buClr>
                <a:schemeClr val="accent2">
                  <a:shade val="75000"/>
                </a:schemeClr>
              </a:buClr>
              <a:buSzPct val="85000"/>
              <a:buFont typeface="Wingdings 2" pitchFamily="18" charset="2"/>
              <a:buNone/>
              <a:defRPr kumimoji="0" sz="1900" kern="1200">
                <a:solidFill>
                  <a:schemeClr val="tx1"/>
                </a:solidFill>
                <a:latin typeface="+mn-lt"/>
                <a:ea typeface="+mn-ea"/>
                <a:cs typeface="+mn-cs"/>
              </a:defRPr>
            </a:lvl4pPr>
            <a:lvl5pPr marL="1828800" indent="0" algn="ctr" rtl="0" eaLnBrk="1" latinLnBrk="0" hangingPunct="1">
              <a:spcBef>
                <a:spcPts val="340"/>
              </a:spcBef>
              <a:buClr>
                <a:schemeClr val="accent2">
                  <a:shade val="75000"/>
                </a:schemeClr>
              </a:buClr>
              <a:buSzPct val="85000"/>
              <a:buFont typeface="Wingdings 2" pitchFamily="18" charset="2"/>
              <a:buNone/>
              <a:defRPr kumimoji="0" sz="1600" kern="1200">
                <a:solidFill>
                  <a:schemeClr val="tx1"/>
                </a:solidFill>
                <a:latin typeface="+mn-lt"/>
                <a:ea typeface="+mn-ea"/>
                <a:cs typeface="+mn-cs"/>
              </a:defRPr>
            </a:lvl5pPr>
            <a:lvl6pPr marL="2286000" indent="0" algn="ctr" rtl="0" eaLnBrk="1" latinLnBrk="0" hangingPunct="1">
              <a:spcBef>
                <a:spcPts val="340"/>
              </a:spcBef>
              <a:buClr>
                <a:schemeClr val="accent2">
                  <a:shade val="75000"/>
                </a:schemeClr>
              </a:buClr>
              <a:buSzPct val="85000"/>
              <a:buFont typeface="Wingdings 2" pitchFamily="18" charset="2"/>
              <a:buNone/>
              <a:defRPr kumimoji="0" sz="1700" kern="1200">
                <a:solidFill>
                  <a:schemeClr val="tx1"/>
                </a:solidFill>
                <a:latin typeface="+mn-lt"/>
                <a:ea typeface="+mn-ea"/>
                <a:cs typeface="+mn-cs"/>
              </a:defRPr>
            </a:lvl6pPr>
            <a:lvl7pPr marL="2743200" indent="0" algn="ctr" rtl="0" eaLnBrk="1" latinLnBrk="0" hangingPunct="1">
              <a:spcBef>
                <a:spcPts val="340"/>
              </a:spcBef>
              <a:buClr>
                <a:schemeClr val="accent2">
                  <a:shade val="75000"/>
                </a:schemeClr>
              </a:buClr>
              <a:buSzPct val="85000"/>
              <a:buFont typeface="Wingdings 2" pitchFamily="18" charset="2"/>
              <a:buNone/>
              <a:defRPr kumimoji="0" sz="1600" kern="1200" baseline="0">
                <a:solidFill>
                  <a:schemeClr val="tx1"/>
                </a:solidFill>
                <a:latin typeface="+mn-lt"/>
                <a:ea typeface="+mn-ea"/>
                <a:cs typeface="+mn-cs"/>
              </a:defRPr>
            </a:lvl7pPr>
            <a:lvl8pPr marL="3200400" indent="0" algn="ctr" rtl="0" eaLnBrk="1" latinLnBrk="0" hangingPunct="1">
              <a:spcBef>
                <a:spcPts val="340"/>
              </a:spcBef>
              <a:buClr>
                <a:schemeClr val="accent2">
                  <a:shade val="75000"/>
                </a:schemeClr>
              </a:buClr>
              <a:buSzPct val="85000"/>
              <a:buFont typeface="Wingdings 2" pitchFamily="18" charset="2"/>
              <a:buNone/>
              <a:defRPr kumimoji="0" sz="1500" kern="1200">
                <a:solidFill>
                  <a:schemeClr val="tx1"/>
                </a:solidFill>
                <a:latin typeface="+mn-lt"/>
                <a:ea typeface="+mn-ea"/>
                <a:cs typeface="+mn-cs"/>
              </a:defRPr>
            </a:lvl8pPr>
            <a:lvl9pPr marL="3657600" indent="0" algn="ctr" rtl="0" eaLnBrk="1" latinLnBrk="0" hangingPunct="1">
              <a:spcBef>
                <a:spcPts val="340"/>
              </a:spcBef>
              <a:buClr>
                <a:schemeClr val="accent2">
                  <a:shade val="75000"/>
                </a:schemeClr>
              </a:buClr>
              <a:buSzPct val="85000"/>
              <a:buFont typeface="Wingdings 2" pitchFamily="18" charset="2"/>
              <a:buNone/>
              <a:defRPr kumimoji="0" sz="1500" kern="1200">
                <a:solidFill>
                  <a:schemeClr val="tx1"/>
                </a:solidFill>
                <a:latin typeface="+mn-lt"/>
                <a:ea typeface="+mn-ea"/>
                <a:cs typeface="+mn-cs"/>
              </a:defRPr>
            </a:lvl9pPr>
          </a:lstStyle>
          <a:p>
            <a:pPr marL="0" indent="0" algn="ctr">
              <a:buNone/>
            </a:pPr>
            <a:r>
              <a:rPr lang="en-US" sz="1600" cap="small" dirty="0">
                <a:solidFill>
                  <a:schemeClr val="bg1"/>
                </a:solidFill>
              </a:rPr>
              <a:t>Rabbi Hillel</a:t>
            </a:r>
          </a:p>
          <a:p>
            <a:r>
              <a:rPr lang="en-US" sz="1600" dirty="0"/>
              <a:t>Indecency should be </a:t>
            </a:r>
            <a:r>
              <a:rPr lang="en-US" sz="1600" u="sng" dirty="0"/>
              <a:t>broadly construed</a:t>
            </a:r>
          </a:p>
          <a:p>
            <a:r>
              <a:rPr lang="en-US" sz="1600" dirty="0"/>
              <a:t>“Even if she spoiled his dish”</a:t>
            </a:r>
          </a:p>
          <a:p>
            <a:r>
              <a:rPr lang="en-US" sz="1600" dirty="0"/>
              <a:t>“Even if he found someone else prettier than she”</a:t>
            </a:r>
          </a:p>
        </p:txBody>
      </p:sp>
      <p:pic>
        <p:nvPicPr>
          <p:cNvPr id="5122" name="Picture 2" descr="Image result for in flagrante delicto">
            <a:extLst>
              <a:ext uri="{FF2B5EF4-FFF2-40B4-BE49-F238E27FC236}">
                <a16:creationId xmlns:a16="http://schemas.microsoft.com/office/drawing/2014/main" id="{46604F2B-1B29-4749-B318-9182BBE89CE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3181350"/>
            <a:ext cx="1828800" cy="1352193"/>
          </a:xfrm>
          <a:prstGeom prst="rect">
            <a:avLst/>
          </a:prstGeom>
          <a:noFill/>
          <a:ln>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6D001F7E-36F9-4D5D-9203-F164FA4E3868}"/>
              </a:ext>
            </a:extLst>
          </p:cNvPr>
          <p:cNvPicPr>
            <a:picLocks noChangeAspect="1"/>
          </p:cNvPicPr>
          <p:nvPr/>
        </p:nvPicPr>
        <p:blipFill>
          <a:blip r:embed="rId3"/>
          <a:stretch>
            <a:fillRect/>
          </a:stretch>
        </p:blipFill>
        <p:spPr>
          <a:xfrm>
            <a:off x="5791200" y="3963409"/>
            <a:ext cx="1258068" cy="1009145"/>
          </a:xfrm>
          <a:prstGeom prst="rect">
            <a:avLst/>
          </a:prstGeom>
          <a:ln>
            <a:solidFill>
              <a:schemeClr val="bg1"/>
            </a:solidFill>
          </a:ln>
          <a:effectLst>
            <a:outerShdw blurRad="50800" dist="38100" dir="2700000" algn="tl" rotWithShape="0">
              <a:prstClr val="black">
                <a:alpha val="40000"/>
              </a:prstClr>
            </a:outerShdw>
          </a:effectLst>
        </p:spPr>
      </p:pic>
      <p:sp>
        <p:nvSpPr>
          <p:cNvPr id="7" name="Footer Placeholder 6"/>
          <p:cNvSpPr>
            <a:spLocks noGrp="1"/>
          </p:cNvSpPr>
          <p:nvPr>
            <p:ph type="ftr" sz="quarter" idx="12"/>
          </p:nvPr>
        </p:nvSpPr>
        <p:spPr/>
        <p:txBody>
          <a:bodyPr/>
          <a:lstStyle/>
          <a:p>
            <a:r>
              <a:rPr lang="en-US"/>
              <a:t>Tim Collins: http://www.pas.Rochester.edu/~tim</a:t>
            </a:r>
          </a:p>
        </p:txBody>
      </p:sp>
    </p:spTree>
    <p:extLst>
      <p:ext uri="{BB962C8B-B14F-4D97-AF65-F5344CB8AC3E}">
        <p14:creationId xmlns:p14="http://schemas.microsoft.com/office/powerpoint/2010/main" val="1744306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6C27FEE-6232-498B-97D1-565A80B87E16}"/>
              </a:ext>
            </a:extLst>
          </p:cNvPr>
          <p:cNvSpPr/>
          <p:nvPr/>
        </p:nvSpPr>
        <p:spPr>
          <a:xfrm>
            <a:off x="381000" y="1962149"/>
            <a:ext cx="8305800" cy="2952749"/>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p:txBody>
          <a:bodyPr/>
          <a:lstStyle/>
          <a:p>
            <a:r>
              <a:rPr lang="en-US" sz="2800" dirty="0"/>
              <a:t>Background: Jesus on Divorce</a:t>
            </a:r>
          </a:p>
        </p:txBody>
      </p:sp>
      <p:sp>
        <p:nvSpPr>
          <p:cNvPr id="4" name="Subtitle 2">
            <a:extLst>
              <a:ext uri="{FF2B5EF4-FFF2-40B4-BE49-F238E27FC236}">
                <a16:creationId xmlns:a16="http://schemas.microsoft.com/office/drawing/2014/main" id="{7466B06F-69D5-4159-BE79-64352EB9AC5A}"/>
              </a:ext>
            </a:extLst>
          </p:cNvPr>
          <p:cNvSpPr>
            <a:spLocks noGrp="1"/>
          </p:cNvSpPr>
          <p:nvPr>
            <p:ph type="subTitle" idx="1"/>
          </p:nvPr>
        </p:nvSpPr>
        <p:spPr>
          <a:xfrm>
            <a:off x="457200" y="1200150"/>
            <a:ext cx="7848600" cy="838200"/>
          </a:xfrm>
        </p:spPr>
        <p:txBody>
          <a:bodyPr/>
          <a:lstStyle/>
          <a:p>
            <a:r>
              <a:rPr lang="en-US" sz="1600" dirty="0"/>
              <a:t>Deuteronomy 24:1-4: Divorce is permitted in cases of “indecency”</a:t>
            </a:r>
          </a:p>
          <a:p>
            <a:r>
              <a:rPr lang="en-US" sz="1600" dirty="0"/>
              <a:t>This was a hotly debated topic in Jesus’ day</a:t>
            </a:r>
          </a:p>
          <a:p>
            <a:endParaRPr lang="en-US" sz="1600" dirty="0"/>
          </a:p>
        </p:txBody>
      </p:sp>
      <p:sp>
        <p:nvSpPr>
          <p:cNvPr id="5" name="Subtitle 2">
            <a:extLst>
              <a:ext uri="{FF2B5EF4-FFF2-40B4-BE49-F238E27FC236}">
                <a16:creationId xmlns:a16="http://schemas.microsoft.com/office/drawing/2014/main" id="{51D8802D-5E2F-422F-8A9C-9FF6C2157CCF}"/>
              </a:ext>
            </a:extLst>
          </p:cNvPr>
          <p:cNvSpPr txBox="1">
            <a:spLocks/>
          </p:cNvSpPr>
          <p:nvPr/>
        </p:nvSpPr>
        <p:spPr>
          <a:xfrm>
            <a:off x="457200" y="2053713"/>
            <a:ext cx="3810000" cy="838200"/>
          </a:xfrm>
          <a:prstGeom prst="rect">
            <a:avLst/>
          </a:prstGeom>
        </p:spPr>
        <p:txBody>
          <a:bodyPr vert="horz">
            <a:noAutofit/>
          </a:bodyPr>
          <a:lstStyle>
            <a:lvl1pPr marL="342900" indent="-342900" algn="l" rtl="0" eaLnBrk="1" latinLnBrk="0" hangingPunct="1">
              <a:spcBef>
                <a:spcPts val="600"/>
              </a:spcBef>
              <a:buClr>
                <a:schemeClr val="accent2"/>
              </a:buClr>
              <a:buSzPct val="85000"/>
              <a:buFont typeface="Arial" panose="020B0604020202020204" pitchFamily="34" charset="0"/>
              <a:buChar char="•"/>
              <a:defRPr kumimoji="0" sz="2200" kern="1200" spc="100" baseline="0">
                <a:solidFill>
                  <a:schemeClr val="tx2"/>
                </a:solidFill>
                <a:latin typeface="+mn-lt"/>
                <a:ea typeface="+mn-ea"/>
                <a:cs typeface="+mn-cs"/>
              </a:defRPr>
            </a:lvl1pPr>
            <a:lvl2pPr marL="457200" indent="0" algn="ctr" rtl="0" eaLnBrk="1" latinLnBrk="0" hangingPunct="1">
              <a:spcBef>
                <a:spcPts val="300"/>
              </a:spcBef>
              <a:buClr>
                <a:schemeClr val="accent2">
                  <a:shade val="75000"/>
                </a:schemeClr>
              </a:buClr>
              <a:buSzPct val="85000"/>
              <a:buFont typeface="Wingdings 2"/>
              <a:buNone/>
              <a:defRPr kumimoji="0" sz="2400" kern="1200">
                <a:solidFill>
                  <a:schemeClr val="tx2"/>
                </a:solidFill>
                <a:latin typeface="+mn-lt"/>
                <a:ea typeface="+mn-ea"/>
                <a:cs typeface="+mn-cs"/>
              </a:defRPr>
            </a:lvl2pPr>
            <a:lvl3pPr marL="914400" indent="0" algn="ctr" rtl="0" eaLnBrk="1" latinLnBrk="0" hangingPunct="1">
              <a:spcBef>
                <a:spcPts val="300"/>
              </a:spcBef>
              <a:buClr>
                <a:schemeClr val="accent2">
                  <a:shade val="50000"/>
                </a:schemeClr>
              </a:buClr>
              <a:buSzPct val="85000"/>
              <a:buFont typeface="Wingdings 2"/>
              <a:buNone/>
              <a:defRPr kumimoji="0" sz="2100" kern="1200">
                <a:solidFill>
                  <a:schemeClr val="tx1"/>
                </a:solidFill>
                <a:latin typeface="+mn-lt"/>
                <a:ea typeface="+mn-ea"/>
                <a:cs typeface="+mn-cs"/>
              </a:defRPr>
            </a:lvl3pPr>
            <a:lvl4pPr marL="1371600" indent="0" algn="ctr" rtl="0" eaLnBrk="1" latinLnBrk="0" hangingPunct="1">
              <a:spcBef>
                <a:spcPts val="300"/>
              </a:spcBef>
              <a:buClr>
                <a:schemeClr val="accent2">
                  <a:shade val="75000"/>
                </a:schemeClr>
              </a:buClr>
              <a:buSzPct val="85000"/>
              <a:buFont typeface="Wingdings 2" pitchFamily="18" charset="2"/>
              <a:buNone/>
              <a:defRPr kumimoji="0" sz="1900" kern="1200">
                <a:solidFill>
                  <a:schemeClr val="tx1"/>
                </a:solidFill>
                <a:latin typeface="+mn-lt"/>
                <a:ea typeface="+mn-ea"/>
                <a:cs typeface="+mn-cs"/>
              </a:defRPr>
            </a:lvl4pPr>
            <a:lvl5pPr marL="1828800" indent="0" algn="ctr" rtl="0" eaLnBrk="1" latinLnBrk="0" hangingPunct="1">
              <a:spcBef>
                <a:spcPts val="340"/>
              </a:spcBef>
              <a:buClr>
                <a:schemeClr val="accent2">
                  <a:shade val="75000"/>
                </a:schemeClr>
              </a:buClr>
              <a:buSzPct val="85000"/>
              <a:buFont typeface="Wingdings 2" pitchFamily="18" charset="2"/>
              <a:buNone/>
              <a:defRPr kumimoji="0" sz="1600" kern="1200">
                <a:solidFill>
                  <a:schemeClr val="tx1"/>
                </a:solidFill>
                <a:latin typeface="+mn-lt"/>
                <a:ea typeface="+mn-ea"/>
                <a:cs typeface="+mn-cs"/>
              </a:defRPr>
            </a:lvl5pPr>
            <a:lvl6pPr marL="2286000" indent="0" algn="ctr" rtl="0" eaLnBrk="1" latinLnBrk="0" hangingPunct="1">
              <a:spcBef>
                <a:spcPts val="340"/>
              </a:spcBef>
              <a:buClr>
                <a:schemeClr val="accent2">
                  <a:shade val="75000"/>
                </a:schemeClr>
              </a:buClr>
              <a:buSzPct val="85000"/>
              <a:buFont typeface="Wingdings 2" pitchFamily="18" charset="2"/>
              <a:buNone/>
              <a:defRPr kumimoji="0" sz="1700" kern="1200">
                <a:solidFill>
                  <a:schemeClr val="tx1"/>
                </a:solidFill>
                <a:latin typeface="+mn-lt"/>
                <a:ea typeface="+mn-ea"/>
                <a:cs typeface="+mn-cs"/>
              </a:defRPr>
            </a:lvl6pPr>
            <a:lvl7pPr marL="2743200" indent="0" algn="ctr" rtl="0" eaLnBrk="1" latinLnBrk="0" hangingPunct="1">
              <a:spcBef>
                <a:spcPts val="340"/>
              </a:spcBef>
              <a:buClr>
                <a:schemeClr val="accent2">
                  <a:shade val="75000"/>
                </a:schemeClr>
              </a:buClr>
              <a:buSzPct val="85000"/>
              <a:buFont typeface="Wingdings 2" pitchFamily="18" charset="2"/>
              <a:buNone/>
              <a:defRPr kumimoji="0" sz="1600" kern="1200" baseline="0">
                <a:solidFill>
                  <a:schemeClr val="tx1"/>
                </a:solidFill>
                <a:latin typeface="+mn-lt"/>
                <a:ea typeface="+mn-ea"/>
                <a:cs typeface="+mn-cs"/>
              </a:defRPr>
            </a:lvl7pPr>
            <a:lvl8pPr marL="3200400" indent="0" algn="ctr" rtl="0" eaLnBrk="1" latinLnBrk="0" hangingPunct="1">
              <a:spcBef>
                <a:spcPts val="340"/>
              </a:spcBef>
              <a:buClr>
                <a:schemeClr val="accent2">
                  <a:shade val="75000"/>
                </a:schemeClr>
              </a:buClr>
              <a:buSzPct val="85000"/>
              <a:buFont typeface="Wingdings 2" pitchFamily="18" charset="2"/>
              <a:buNone/>
              <a:defRPr kumimoji="0" sz="1500" kern="1200">
                <a:solidFill>
                  <a:schemeClr val="tx1"/>
                </a:solidFill>
                <a:latin typeface="+mn-lt"/>
                <a:ea typeface="+mn-ea"/>
                <a:cs typeface="+mn-cs"/>
              </a:defRPr>
            </a:lvl8pPr>
            <a:lvl9pPr marL="3657600" indent="0" algn="ctr" rtl="0" eaLnBrk="1" latinLnBrk="0" hangingPunct="1">
              <a:spcBef>
                <a:spcPts val="340"/>
              </a:spcBef>
              <a:buClr>
                <a:schemeClr val="accent2">
                  <a:shade val="75000"/>
                </a:schemeClr>
              </a:buClr>
              <a:buSzPct val="85000"/>
              <a:buFont typeface="Wingdings 2" pitchFamily="18" charset="2"/>
              <a:buNone/>
              <a:defRPr kumimoji="0" sz="1500" kern="1200">
                <a:solidFill>
                  <a:schemeClr val="tx1"/>
                </a:solidFill>
                <a:latin typeface="+mn-lt"/>
                <a:ea typeface="+mn-ea"/>
                <a:cs typeface="+mn-cs"/>
              </a:defRPr>
            </a:lvl9pPr>
          </a:lstStyle>
          <a:p>
            <a:pPr marL="0" indent="0" algn="ctr">
              <a:buNone/>
            </a:pPr>
            <a:r>
              <a:rPr lang="en-US" sz="1600" cap="small" dirty="0">
                <a:solidFill>
                  <a:schemeClr val="bg1"/>
                </a:solidFill>
              </a:rPr>
              <a:t>Rabbi </a:t>
            </a:r>
            <a:r>
              <a:rPr lang="en-US" sz="1600" cap="small" dirty="0" err="1">
                <a:solidFill>
                  <a:schemeClr val="bg1"/>
                </a:solidFill>
              </a:rPr>
              <a:t>Shammai</a:t>
            </a:r>
            <a:endParaRPr lang="en-US" sz="1600" cap="small" dirty="0">
              <a:solidFill>
                <a:schemeClr val="bg1"/>
              </a:solidFill>
            </a:endParaRPr>
          </a:p>
          <a:p>
            <a:r>
              <a:rPr lang="en-US" sz="1600" dirty="0"/>
              <a:t>Indecency should be </a:t>
            </a:r>
            <a:r>
              <a:rPr lang="en-US" sz="1600" u="sng" dirty="0"/>
              <a:t>narrowly construed</a:t>
            </a:r>
            <a:r>
              <a:rPr lang="en-US" sz="1600" dirty="0"/>
              <a:t>, i.e. unchastity</a:t>
            </a:r>
          </a:p>
        </p:txBody>
      </p:sp>
      <p:sp>
        <p:nvSpPr>
          <p:cNvPr id="6" name="Subtitle 2">
            <a:extLst>
              <a:ext uri="{FF2B5EF4-FFF2-40B4-BE49-F238E27FC236}">
                <a16:creationId xmlns:a16="http://schemas.microsoft.com/office/drawing/2014/main" id="{6757970D-3032-467F-9BF2-B6939E9C9208}"/>
              </a:ext>
            </a:extLst>
          </p:cNvPr>
          <p:cNvSpPr txBox="1">
            <a:spLocks/>
          </p:cNvSpPr>
          <p:nvPr/>
        </p:nvSpPr>
        <p:spPr>
          <a:xfrm>
            <a:off x="4191000" y="2053713"/>
            <a:ext cx="4267200" cy="838200"/>
          </a:xfrm>
          <a:prstGeom prst="rect">
            <a:avLst/>
          </a:prstGeom>
        </p:spPr>
        <p:txBody>
          <a:bodyPr vert="horz">
            <a:noAutofit/>
          </a:bodyPr>
          <a:lstStyle>
            <a:lvl1pPr marL="342900" indent="-342900" algn="l" rtl="0" eaLnBrk="1" latinLnBrk="0" hangingPunct="1">
              <a:spcBef>
                <a:spcPts val="600"/>
              </a:spcBef>
              <a:buClr>
                <a:schemeClr val="accent2"/>
              </a:buClr>
              <a:buSzPct val="85000"/>
              <a:buFont typeface="Arial" panose="020B0604020202020204" pitchFamily="34" charset="0"/>
              <a:buChar char="•"/>
              <a:defRPr kumimoji="0" sz="2200" kern="1200" spc="100" baseline="0">
                <a:solidFill>
                  <a:schemeClr val="tx2"/>
                </a:solidFill>
                <a:latin typeface="+mn-lt"/>
                <a:ea typeface="+mn-ea"/>
                <a:cs typeface="+mn-cs"/>
              </a:defRPr>
            </a:lvl1pPr>
            <a:lvl2pPr marL="457200" indent="0" algn="ctr" rtl="0" eaLnBrk="1" latinLnBrk="0" hangingPunct="1">
              <a:spcBef>
                <a:spcPts val="300"/>
              </a:spcBef>
              <a:buClr>
                <a:schemeClr val="accent2">
                  <a:shade val="75000"/>
                </a:schemeClr>
              </a:buClr>
              <a:buSzPct val="85000"/>
              <a:buFont typeface="Wingdings 2"/>
              <a:buNone/>
              <a:defRPr kumimoji="0" sz="2400" kern="1200">
                <a:solidFill>
                  <a:schemeClr val="tx2"/>
                </a:solidFill>
                <a:latin typeface="+mn-lt"/>
                <a:ea typeface="+mn-ea"/>
                <a:cs typeface="+mn-cs"/>
              </a:defRPr>
            </a:lvl2pPr>
            <a:lvl3pPr marL="914400" indent="0" algn="ctr" rtl="0" eaLnBrk="1" latinLnBrk="0" hangingPunct="1">
              <a:spcBef>
                <a:spcPts val="300"/>
              </a:spcBef>
              <a:buClr>
                <a:schemeClr val="accent2">
                  <a:shade val="50000"/>
                </a:schemeClr>
              </a:buClr>
              <a:buSzPct val="85000"/>
              <a:buFont typeface="Wingdings 2"/>
              <a:buNone/>
              <a:defRPr kumimoji="0" sz="2100" kern="1200">
                <a:solidFill>
                  <a:schemeClr val="tx1"/>
                </a:solidFill>
                <a:latin typeface="+mn-lt"/>
                <a:ea typeface="+mn-ea"/>
                <a:cs typeface="+mn-cs"/>
              </a:defRPr>
            </a:lvl3pPr>
            <a:lvl4pPr marL="1371600" indent="0" algn="ctr" rtl="0" eaLnBrk="1" latinLnBrk="0" hangingPunct="1">
              <a:spcBef>
                <a:spcPts val="300"/>
              </a:spcBef>
              <a:buClr>
                <a:schemeClr val="accent2">
                  <a:shade val="75000"/>
                </a:schemeClr>
              </a:buClr>
              <a:buSzPct val="85000"/>
              <a:buFont typeface="Wingdings 2" pitchFamily="18" charset="2"/>
              <a:buNone/>
              <a:defRPr kumimoji="0" sz="1900" kern="1200">
                <a:solidFill>
                  <a:schemeClr val="tx1"/>
                </a:solidFill>
                <a:latin typeface="+mn-lt"/>
                <a:ea typeface="+mn-ea"/>
                <a:cs typeface="+mn-cs"/>
              </a:defRPr>
            </a:lvl4pPr>
            <a:lvl5pPr marL="1828800" indent="0" algn="ctr" rtl="0" eaLnBrk="1" latinLnBrk="0" hangingPunct="1">
              <a:spcBef>
                <a:spcPts val="340"/>
              </a:spcBef>
              <a:buClr>
                <a:schemeClr val="accent2">
                  <a:shade val="75000"/>
                </a:schemeClr>
              </a:buClr>
              <a:buSzPct val="85000"/>
              <a:buFont typeface="Wingdings 2" pitchFamily="18" charset="2"/>
              <a:buNone/>
              <a:defRPr kumimoji="0" sz="1600" kern="1200">
                <a:solidFill>
                  <a:schemeClr val="tx1"/>
                </a:solidFill>
                <a:latin typeface="+mn-lt"/>
                <a:ea typeface="+mn-ea"/>
                <a:cs typeface="+mn-cs"/>
              </a:defRPr>
            </a:lvl5pPr>
            <a:lvl6pPr marL="2286000" indent="0" algn="ctr" rtl="0" eaLnBrk="1" latinLnBrk="0" hangingPunct="1">
              <a:spcBef>
                <a:spcPts val="340"/>
              </a:spcBef>
              <a:buClr>
                <a:schemeClr val="accent2">
                  <a:shade val="75000"/>
                </a:schemeClr>
              </a:buClr>
              <a:buSzPct val="85000"/>
              <a:buFont typeface="Wingdings 2" pitchFamily="18" charset="2"/>
              <a:buNone/>
              <a:defRPr kumimoji="0" sz="1700" kern="1200">
                <a:solidFill>
                  <a:schemeClr val="tx1"/>
                </a:solidFill>
                <a:latin typeface="+mn-lt"/>
                <a:ea typeface="+mn-ea"/>
                <a:cs typeface="+mn-cs"/>
              </a:defRPr>
            </a:lvl6pPr>
            <a:lvl7pPr marL="2743200" indent="0" algn="ctr" rtl="0" eaLnBrk="1" latinLnBrk="0" hangingPunct="1">
              <a:spcBef>
                <a:spcPts val="340"/>
              </a:spcBef>
              <a:buClr>
                <a:schemeClr val="accent2">
                  <a:shade val="75000"/>
                </a:schemeClr>
              </a:buClr>
              <a:buSzPct val="85000"/>
              <a:buFont typeface="Wingdings 2" pitchFamily="18" charset="2"/>
              <a:buNone/>
              <a:defRPr kumimoji="0" sz="1600" kern="1200" baseline="0">
                <a:solidFill>
                  <a:schemeClr val="tx1"/>
                </a:solidFill>
                <a:latin typeface="+mn-lt"/>
                <a:ea typeface="+mn-ea"/>
                <a:cs typeface="+mn-cs"/>
              </a:defRPr>
            </a:lvl7pPr>
            <a:lvl8pPr marL="3200400" indent="0" algn="ctr" rtl="0" eaLnBrk="1" latinLnBrk="0" hangingPunct="1">
              <a:spcBef>
                <a:spcPts val="340"/>
              </a:spcBef>
              <a:buClr>
                <a:schemeClr val="accent2">
                  <a:shade val="75000"/>
                </a:schemeClr>
              </a:buClr>
              <a:buSzPct val="85000"/>
              <a:buFont typeface="Wingdings 2" pitchFamily="18" charset="2"/>
              <a:buNone/>
              <a:defRPr kumimoji="0" sz="1500" kern="1200">
                <a:solidFill>
                  <a:schemeClr val="tx1"/>
                </a:solidFill>
                <a:latin typeface="+mn-lt"/>
                <a:ea typeface="+mn-ea"/>
                <a:cs typeface="+mn-cs"/>
              </a:defRPr>
            </a:lvl8pPr>
            <a:lvl9pPr marL="3657600" indent="0" algn="ctr" rtl="0" eaLnBrk="1" latinLnBrk="0" hangingPunct="1">
              <a:spcBef>
                <a:spcPts val="340"/>
              </a:spcBef>
              <a:buClr>
                <a:schemeClr val="accent2">
                  <a:shade val="75000"/>
                </a:schemeClr>
              </a:buClr>
              <a:buSzPct val="85000"/>
              <a:buFont typeface="Wingdings 2" pitchFamily="18" charset="2"/>
              <a:buNone/>
              <a:defRPr kumimoji="0" sz="1500" kern="1200">
                <a:solidFill>
                  <a:schemeClr val="tx1"/>
                </a:solidFill>
                <a:latin typeface="+mn-lt"/>
                <a:ea typeface="+mn-ea"/>
                <a:cs typeface="+mn-cs"/>
              </a:defRPr>
            </a:lvl9pPr>
          </a:lstStyle>
          <a:p>
            <a:pPr marL="0" indent="0" algn="ctr">
              <a:buNone/>
            </a:pPr>
            <a:r>
              <a:rPr lang="en-US" sz="1600" cap="small" dirty="0">
                <a:solidFill>
                  <a:schemeClr val="bg1"/>
                </a:solidFill>
              </a:rPr>
              <a:t>Rabbi Hillel</a:t>
            </a:r>
          </a:p>
          <a:p>
            <a:r>
              <a:rPr lang="en-US" sz="1600" dirty="0"/>
              <a:t>Indecency should be </a:t>
            </a:r>
            <a:r>
              <a:rPr lang="en-US" sz="1600" u="sng" dirty="0"/>
              <a:t>broadly construed</a:t>
            </a:r>
          </a:p>
          <a:p>
            <a:r>
              <a:rPr lang="en-US" sz="1600" dirty="0"/>
              <a:t>“Even if she spoiled his dish”</a:t>
            </a:r>
          </a:p>
          <a:p>
            <a:r>
              <a:rPr lang="en-US" sz="1600" dirty="0"/>
              <a:t>“Even if he found someone else prettier than she”</a:t>
            </a:r>
          </a:p>
        </p:txBody>
      </p:sp>
      <p:pic>
        <p:nvPicPr>
          <p:cNvPr id="5122" name="Picture 2" descr="Image result for in flagrante delicto">
            <a:extLst>
              <a:ext uri="{FF2B5EF4-FFF2-40B4-BE49-F238E27FC236}">
                <a16:creationId xmlns:a16="http://schemas.microsoft.com/office/drawing/2014/main" id="{46604F2B-1B29-4749-B318-9182BBE89CE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3181350"/>
            <a:ext cx="1828800" cy="1352193"/>
          </a:xfrm>
          <a:prstGeom prst="rect">
            <a:avLst/>
          </a:prstGeom>
          <a:noFill/>
          <a:ln>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6D001F7E-36F9-4D5D-9203-F164FA4E3868}"/>
              </a:ext>
            </a:extLst>
          </p:cNvPr>
          <p:cNvPicPr>
            <a:picLocks noChangeAspect="1"/>
          </p:cNvPicPr>
          <p:nvPr/>
        </p:nvPicPr>
        <p:blipFill>
          <a:blip r:embed="rId3"/>
          <a:stretch>
            <a:fillRect/>
          </a:stretch>
        </p:blipFill>
        <p:spPr>
          <a:xfrm>
            <a:off x="5791200" y="3963409"/>
            <a:ext cx="1258068" cy="1009145"/>
          </a:xfrm>
          <a:prstGeom prst="rect">
            <a:avLst/>
          </a:prstGeom>
          <a:ln>
            <a:solidFill>
              <a:schemeClr val="bg1"/>
            </a:solidFill>
          </a:ln>
          <a:effectLst>
            <a:outerShdw blurRad="50800" dist="38100" dir="2700000" algn="tl" rotWithShape="0">
              <a:prstClr val="black">
                <a:alpha val="40000"/>
              </a:prstClr>
            </a:outerShdw>
          </a:effectLst>
        </p:spPr>
      </p:pic>
      <p:sp>
        <p:nvSpPr>
          <p:cNvPr id="9" name="Subtitle 2">
            <a:extLst>
              <a:ext uri="{FF2B5EF4-FFF2-40B4-BE49-F238E27FC236}">
                <a16:creationId xmlns:a16="http://schemas.microsoft.com/office/drawing/2014/main" id="{5B47B2ED-F1A6-47FD-ADA2-03232C01E82E}"/>
              </a:ext>
            </a:extLst>
          </p:cNvPr>
          <p:cNvSpPr txBox="1">
            <a:spLocks/>
          </p:cNvSpPr>
          <p:nvPr/>
        </p:nvSpPr>
        <p:spPr>
          <a:xfrm>
            <a:off x="647700" y="4621823"/>
            <a:ext cx="3429000" cy="437793"/>
          </a:xfrm>
          <a:prstGeom prst="rect">
            <a:avLst/>
          </a:prstGeom>
          <a:solidFill>
            <a:schemeClr val="tx2"/>
          </a:solidFill>
          <a:ln>
            <a:solidFill>
              <a:schemeClr val="bg1"/>
            </a:solidFill>
          </a:ln>
          <a:effectLst>
            <a:outerShdw blurRad="50800" dist="38100" dir="2700000" algn="tl" rotWithShape="0">
              <a:prstClr val="black">
                <a:alpha val="40000"/>
              </a:prstClr>
            </a:outerShdw>
          </a:effectLst>
        </p:spPr>
        <p:txBody>
          <a:bodyPr vert="horz">
            <a:noAutofit/>
          </a:bodyPr>
          <a:lstStyle>
            <a:lvl1pPr marL="342900" indent="-342900" algn="l" rtl="0" eaLnBrk="1" latinLnBrk="0" hangingPunct="1">
              <a:spcBef>
                <a:spcPts val="600"/>
              </a:spcBef>
              <a:buClr>
                <a:schemeClr val="accent2"/>
              </a:buClr>
              <a:buSzPct val="85000"/>
              <a:buFont typeface="Arial" panose="020B0604020202020204" pitchFamily="34" charset="0"/>
              <a:buChar char="•"/>
              <a:defRPr kumimoji="0" sz="2200" kern="1200" spc="100" baseline="0">
                <a:solidFill>
                  <a:schemeClr val="tx2"/>
                </a:solidFill>
                <a:latin typeface="+mn-lt"/>
                <a:ea typeface="+mn-ea"/>
                <a:cs typeface="+mn-cs"/>
              </a:defRPr>
            </a:lvl1pPr>
            <a:lvl2pPr marL="457200" indent="0" algn="ctr" rtl="0" eaLnBrk="1" latinLnBrk="0" hangingPunct="1">
              <a:spcBef>
                <a:spcPts val="300"/>
              </a:spcBef>
              <a:buClr>
                <a:schemeClr val="accent2">
                  <a:shade val="75000"/>
                </a:schemeClr>
              </a:buClr>
              <a:buSzPct val="85000"/>
              <a:buFont typeface="Wingdings 2"/>
              <a:buNone/>
              <a:defRPr kumimoji="0" sz="2400" kern="1200">
                <a:solidFill>
                  <a:schemeClr val="tx2"/>
                </a:solidFill>
                <a:latin typeface="+mn-lt"/>
                <a:ea typeface="+mn-ea"/>
                <a:cs typeface="+mn-cs"/>
              </a:defRPr>
            </a:lvl2pPr>
            <a:lvl3pPr marL="914400" indent="0" algn="ctr" rtl="0" eaLnBrk="1" latinLnBrk="0" hangingPunct="1">
              <a:spcBef>
                <a:spcPts val="300"/>
              </a:spcBef>
              <a:buClr>
                <a:schemeClr val="accent2">
                  <a:shade val="50000"/>
                </a:schemeClr>
              </a:buClr>
              <a:buSzPct val="85000"/>
              <a:buFont typeface="Wingdings 2"/>
              <a:buNone/>
              <a:defRPr kumimoji="0" sz="2100" kern="1200">
                <a:solidFill>
                  <a:schemeClr val="tx1"/>
                </a:solidFill>
                <a:latin typeface="+mn-lt"/>
                <a:ea typeface="+mn-ea"/>
                <a:cs typeface="+mn-cs"/>
              </a:defRPr>
            </a:lvl3pPr>
            <a:lvl4pPr marL="1371600" indent="0" algn="ctr" rtl="0" eaLnBrk="1" latinLnBrk="0" hangingPunct="1">
              <a:spcBef>
                <a:spcPts val="300"/>
              </a:spcBef>
              <a:buClr>
                <a:schemeClr val="accent2">
                  <a:shade val="75000"/>
                </a:schemeClr>
              </a:buClr>
              <a:buSzPct val="85000"/>
              <a:buFont typeface="Wingdings 2" pitchFamily="18" charset="2"/>
              <a:buNone/>
              <a:defRPr kumimoji="0" sz="1900" kern="1200">
                <a:solidFill>
                  <a:schemeClr val="tx1"/>
                </a:solidFill>
                <a:latin typeface="+mn-lt"/>
                <a:ea typeface="+mn-ea"/>
                <a:cs typeface="+mn-cs"/>
              </a:defRPr>
            </a:lvl4pPr>
            <a:lvl5pPr marL="1828800" indent="0" algn="ctr" rtl="0" eaLnBrk="1" latinLnBrk="0" hangingPunct="1">
              <a:spcBef>
                <a:spcPts val="340"/>
              </a:spcBef>
              <a:buClr>
                <a:schemeClr val="accent2">
                  <a:shade val="75000"/>
                </a:schemeClr>
              </a:buClr>
              <a:buSzPct val="85000"/>
              <a:buFont typeface="Wingdings 2" pitchFamily="18" charset="2"/>
              <a:buNone/>
              <a:defRPr kumimoji="0" sz="1600" kern="1200">
                <a:solidFill>
                  <a:schemeClr val="tx1"/>
                </a:solidFill>
                <a:latin typeface="+mn-lt"/>
                <a:ea typeface="+mn-ea"/>
                <a:cs typeface="+mn-cs"/>
              </a:defRPr>
            </a:lvl5pPr>
            <a:lvl6pPr marL="2286000" indent="0" algn="ctr" rtl="0" eaLnBrk="1" latinLnBrk="0" hangingPunct="1">
              <a:spcBef>
                <a:spcPts val="340"/>
              </a:spcBef>
              <a:buClr>
                <a:schemeClr val="accent2">
                  <a:shade val="75000"/>
                </a:schemeClr>
              </a:buClr>
              <a:buSzPct val="85000"/>
              <a:buFont typeface="Wingdings 2" pitchFamily="18" charset="2"/>
              <a:buNone/>
              <a:defRPr kumimoji="0" sz="1700" kern="1200">
                <a:solidFill>
                  <a:schemeClr val="tx1"/>
                </a:solidFill>
                <a:latin typeface="+mn-lt"/>
                <a:ea typeface="+mn-ea"/>
                <a:cs typeface="+mn-cs"/>
              </a:defRPr>
            </a:lvl6pPr>
            <a:lvl7pPr marL="2743200" indent="0" algn="ctr" rtl="0" eaLnBrk="1" latinLnBrk="0" hangingPunct="1">
              <a:spcBef>
                <a:spcPts val="340"/>
              </a:spcBef>
              <a:buClr>
                <a:schemeClr val="accent2">
                  <a:shade val="75000"/>
                </a:schemeClr>
              </a:buClr>
              <a:buSzPct val="85000"/>
              <a:buFont typeface="Wingdings 2" pitchFamily="18" charset="2"/>
              <a:buNone/>
              <a:defRPr kumimoji="0" sz="1600" kern="1200" baseline="0">
                <a:solidFill>
                  <a:schemeClr val="tx1"/>
                </a:solidFill>
                <a:latin typeface="+mn-lt"/>
                <a:ea typeface="+mn-ea"/>
                <a:cs typeface="+mn-cs"/>
              </a:defRPr>
            </a:lvl7pPr>
            <a:lvl8pPr marL="3200400" indent="0" algn="ctr" rtl="0" eaLnBrk="1" latinLnBrk="0" hangingPunct="1">
              <a:spcBef>
                <a:spcPts val="340"/>
              </a:spcBef>
              <a:buClr>
                <a:schemeClr val="accent2">
                  <a:shade val="75000"/>
                </a:schemeClr>
              </a:buClr>
              <a:buSzPct val="85000"/>
              <a:buFont typeface="Wingdings 2" pitchFamily="18" charset="2"/>
              <a:buNone/>
              <a:defRPr kumimoji="0" sz="1500" kern="1200">
                <a:solidFill>
                  <a:schemeClr val="tx1"/>
                </a:solidFill>
                <a:latin typeface="+mn-lt"/>
                <a:ea typeface="+mn-ea"/>
                <a:cs typeface="+mn-cs"/>
              </a:defRPr>
            </a:lvl8pPr>
            <a:lvl9pPr marL="3657600" indent="0" algn="ctr" rtl="0" eaLnBrk="1" latinLnBrk="0" hangingPunct="1">
              <a:spcBef>
                <a:spcPts val="340"/>
              </a:spcBef>
              <a:buClr>
                <a:schemeClr val="accent2">
                  <a:shade val="75000"/>
                </a:schemeClr>
              </a:buClr>
              <a:buSzPct val="85000"/>
              <a:buFont typeface="Wingdings 2" pitchFamily="18" charset="2"/>
              <a:buNone/>
              <a:defRPr kumimoji="0" sz="1500" kern="1200">
                <a:solidFill>
                  <a:schemeClr val="tx1"/>
                </a:solidFill>
                <a:latin typeface="+mn-lt"/>
                <a:ea typeface="+mn-ea"/>
                <a:cs typeface="+mn-cs"/>
              </a:defRPr>
            </a:lvl9pPr>
          </a:lstStyle>
          <a:p>
            <a:pPr marL="0" indent="0" algn="ctr">
              <a:buNone/>
            </a:pPr>
            <a:r>
              <a:rPr lang="en-US" sz="1600" dirty="0">
                <a:solidFill>
                  <a:schemeClr val="bg1"/>
                </a:solidFill>
              </a:rPr>
              <a:t>The </a:t>
            </a:r>
            <a:r>
              <a:rPr lang="en-US" sz="1600" i="1" dirty="0">
                <a:solidFill>
                  <a:schemeClr val="bg1"/>
                </a:solidFill>
              </a:rPr>
              <a:t>in flagrante delicto </a:t>
            </a:r>
            <a:r>
              <a:rPr lang="en-US" sz="1600" dirty="0">
                <a:solidFill>
                  <a:schemeClr val="bg1"/>
                </a:solidFill>
              </a:rPr>
              <a:t>school</a:t>
            </a:r>
            <a:endParaRPr lang="en-US" sz="1600" i="1" dirty="0">
              <a:solidFill>
                <a:schemeClr val="bg1"/>
              </a:solidFill>
            </a:endParaRPr>
          </a:p>
        </p:txBody>
      </p:sp>
      <p:sp>
        <p:nvSpPr>
          <p:cNvPr id="10" name="Subtitle 2">
            <a:extLst>
              <a:ext uri="{FF2B5EF4-FFF2-40B4-BE49-F238E27FC236}">
                <a16:creationId xmlns:a16="http://schemas.microsoft.com/office/drawing/2014/main" id="{09A92A91-5D7F-4369-A4AE-E711BC66766D}"/>
              </a:ext>
            </a:extLst>
          </p:cNvPr>
          <p:cNvSpPr txBox="1">
            <a:spLocks/>
          </p:cNvSpPr>
          <p:nvPr/>
        </p:nvSpPr>
        <p:spPr>
          <a:xfrm>
            <a:off x="4705734" y="4621823"/>
            <a:ext cx="3429000" cy="437793"/>
          </a:xfrm>
          <a:prstGeom prst="rect">
            <a:avLst/>
          </a:prstGeom>
          <a:solidFill>
            <a:schemeClr val="tx2"/>
          </a:solidFill>
          <a:ln>
            <a:solidFill>
              <a:schemeClr val="bg1"/>
            </a:solidFill>
          </a:ln>
          <a:effectLst>
            <a:outerShdw blurRad="50800" dist="38100" dir="2700000" algn="tl" rotWithShape="0">
              <a:prstClr val="black">
                <a:alpha val="40000"/>
              </a:prstClr>
            </a:outerShdw>
          </a:effectLst>
        </p:spPr>
        <p:txBody>
          <a:bodyPr vert="horz">
            <a:noAutofit/>
          </a:bodyPr>
          <a:lstStyle>
            <a:lvl1pPr marL="342900" indent="-342900" algn="l" rtl="0" eaLnBrk="1" latinLnBrk="0" hangingPunct="1">
              <a:spcBef>
                <a:spcPts val="600"/>
              </a:spcBef>
              <a:buClr>
                <a:schemeClr val="accent2"/>
              </a:buClr>
              <a:buSzPct val="85000"/>
              <a:buFont typeface="Arial" panose="020B0604020202020204" pitchFamily="34" charset="0"/>
              <a:buChar char="•"/>
              <a:defRPr kumimoji="0" sz="2200" kern="1200" spc="100" baseline="0">
                <a:solidFill>
                  <a:schemeClr val="tx2"/>
                </a:solidFill>
                <a:latin typeface="+mn-lt"/>
                <a:ea typeface="+mn-ea"/>
                <a:cs typeface="+mn-cs"/>
              </a:defRPr>
            </a:lvl1pPr>
            <a:lvl2pPr marL="457200" indent="0" algn="ctr" rtl="0" eaLnBrk="1" latinLnBrk="0" hangingPunct="1">
              <a:spcBef>
                <a:spcPts val="300"/>
              </a:spcBef>
              <a:buClr>
                <a:schemeClr val="accent2">
                  <a:shade val="75000"/>
                </a:schemeClr>
              </a:buClr>
              <a:buSzPct val="85000"/>
              <a:buFont typeface="Wingdings 2"/>
              <a:buNone/>
              <a:defRPr kumimoji="0" sz="2400" kern="1200">
                <a:solidFill>
                  <a:schemeClr val="tx2"/>
                </a:solidFill>
                <a:latin typeface="+mn-lt"/>
                <a:ea typeface="+mn-ea"/>
                <a:cs typeface="+mn-cs"/>
              </a:defRPr>
            </a:lvl2pPr>
            <a:lvl3pPr marL="914400" indent="0" algn="ctr" rtl="0" eaLnBrk="1" latinLnBrk="0" hangingPunct="1">
              <a:spcBef>
                <a:spcPts val="300"/>
              </a:spcBef>
              <a:buClr>
                <a:schemeClr val="accent2">
                  <a:shade val="50000"/>
                </a:schemeClr>
              </a:buClr>
              <a:buSzPct val="85000"/>
              <a:buFont typeface="Wingdings 2"/>
              <a:buNone/>
              <a:defRPr kumimoji="0" sz="2100" kern="1200">
                <a:solidFill>
                  <a:schemeClr val="tx1"/>
                </a:solidFill>
                <a:latin typeface="+mn-lt"/>
                <a:ea typeface="+mn-ea"/>
                <a:cs typeface="+mn-cs"/>
              </a:defRPr>
            </a:lvl3pPr>
            <a:lvl4pPr marL="1371600" indent="0" algn="ctr" rtl="0" eaLnBrk="1" latinLnBrk="0" hangingPunct="1">
              <a:spcBef>
                <a:spcPts val="300"/>
              </a:spcBef>
              <a:buClr>
                <a:schemeClr val="accent2">
                  <a:shade val="75000"/>
                </a:schemeClr>
              </a:buClr>
              <a:buSzPct val="85000"/>
              <a:buFont typeface="Wingdings 2" pitchFamily="18" charset="2"/>
              <a:buNone/>
              <a:defRPr kumimoji="0" sz="1900" kern="1200">
                <a:solidFill>
                  <a:schemeClr val="tx1"/>
                </a:solidFill>
                <a:latin typeface="+mn-lt"/>
                <a:ea typeface="+mn-ea"/>
                <a:cs typeface="+mn-cs"/>
              </a:defRPr>
            </a:lvl4pPr>
            <a:lvl5pPr marL="1828800" indent="0" algn="ctr" rtl="0" eaLnBrk="1" latinLnBrk="0" hangingPunct="1">
              <a:spcBef>
                <a:spcPts val="340"/>
              </a:spcBef>
              <a:buClr>
                <a:schemeClr val="accent2">
                  <a:shade val="75000"/>
                </a:schemeClr>
              </a:buClr>
              <a:buSzPct val="85000"/>
              <a:buFont typeface="Wingdings 2" pitchFamily="18" charset="2"/>
              <a:buNone/>
              <a:defRPr kumimoji="0" sz="1600" kern="1200">
                <a:solidFill>
                  <a:schemeClr val="tx1"/>
                </a:solidFill>
                <a:latin typeface="+mn-lt"/>
                <a:ea typeface="+mn-ea"/>
                <a:cs typeface="+mn-cs"/>
              </a:defRPr>
            </a:lvl5pPr>
            <a:lvl6pPr marL="2286000" indent="0" algn="ctr" rtl="0" eaLnBrk="1" latinLnBrk="0" hangingPunct="1">
              <a:spcBef>
                <a:spcPts val="340"/>
              </a:spcBef>
              <a:buClr>
                <a:schemeClr val="accent2">
                  <a:shade val="75000"/>
                </a:schemeClr>
              </a:buClr>
              <a:buSzPct val="85000"/>
              <a:buFont typeface="Wingdings 2" pitchFamily="18" charset="2"/>
              <a:buNone/>
              <a:defRPr kumimoji="0" sz="1700" kern="1200">
                <a:solidFill>
                  <a:schemeClr val="tx1"/>
                </a:solidFill>
                <a:latin typeface="+mn-lt"/>
                <a:ea typeface="+mn-ea"/>
                <a:cs typeface="+mn-cs"/>
              </a:defRPr>
            </a:lvl6pPr>
            <a:lvl7pPr marL="2743200" indent="0" algn="ctr" rtl="0" eaLnBrk="1" latinLnBrk="0" hangingPunct="1">
              <a:spcBef>
                <a:spcPts val="340"/>
              </a:spcBef>
              <a:buClr>
                <a:schemeClr val="accent2">
                  <a:shade val="75000"/>
                </a:schemeClr>
              </a:buClr>
              <a:buSzPct val="85000"/>
              <a:buFont typeface="Wingdings 2" pitchFamily="18" charset="2"/>
              <a:buNone/>
              <a:defRPr kumimoji="0" sz="1600" kern="1200" baseline="0">
                <a:solidFill>
                  <a:schemeClr val="tx1"/>
                </a:solidFill>
                <a:latin typeface="+mn-lt"/>
                <a:ea typeface="+mn-ea"/>
                <a:cs typeface="+mn-cs"/>
              </a:defRPr>
            </a:lvl7pPr>
            <a:lvl8pPr marL="3200400" indent="0" algn="ctr" rtl="0" eaLnBrk="1" latinLnBrk="0" hangingPunct="1">
              <a:spcBef>
                <a:spcPts val="340"/>
              </a:spcBef>
              <a:buClr>
                <a:schemeClr val="accent2">
                  <a:shade val="75000"/>
                </a:schemeClr>
              </a:buClr>
              <a:buSzPct val="85000"/>
              <a:buFont typeface="Wingdings 2" pitchFamily="18" charset="2"/>
              <a:buNone/>
              <a:defRPr kumimoji="0" sz="1500" kern="1200">
                <a:solidFill>
                  <a:schemeClr val="tx1"/>
                </a:solidFill>
                <a:latin typeface="+mn-lt"/>
                <a:ea typeface="+mn-ea"/>
                <a:cs typeface="+mn-cs"/>
              </a:defRPr>
            </a:lvl8pPr>
            <a:lvl9pPr marL="3657600" indent="0" algn="ctr" rtl="0" eaLnBrk="1" latinLnBrk="0" hangingPunct="1">
              <a:spcBef>
                <a:spcPts val="340"/>
              </a:spcBef>
              <a:buClr>
                <a:schemeClr val="accent2">
                  <a:shade val="75000"/>
                </a:schemeClr>
              </a:buClr>
              <a:buSzPct val="85000"/>
              <a:buFont typeface="Wingdings 2" pitchFamily="18" charset="2"/>
              <a:buNone/>
              <a:defRPr kumimoji="0" sz="1500" kern="1200">
                <a:solidFill>
                  <a:schemeClr val="tx1"/>
                </a:solidFill>
                <a:latin typeface="+mn-lt"/>
                <a:ea typeface="+mn-ea"/>
                <a:cs typeface="+mn-cs"/>
              </a:defRPr>
            </a:lvl9pPr>
          </a:lstStyle>
          <a:p>
            <a:pPr marL="0" indent="0" algn="ctr">
              <a:buNone/>
            </a:pPr>
            <a:r>
              <a:rPr lang="en-US" sz="1600" dirty="0">
                <a:solidFill>
                  <a:schemeClr val="bg1"/>
                </a:solidFill>
              </a:rPr>
              <a:t>The </a:t>
            </a:r>
            <a:r>
              <a:rPr lang="en-US" sz="1600" i="1" dirty="0">
                <a:solidFill>
                  <a:schemeClr val="bg1"/>
                </a:solidFill>
              </a:rPr>
              <a:t>burnt toast </a:t>
            </a:r>
            <a:r>
              <a:rPr lang="en-US" sz="1600" dirty="0">
                <a:solidFill>
                  <a:schemeClr val="bg1"/>
                </a:solidFill>
              </a:rPr>
              <a:t>school</a:t>
            </a:r>
            <a:endParaRPr lang="en-US" sz="1600" i="1" dirty="0">
              <a:solidFill>
                <a:schemeClr val="bg1"/>
              </a:solidFill>
            </a:endParaRPr>
          </a:p>
        </p:txBody>
      </p:sp>
      <p:sp>
        <p:nvSpPr>
          <p:cNvPr id="7" name="Footer Placeholder 6"/>
          <p:cNvSpPr>
            <a:spLocks noGrp="1"/>
          </p:cNvSpPr>
          <p:nvPr>
            <p:ph type="ftr" sz="quarter" idx="12"/>
          </p:nvPr>
        </p:nvSpPr>
        <p:spPr/>
        <p:txBody>
          <a:bodyPr/>
          <a:lstStyle/>
          <a:p>
            <a:r>
              <a:rPr lang="en-US"/>
              <a:t>Tim Collins: http://www.pas.Rochester.edu/~tim</a:t>
            </a:r>
          </a:p>
        </p:txBody>
      </p:sp>
    </p:spTree>
    <p:extLst>
      <p:ext uri="{BB962C8B-B14F-4D97-AF65-F5344CB8AC3E}">
        <p14:creationId xmlns:p14="http://schemas.microsoft.com/office/powerpoint/2010/main" val="3751201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dirty="0"/>
              <a:t>Jews and Romans treated divorce differently</a:t>
            </a:r>
          </a:p>
        </p:txBody>
      </p:sp>
      <p:sp>
        <p:nvSpPr>
          <p:cNvPr id="3" name="Subtitle 2">
            <a:extLst>
              <a:ext uri="{FF2B5EF4-FFF2-40B4-BE49-F238E27FC236}">
                <a16:creationId xmlns:a16="http://schemas.microsoft.com/office/drawing/2014/main" id="{7466B06F-69D5-4159-BE79-64352EB9AC5A}"/>
              </a:ext>
            </a:extLst>
          </p:cNvPr>
          <p:cNvSpPr>
            <a:spLocks noGrp="1"/>
          </p:cNvSpPr>
          <p:nvPr>
            <p:ph type="subTitle" idx="1"/>
          </p:nvPr>
        </p:nvSpPr>
        <p:spPr>
          <a:xfrm>
            <a:off x="457200" y="1200150"/>
            <a:ext cx="8001000" cy="1524000"/>
          </a:xfrm>
        </p:spPr>
        <p:txBody>
          <a:bodyPr/>
          <a:lstStyle/>
          <a:p>
            <a:r>
              <a:rPr lang="en-US" sz="1600" u="sng" dirty="0"/>
              <a:t>Roman law</a:t>
            </a:r>
            <a:r>
              <a:rPr lang="en-US" sz="1600" dirty="0"/>
              <a:t> permitted </a:t>
            </a:r>
            <a:r>
              <a:rPr lang="en-US" sz="1600" dirty="0">
                <a:solidFill>
                  <a:schemeClr val="tx2">
                    <a:lumMod val="10000"/>
                  </a:schemeClr>
                </a:solidFill>
              </a:rPr>
              <a:t>either husband or wife </a:t>
            </a:r>
            <a:r>
              <a:rPr lang="en-US" sz="1600" dirty="0"/>
              <a:t>to divorce each other, regardless of the others’ wishes</a:t>
            </a:r>
          </a:p>
          <a:p>
            <a:r>
              <a:rPr lang="en-US" sz="1600" dirty="0"/>
              <a:t>Except in extraordinary circumstances, </a:t>
            </a:r>
            <a:r>
              <a:rPr lang="en-US" sz="1600" u="sng" dirty="0"/>
              <a:t>Jewish law</a:t>
            </a:r>
            <a:r>
              <a:rPr lang="en-US" sz="1600" dirty="0"/>
              <a:t> permitted </a:t>
            </a:r>
            <a:r>
              <a:rPr lang="en-US" sz="1600" dirty="0">
                <a:solidFill>
                  <a:schemeClr val="tx2">
                    <a:lumMod val="10000"/>
                  </a:schemeClr>
                </a:solidFill>
              </a:rPr>
              <a:t>only the husband to divorce </a:t>
            </a:r>
            <a:r>
              <a:rPr lang="en-US" sz="1600" dirty="0"/>
              <a:t>the wife, regardless of her wishes</a:t>
            </a:r>
          </a:p>
          <a:p>
            <a:r>
              <a:rPr lang="en-US" sz="1600" i="1" dirty="0"/>
              <a:t>Women in both cultures were usually financially and legally dependent on their husbands</a:t>
            </a:r>
          </a:p>
          <a:p>
            <a:r>
              <a:rPr lang="en-US" sz="1600" dirty="0"/>
              <a:t>“The purpose of the Deuteronomy 24 law itself was probably ‘to check haste in divorce’, hence to </a:t>
            </a:r>
            <a:r>
              <a:rPr lang="en-US" sz="1600" dirty="0">
                <a:solidFill>
                  <a:schemeClr val="tx2">
                    <a:lumMod val="10000"/>
                  </a:schemeClr>
                </a:solidFill>
              </a:rPr>
              <a:t>provide some legal protection for the wife</a:t>
            </a:r>
            <a:r>
              <a:rPr lang="en-US" sz="1600" dirty="0"/>
              <a:t>” [Keener]</a:t>
            </a:r>
          </a:p>
          <a:p>
            <a:pPr marL="0" indent="0">
              <a:buNone/>
            </a:pPr>
            <a:r>
              <a:rPr lang="en-US" sz="1600" dirty="0"/>
              <a:t> </a:t>
            </a:r>
          </a:p>
          <a:p>
            <a:pPr marL="0" indent="0">
              <a:buNone/>
            </a:pPr>
            <a:endParaRPr lang="en-US" sz="1600" dirty="0"/>
          </a:p>
        </p:txBody>
      </p:sp>
      <p:sp>
        <p:nvSpPr>
          <p:cNvPr id="4" name="Footer Placeholder 3"/>
          <p:cNvSpPr>
            <a:spLocks noGrp="1"/>
          </p:cNvSpPr>
          <p:nvPr>
            <p:ph type="ftr" sz="quarter" idx="12"/>
          </p:nvPr>
        </p:nvSpPr>
        <p:spPr/>
        <p:txBody>
          <a:bodyPr/>
          <a:lstStyle/>
          <a:p>
            <a:r>
              <a:rPr lang="en-US"/>
              <a:t>Tim Collins: http://www.pas.Rochester.edu/~tim</a:t>
            </a:r>
          </a:p>
        </p:txBody>
      </p:sp>
    </p:spTree>
    <p:extLst>
      <p:ext uri="{BB962C8B-B14F-4D97-AF65-F5344CB8AC3E}">
        <p14:creationId xmlns:p14="http://schemas.microsoft.com/office/powerpoint/2010/main" val="912486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dirty="0"/>
              <a:t>Jesus focuses on the </a:t>
            </a:r>
            <a:r>
              <a:rPr lang="en-US" sz="2800" i="1" dirty="0">
                <a:solidFill>
                  <a:schemeClr val="tx2">
                    <a:lumMod val="10000"/>
                  </a:schemeClr>
                </a:solidFill>
              </a:rPr>
              <a:t>purpose </a:t>
            </a:r>
            <a:r>
              <a:rPr lang="en-US" sz="2800" dirty="0">
                <a:solidFill>
                  <a:schemeClr val="tx2">
                    <a:lumMod val="10000"/>
                  </a:schemeClr>
                </a:solidFill>
              </a:rPr>
              <a:t>of marriage</a:t>
            </a:r>
          </a:p>
        </p:txBody>
      </p:sp>
      <p:sp>
        <p:nvSpPr>
          <p:cNvPr id="3" name="Subtitle 2">
            <a:extLst>
              <a:ext uri="{FF2B5EF4-FFF2-40B4-BE49-F238E27FC236}">
                <a16:creationId xmlns:a16="http://schemas.microsoft.com/office/drawing/2014/main" id="{7466B06F-69D5-4159-BE79-64352EB9AC5A}"/>
              </a:ext>
            </a:extLst>
          </p:cNvPr>
          <p:cNvSpPr>
            <a:spLocks noGrp="1"/>
          </p:cNvSpPr>
          <p:nvPr>
            <p:ph type="subTitle" idx="1"/>
          </p:nvPr>
        </p:nvSpPr>
        <p:spPr>
          <a:xfrm>
            <a:off x="457200" y="1200150"/>
            <a:ext cx="7772400" cy="1524000"/>
          </a:xfrm>
        </p:spPr>
        <p:txBody>
          <a:bodyPr/>
          <a:lstStyle/>
          <a:p>
            <a:r>
              <a:rPr lang="en-US" sz="1600" dirty="0"/>
              <a:t>Matthew 19:3: Some Pharisees came to him, and to test him they asked, “</a:t>
            </a:r>
            <a:r>
              <a:rPr lang="en-US" sz="1600" dirty="0">
                <a:solidFill>
                  <a:schemeClr val="bg1"/>
                </a:solidFill>
              </a:rPr>
              <a:t>Is it lawful for a man to divorce his wife for any cause?</a:t>
            </a:r>
            <a:r>
              <a:rPr lang="en-US" sz="1600" dirty="0"/>
              <a:t>” </a:t>
            </a:r>
          </a:p>
          <a:p>
            <a:r>
              <a:rPr lang="en-US" sz="1600" dirty="0"/>
              <a:t>4 He answered, “Have you not read that </a:t>
            </a:r>
            <a:r>
              <a:rPr lang="en-US" sz="1600" dirty="0">
                <a:solidFill>
                  <a:schemeClr val="tx2">
                    <a:lumMod val="10000"/>
                  </a:schemeClr>
                </a:solidFill>
              </a:rPr>
              <a:t>the one who made them at the beginning ‘made them male and female,’ 5 and said, ‘For this reason a man shall leave his father and mother and be joined to his wife, and the two shall become one flesh’?</a:t>
            </a:r>
            <a:r>
              <a:rPr lang="en-US" sz="1600" dirty="0"/>
              <a:t> </a:t>
            </a:r>
            <a:r>
              <a:rPr lang="en-US" sz="1600" dirty="0">
                <a:solidFill>
                  <a:schemeClr val="tx2">
                    <a:lumMod val="10000"/>
                  </a:schemeClr>
                </a:solidFill>
              </a:rPr>
              <a:t>6 So they are no longer two, but one flesh. Therefore what God has joined together, let no one separate.” </a:t>
            </a:r>
            <a:r>
              <a:rPr lang="en-US" sz="1600" dirty="0"/>
              <a:t> </a:t>
            </a:r>
          </a:p>
          <a:p>
            <a:endParaRPr lang="en-US" sz="1600" dirty="0"/>
          </a:p>
        </p:txBody>
      </p:sp>
      <p:sp>
        <p:nvSpPr>
          <p:cNvPr id="4" name="Footer Placeholder 3"/>
          <p:cNvSpPr>
            <a:spLocks noGrp="1"/>
          </p:cNvSpPr>
          <p:nvPr>
            <p:ph type="ftr" sz="quarter" idx="12"/>
          </p:nvPr>
        </p:nvSpPr>
        <p:spPr/>
        <p:txBody>
          <a:bodyPr/>
          <a:lstStyle/>
          <a:p>
            <a:r>
              <a:rPr lang="en-US"/>
              <a:t>Tim Collins: http://www.pas.Rochester.edu/~tim</a:t>
            </a:r>
          </a:p>
        </p:txBody>
      </p:sp>
    </p:spTree>
    <p:extLst>
      <p:ext uri="{BB962C8B-B14F-4D97-AF65-F5344CB8AC3E}">
        <p14:creationId xmlns:p14="http://schemas.microsoft.com/office/powerpoint/2010/main" val="2758362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dirty="0"/>
              <a:t>Jesus focuses on the </a:t>
            </a:r>
            <a:r>
              <a:rPr lang="en-US" sz="2800" i="1" dirty="0">
                <a:solidFill>
                  <a:schemeClr val="tx2">
                    <a:lumMod val="10000"/>
                  </a:schemeClr>
                </a:solidFill>
              </a:rPr>
              <a:t>purpose </a:t>
            </a:r>
            <a:r>
              <a:rPr lang="en-US" sz="2800" dirty="0">
                <a:solidFill>
                  <a:schemeClr val="tx2">
                    <a:lumMod val="10000"/>
                  </a:schemeClr>
                </a:solidFill>
              </a:rPr>
              <a:t>of marriage</a:t>
            </a:r>
            <a:endParaRPr lang="en-US" sz="2800" dirty="0"/>
          </a:p>
        </p:txBody>
      </p:sp>
      <p:sp>
        <p:nvSpPr>
          <p:cNvPr id="3" name="Subtitle 2">
            <a:extLst>
              <a:ext uri="{FF2B5EF4-FFF2-40B4-BE49-F238E27FC236}">
                <a16:creationId xmlns:a16="http://schemas.microsoft.com/office/drawing/2014/main" id="{7466B06F-69D5-4159-BE79-64352EB9AC5A}"/>
              </a:ext>
            </a:extLst>
          </p:cNvPr>
          <p:cNvSpPr>
            <a:spLocks noGrp="1"/>
          </p:cNvSpPr>
          <p:nvPr>
            <p:ph type="subTitle" idx="1"/>
          </p:nvPr>
        </p:nvSpPr>
        <p:spPr>
          <a:xfrm>
            <a:off x="457200" y="1200150"/>
            <a:ext cx="7772400" cy="1524000"/>
          </a:xfrm>
        </p:spPr>
        <p:txBody>
          <a:bodyPr/>
          <a:lstStyle/>
          <a:p>
            <a:r>
              <a:rPr lang="en-US" sz="1600" dirty="0"/>
              <a:t>Matthew 19:3: Some Pharisees came to him, and to test him they asked, “</a:t>
            </a:r>
            <a:r>
              <a:rPr lang="en-US" sz="1600" dirty="0">
                <a:solidFill>
                  <a:schemeClr val="bg1"/>
                </a:solidFill>
              </a:rPr>
              <a:t>Is it lawful for a man to divorce his wife for any cause?</a:t>
            </a:r>
            <a:r>
              <a:rPr lang="en-US" sz="1600" dirty="0"/>
              <a:t>” </a:t>
            </a:r>
          </a:p>
          <a:p>
            <a:r>
              <a:rPr lang="en-US" sz="1600" dirty="0"/>
              <a:t>4 He answered, “Have you not read that </a:t>
            </a:r>
            <a:r>
              <a:rPr lang="en-US" sz="1600" dirty="0">
                <a:solidFill>
                  <a:schemeClr val="tx2">
                    <a:lumMod val="10000"/>
                  </a:schemeClr>
                </a:solidFill>
              </a:rPr>
              <a:t>the one who made them at the beginning ‘made them male and female,’ 5 and said, ‘For this reason a man shall leave his father and mother and be joined to his wife, and the two shall become one flesh’?</a:t>
            </a:r>
            <a:r>
              <a:rPr lang="en-US" sz="1600" dirty="0"/>
              <a:t> </a:t>
            </a:r>
            <a:r>
              <a:rPr lang="en-US" sz="1600" dirty="0">
                <a:solidFill>
                  <a:schemeClr val="tx2">
                    <a:lumMod val="10000"/>
                  </a:schemeClr>
                </a:solidFill>
              </a:rPr>
              <a:t>6 So they are no longer two, but one flesh. Therefore what God has joined together, let no one separate.” </a:t>
            </a:r>
            <a:r>
              <a:rPr lang="en-US" sz="1600" dirty="0"/>
              <a:t> </a:t>
            </a:r>
          </a:p>
          <a:p>
            <a:endParaRPr lang="en-US" sz="1600" dirty="0"/>
          </a:p>
          <a:p>
            <a:r>
              <a:rPr lang="en-US" sz="1600" dirty="0"/>
              <a:t>7 They said to him, “Why then did Moses command us to give a certificate of dismissal and to divorce her?” 8 He said to them, “It was because you were so hard-hearted that Moses allowed you to divorce your wives, but from the beginning it was not so. 9 And I say to you, whoever divorces his wife, except for unchastity, and marries another commits adultery.”</a:t>
            </a:r>
          </a:p>
        </p:txBody>
      </p:sp>
      <p:sp>
        <p:nvSpPr>
          <p:cNvPr id="4" name="Footer Placeholder 3"/>
          <p:cNvSpPr>
            <a:spLocks noGrp="1"/>
          </p:cNvSpPr>
          <p:nvPr>
            <p:ph type="ftr" sz="quarter" idx="12"/>
          </p:nvPr>
        </p:nvSpPr>
        <p:spPr>
          <a:xfrm>
            <a:off x="3276600" y="4834682"/>
            <a:ext cx="5715000" cy="288036"/>
          </a:xfrm>
        </p:spPr>
        <p:txBody>
          <a:bodyPr/>
          <a:lstStyle/>
          <a:p>
            <a:r>
              <a:rPr lang="en-US" dirty="0"/>
              <a:t>Tim Collins: http://www.pas.Rochester.edu/~tim</a:t>
            </a:r>
          </a:p>
        </p:txBody>
      </p:sp>
    </p:spTree>
    <p:extLst>
      <p:ext uri="{BB962C8B-B14F-4D97-AF65-F5344CB8AC3E}">
        <p14:creationId xmlns:p14="http://schemas.microsoft.com/office/powerpoint/2010/main" val="3908050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dirty="0"/>
              <a:t>Jesus focuses on the </a:t>
            </a:r>
            <a:r>
              <a:rPr lang="en-US" sz="2800" i="1" dirty="0">
                <a:solidFill>
                  <a:schemeClr val="tx2">
                    <a:lumMod val="10000"/>
                  </a:schemeClr>
                </a:solidFill>
              </a:rPr>
              <a:t>purpose </a:t>
            </a:r>
            <a:r>
              <a:rPr lang="en-US" sz="2800" dirty="0">
                <a:solidFill>
                  <a:schemeClr val="tx2">
                    <a:lumMod val="10000"/>
                  </a:schemeClr>
                </a:solidFill>
              </a:rPr>
              <a:t>of marriage</a:t>
            </a:r>
            <a:endParaRPr lang="en-US" sz="2800" dirty="0"/>
          </a:p>
        </p:txBody>
      </p:sp>
      <p:sp>
        <p:nvSpPr>
          <p:cNvPr id="3" name="Subtitle 2">
            <a:extLst>
              <a:ext uri="{FF2B5EF4-FFF2-40B4-BE49-F238E27FC236}">
                <a16:creationId xmlns:a16="http://schemas.microsoft.com/office/drawing/2014/main" id="{7466B06F-69D5-4159-BE79-64352EB9AC5A}"/>
              </a:ext>
            </a:extLst>
          </p:cNvPr>
          <p:cNvSpPr>
            <a:spLocks noGrp="1"/>
          </p:cNvSpPr>
          <p:nvPr>
            <p:ph type="subTitle" idx="1"/>
          </p:nvPr>
        </p:nvSpPr>
        <p:spPr>
          <a:xfrm>
            <a:off x="457200" y="1200150"/>
            <a:ext cx="7772400" cy="1524000"/>
          </a:xfrm>
        </p:spPr>
        <p:txBody>
          <a:bodyPr/>
          <a:lstStyle/>
          <a:p>
            <a:r>
              <a:rPr lang="en-US" sz="1600" dirty="0"/>
              <a:t>Matthew 19:3: Some Pharisees came to him, and to test him they asked, “</a:t>
            </a:r>
            <a:r>
              <a:rPr lang="en-US" sz="1600" dirty="0">
                <a:solidFill>
                  <a:schemeClr val="bg1"/>
                </a:solidFill>
              </a:rPr>
              <a:t>Is it lawful for a man to divorce his wife for any cause?</a:t>
            </a:r>
            <a:r>
              <a:rPr lang="en-US" sz="1600" dirty="0"/>
              <a:t>” </a:t>
            </a:r>
          </a:p>
          <a:p>
            <a:r>
              <a:rPr lang="en-US" sz="1600" dirty="0"/>
              <a:t>4 He answered, “Have you not read that </a:t>
            </a:r>
            <a:r>
              <a:rPr lang="en-US" sz="1600" dirty="0">
                <a:solidFill>
                  <a:schemeClr val="tx2">
                    <a:lumMod val="10000"/>
                  </a:schemeClr>
                </a:solidFill>
              </a:rPr>
              <a:t>the one who made them at the beginning ‘made them male and female,’ 5 and said, ‘For this reason a man shall leave his father and mother and be joined to his wife, and the two shall become one flesh’?</a:t>
            </a:r>
            <a:r>
              <a:rPr lang="en-US" sz="1600" dirty="0"/>
              <a:t> </a:t>
            </a:r>
            <a:r>
              <a:rPr lang="en-US" sz="1600" dirty="0">
                <a:solidFill>
                  <a:schemeClr val="tx2">
                    <a:lumMod val="10000"/>
                  </a:schemeClr>
                </a:solidFill>
              </a:rPr>
              <a:t>6 So they are no longer two, but one flesh. Therefore what God has joined together, let no one separate.” </a:t>
            </a:r>
            <a:r>
              <a:rPr lang="en-US" sz="1600" dirty="0"/>
              <a:t> </a:t>
            </a:r>
          </a:p>
          <a:p>
            <a:endParaRPr lang="en-US" sz="1600" dirty="0"/>
          </a:p>
          <a:p>
            <a:r>
              <a:rPr lang="en-US" sz="1600" dirty="0"/>
              <a:t>7 They said to him, “Why then did Moses command us to give a certificate of dismissal and to divorce her?” 8 He said to them, “It was because you were so hard-hearted that Moses allowed you to divorce your wives, but from the beginning it was not so. 9 And I say to you, whoever divorces his wife, except for unchastity, and marries another commits adultery.”</a:t>
            </a:r>
          </a:p>
        </p:txBody>
      </p:sp>
      <p:sp>
        <p:nvSpPr>
          <p:cNvPr id="4" name="Speech Bubble: Rectangle 3">
            <a:extLst>
              <a:ext uri="{FF2B5EF4-FFF2-40B4-BE49-F238E27FC236}">
                <a16:creationId xmlns:a16="http://schemas.microsoft.com/office/drawing/2014/main" id="{CC9AF1A5-0D28-40FD-B2AD-093505E27E55}"/>
              </a:ext>
            </a:extLst>
          </p:cNvPr>
          <p:cNvSpPr/>
          <p:nvPr/>
        </p:nvSpPr>
        <p:spPr>
          <a:xfrm>
            <a:off x="4114800" y="2419350"/>
            <a:ext cx="3352800" cy="1752600"/>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i="1" dirty="0" err="1"/>
              <a:t>Porneia</a:t>
            </a:r>
            <a:r>
              <a:rPr lang="en-US" dirty="0"/>
              <a:t>: forbidden sexual acts, e.g. adultery, prostitution, incest, etc.; more general than the specific term for adultery,  </a:t>
            </a:r>
            <a:r>
              <a:rPr lang="en-US" i="1" dirty="0" err="1"/>
              <a:t>moichaō</a:t>
            </a:r>
            <a:r>
              <a:rPr lang="en-US" dirty="0"/>
              <a:t> </a:t>
            </a:r>
          </a:p>
        </p:txBody>
      </p:sp>
      <p:sp>
        <p:nvSpPr>
          <p:cNvPr id="5" name="Footer Placeholder 4"/>
          <p:cNvSpPr>
            <a:spLocks noGrp="1"/>
          </p:cNvSpPr>
          <p:nvPr>
            <p:ph type="ftr" sz="quarter" idx="12"/>
          </p:nvPr>
        </p:nvSpPr>
        <p:spPr/>
        <p:txBody>
          <a:bodyPr/>
          <a:lstStyle/>
          <a:p>
            <a:r>
              <a:rPr lang="en-US"/>
              <a:t>Tim Collins: http://www.pas.Rochester.edu/~tim</a:t>
            </a:r>
          </a:p>
        </p:txBody>
      </p:sp>
    </p:spTree>
    <p:extLst>
      <p:ext uri="{BB962C8B-B14F-4D97-AF65-F5344CB8AC3E}">
        <p14:creationId xmlns:p14="http://schemas.microsoft.com/office/powerpoint/2010/main" val="2991800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88319325-513E-4B2A-97E7-445E4AA10510}"/>
              </a:ext>
            </a:extLst>
          </p:cNvPr>
          <p:cNvSpPr/>
          <p:nvPr/>
        </p:nvSpPr>
        <p:spPr>
          <a:xfrm>
            <a:off x="6019800" y="3257550"/>
            <a:ext cx="12192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1CBEB93-6405-44D7-A373-8E6C599A2A9D}"/>
              </a:ext>
            </a:extLst>
          </p:cNvPr>
          <p:cNvSpPr/>
          <p:nvPr/>
        </p:nvSpPr>
        <p:spPr>
          <a:xfrm>
            <a:off x="1600200" y="3257550"/>
            <a:ext cx="12192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p:txBody>
          <a:bodyPr/>
          <a:lstStyle/>
          <a:p>
            <a:r>
              <a:rPr lang="en-US" sz="2800" dirty="0"/>
              <a:t>Jesus focuses on the </a:t>
            </a:r>
            <a:r>
              <a:rPr lang="en-US" sz="2800" i="1" dirty="0">
                <a:solidFill>
                  <a:schemeClr val="tx2">
                    <a:lumMod val="10000"/>
                  </a:schemeClr>
                </a:solidFill>
              </a:rPr>
              <a:t>purpose </a:t>
            </a:r>
            <a:r>
              <a:rPr lang="en-US" sz="2800" dirty="0">
                <a:solidFill>
                  <a:schemeClr val="tx2">
                    <a:lumMod val="10000"/>
                  </a:schemeClr>
                </a:solidFill>
              </a:rPr>
              <a:t>of marriage</a:t>
            </a:r>
            <a:endParaRPr lang="en-US" sz="2800" dirty="0"/>
          </a:p>
        </p:txBody>
      </p:sp>
      <p:cxnSp>
        <p:nvCxnSpPr>
          <p:cNvPr id="8" name="Straight Arrow Connector 7">
            <a:extLst>
              <a:ext uri="{FF2B5EF4-FFF2-40B4-BE49-F238E27FC236}">
                <a16:creationId xmlns:a16="http://schemas.microsoft.com/office/drawing/2014/main" id="{90B25AF1-B6A7-4AD0-8D48-ACB03050F24B}"/>
              </a:ext>
            </a:extLst>
          </p:cNvPr>
          <p:cNvCxnSpPr/>
          <p:nvPr/>
        </p:nvCxnSpPr>
        <p:spPr>
          <a:xfrm flipH="1" flipV="1">
            <a:off x="2971800" y="3790950"/>
            <a:ext cx="381000" cy="304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70EEB5E5-1217-418A-A206-20D8CED5E77E}"/>
              </a:ext>
            </a:extLst>
          </p:cNvPr>
          <p:cNvCxnSpPr>
            <a:cxnSpLocks/>
          </p:cNvCxnSpPr>
          <p:nvPr/>
        </p:nvCxnSpPr>
        <p:spPr>
          <a:xfrm flipV="1">
            <a:off x="5562600" y="3790950"/>
            <a:ext cx="381000" cy="304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7466B06F-69D5-4159-BE79-64352EB9AC5A}"/>
              </a:ext>
            </a:extLst>
          </p:cNvPr>
          <p:cNvSpPr>
            <a:spLocks noGrp="1"/>
          </p:cNvSpPr>
          <p:nvPr>
            <p:ph type="subTitle" idx="1"/>
          </p:nvPr>
        </p:nvSpPr>
        <p:spPr>
          <a:xfrm>
            <a:off x="457200" y="1200150"/>
            <a:ext cx="8001000" cy="1524000"/>
          </a:xfrm>
        </p:spPr>
        <p:txBody>
          <a:bodyPr/>
          <a:lstStyle/>
          <a:p>
            <a:r>
              <a:rPr lang="en-US" sz="1600" dirty="0"/>
              <a:t>10 His disciples said to him, “</a:t>
            </a:r>
            <a:r>
              <a:rPr lang="en-US" sz="1600" i="1" dirty="0">
                <a:solidFill>
                  <a:schemeClr val="tx2">
                    <a:lumMod val="10000"/>
                  </a:schemeClr>
                </a:solidFill>
              </a:rPr>
              <a:t>If such is the case of a man with his wife, it is better not to marry</a:t>
            </a:r>
            <a:r>
              <a:rPr lang="en-US" sz="1600" dirty="0"/>
              <a:t>.” </a:t>
            </a:r>
          </a:p>
          <a:p>
            <a:r>
              <a:rPr lang="en-US" sz="1600" dirty="0"/>
              <a:t>11 But he said to them, “</a:t>
            </a:r>
            <a:r>
              <a:rPr lang="en-US" sz="1600" dirty="0">
                <a:solidFill>
                  <a:schemeClr val="tx2">
                    <a:lumMod val="10000"/>
                  </a:schemeClr>
                </a:solidFill>
              </a:rPr>
              <a:t>Not everyone can accept this teaching</a:t>
            </a:r>
            <a:r>
              <a:rPr lang="en-US" sz="1600" dirty="0"/>
              <a:t>, but only those to whom it is given. 12 For there are eunuchs who have been so from birth, and there are eunuchs who have been made eunuchs by others, and there are eunuchs who have made themselves eunuchs for the sake of the kingdom of heaven. Let anyone accept this who can.”</a:t>
            </a:r>
          </a:p>
          <a:p>
            <a:endParaRPr lang="en-US" sz="1600" dirty="0"/>
          </a:p>
          <a:p>
            <a:pPr marL="0" indent="0" algn="ctr">
              <a:buNone/>
            </a:pPr>
            <a:r>
              <a:rPr lang="en-US" sz="1600" dirty="0">
                <a:solidFill>
                  <a:schemeClr val="bg1"/>
                </a:solidFill>
                <a:sym typeface="Symbol" panose="05050102010706020507" pitchFamily="18" charset="2"/>
              </a:rPr>
              <a:t>DISCORD </a:t>
            </a:r>
            <a:r>
              <a:rPr lang="en-US" sz="1600" dirty="0">
                <a:sym typeface="Symbol" panose="05050102010706020507" pitchFamily="18" charset="2"/>
              </a:rPr>
              <a:t> LUST, &amp;c.  UNCHASTITY  </a:t>
            </a:r>
            <a:r>
              <a:rPr lang="en-US" sz="1600" dirty="0">
                <a:solidFill>
                  <a:schemeClr val="bg1"/>
                </a:solidFill>
                <a:sym typeface="Symbol" panose="05050102010706020507" pitchFamily="18" charset="2"/>
              </a:rPr>
              <a:t>DIVORCE</a:t>
            </a:r>
          </a:p>
          <a:p>
            <a:pPr marL="0" indent="0" algn="ctr">
              <a:buNone/>
            </a:pPr>
            <a:endParaRPr lang="en-US" sz="1600" dirty="0">
              <a:solidFill>
                <a:schemeClr val="bg1"/>
              </a:solidFill>
              <a:sym typeface="Symbol" panose="05050102010706020507" pitchFamily="18" charset="2"/>
            </a:endParaRPr>
          </a:p>
          <a:p>
            <a:pPr marL="0" indent="0" algn="ctr">
              <a:buNone/>
            </a:pPr>
            <a:r>
              <a:rPr lang="en-US" sz="1600" dirty="0">
                <a:solidFill>
                  <a:schemeClr val="bg1"/>
                </a:solidFill>
                <a:sym typeface="Symbol" panose="05050102010706020507" pitchFamily="18" charset="2"/>
              </a:rPr>
              <a:t>Focus here, not here</a:t>
            </a:r>
            <a:endParaRPr lang="en-US" sz="1600" dirty="0"/>
          </a:p>
          <a:p>
            <a:endParaRPr lang="en-US" sz="1600" dirty="0"/>
          </a:p>
        </p:txBody>
      </p:sp>
      <p:sp>
        <p:nvSpPr>
          <p:cNvPr id="4" name="Footer Placeholder 3"/>
          <p:cNvSpPr>
            <a:spLocks noGrp="1"/>
          </p:cNvSpPr>
          <p:nvPr>
            <p:ph type="ftr" sz="quarter" idx="12"/>
          </p:nvPr>
        </p:nvSpPr>
        <p:spPr/>
        <p:txBody>
          <a:bodyPr/>
          <a:lstStyle/>
          <a:p>
            <a:r>
              <a:rPr lang="en-US"/>
              <a:t>Tim Collins: http://www.pas.Rochester.edu/~tim</a:t>
            </a:r>
          </a:p>
        </p:txBody>
      </p:sp>
    </p:spTree>
    <p:extLst>
      <p:ext uri="{BB962C8B-B14F-4D97-AF65-F5344CB8AC3E}">
        <p14:creationId xmlns:p14="http://schemas.microsoft.com/office/powerpoint/2010/main" val="2871165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88319325-513E-4B2A-97E7-445E4AA10510}"/>
              </a:ext>
            </a:extLst>
          </p:cNvPr>
          <p:cNvSpPr/>
          <p:nvPr/>
        </p:nvSpPr>
        <p:spPr>
          <a:xfrm>
            <a:off x="6400800" y="3257550"/>
            <a:ext cx="12192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1CBEB93-6405-44D7-A373-8E6C599A2A9D}"/>
              </a:ext>
            </a:extLst>
          </p:cNvPr>
          <p:cNvSpPr/>
          <p:nvPr/>
        </p:nvSpPr>
        <p:spPr>
          <a:xfrm>
            <a:off x="1295400" y="3257550"/>
            <a:ext cx="12192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p:txBody>
          <a:bodyPr/>
          <a:lstStyle/>
          <a:p>
            <a:r>
              <a:rPr lang="en-US" sz="2800" dirty="0"/>
              <a:t>Jesus focuses on the </a:t>
            </a:r>
            <a:r>
              <a:rPr lang="en-US" sz="2800" i="1" dirty="0">
                <a:solidFill>
                  <a:schemeClr val="tx2">
                    <a:lumMod val="10000"/>
                  </a:schemeClr>
                </a:solidFill>
              </a:rPr>
              <a:t>purpose </a:t>
            </a:r>
            <a:r>
              <a:rPr lang="en-US" sz="2800" dirty="0">
                <a:solidFill>
                  <a:schemeClr val="tx2">
                    <a:lumMod val="10000"/>
                  </a:schemeClr>
                </a:solidFill>
              </a:rPr>
              <a:t>of marriage</a:t>
            </a:r>
            <a:endParaRPr lang="en-US" sz="2800" dirty="0"/>
          </a:p>
        </p:txBody>
      </p:sp>
      <p:cxnSp>
        <p:nvCxnSpPr>
          <p:cNvPr id="8" name="Straight Arrow Connector 7">
            <a:extLst>
              <a:ext uri="{FF2B5EF4-FFF2-40B4-BE49-F238E27FC236}">
                <a16:creationId xmlns:a16="http://schemas.microsoft.com/office/drawing/2014/main" id="{90B25AF1-B6A7-4AD0-8D48-ACB03050F24B}"/>
              </a:ext>
            </a:extLst>
          </p:cNvPr>
          <p:cNvCxnSpPr/>
          <p:nvPr/>
        </p:nvCxnSpPr>
        <p:spPr>
          <a:xfrm flipH="1" flipV="1">
            <a:off x="2971800" y="3790950"/>
            <a:ext cx="381000" cy="304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70EEB5E5-1217-418A-A206-20D8CED5E77E}"/>
              </a:ext>
            </a:extLst>
          </p:cNvPr>
          <p:cNvCxnSpPr>
            <a:cxnSpLocks/>
          </p:cNvCxnSpPr>
          <p:nvPr/>
        </p:nvCxnSpPr>
        <p:spPr>
          <a:xfrm flipV="1">
            <a:off x="5562600" y="3790950"/>
            <a:ext cx="381000" cy="304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7466B06F-69D5-4159-BE79-64352EB9AC5A}"/>
              </a:ext>
            </a:extLst>
          </p:cNvPr>
          <p:cNvSpPr>
            <a:spLocks noGrp="1"/>
          </p:cNvSpPr>
          <p:nvPr>
            <p:ph type="subTitle" idx="1"/>
          </p:nvPr>
        </p:nvSpPr>
        <p:spPr>
          <a:xfrm>
            <a:off x="457200" y="1200150"/>
            <a:ext cx="8001000" cy="1524000"/>
          </a:xfrm>
        </p:spPr>
        <p:txBody>
          <a:bodyPr/>
          <a:lstStyle/>
          <a:p>
            <a:r>
              <a:rPr lang="en-US" sz="1600" dirty="0"/>
              <a:t>10 His disciples said to him, “</a:t>
            </a:r>
            <a:r>
              <a:rPr lang="en-US" sz="1600" i="1" dirty="0">
                <a:solidFill>
                  <a:schemeClr val="tx2">
                    <a:lumMod val="10000"/>
                  </a:schemeClr>
                </a:solidFill>
              </a:rPr>
              <a:t>If such is the case of a man with his wife, it is better not to marry</a:t>
            </a:r>
            <a:r>
              <a:rPr lang="en-US" sz="1600" dirty="0"/>
              <a:t>.” </a:t>
            </a:r>
          </a:p>
          <a:p>
            <a:r>
              <a:rPr lang="en-US" sz="1600" dirty="0"/>
              <a:t>11 But he said to them, “</a:t>
            </a:r>
            <a:r>
              <a:rPr lang="en-US" sz="1600" dirty="0">
                <a:solidFill>
                  <a:schemeClr val="tx2">
                    <a:lumMod val="10000"/>
                  </a:schemeClr>
                </a:solidFill>
              </a:rPr>
              <a:t>Not everyone can accept this teaching</a:t>
            </a:r>
            <a:r>
              <a:rPr lang="en-US" sz="1600" dirty="0"/>
              <a:t>, but only those to whom it is given. 12 For there are eunuchs who have been so from birth, and there are eunuchs who have been made eunuchs by others, and there are eunuchs who have made themselves eunuchs for the sake of the kingdom of heaven. Let anyone accept this who can.”</a:t>
            </a:r>
          </a:p>
          <a:p>
            <a:endParaRPr lang="en-US" sz="1600" dirty="0"/>
          </a:p>
          <a:p>
            <a:pPr marL="0" indent="0" algn="ctr">
              <a:buNone/>
            </a:pPr>
            <a:r>
              <a:rPr lang="en-US" sz="1600" dirty="0">
                <a:solidFill>
                  <a:schemeClr val="bg1"/>
                </a:solidFill>
                <a:sym typeface="Symbol" panose="05050102010706020507" pitchFamily="18" charset="2"/>
              </a:rPr>
              <a:t>DISCORD </a:t>
            </a:r>
            <a:r>
              <a:rPr lang="en-US" sz="1600" dirty="0">
                <a:sym typeface="Symbol" panose="05050102010706020507" pitchFamily="18" charset="2"/>
              </a:rPr>
              <a:t> DISTANCE  CONFLICT, ANGER  </a:t>
            </a:r>
            <a:r>
              <a:rPr lang="en-US" sz="1600" dirty="0">
                <a:solidFill>
                  <a:schemeClr val="bg1"/>
                </a:solidFill>
                <a:sym typeface="Symbol" panose="05050102010706020507" pitchFamily="18" charset="2"/>
              </a:rPr>
              <a:t>DIVORCE</a:t>
            </a:r>
          </a:p>
          <a:p>
            <a:pPr marL="0" indent="0" algn="ctr">
              <a:buNone/>
            </a:pPr>
            <a:endParaRPr lang="en-US" sz="1600" dirty="0">
              <a:solidFill>
                <a:schemeClr val="bg1"/>
              </a:solidFill>
              <a:sym typeface="Symbol" panose="05050102010706020507" pitchFamily="18" charset="2"/>
            </a:endParaRPr>
          </a:p>
          <a:p>
            <a:pPr marL="0" indent="0" algn="ctr">
              <a:buNone/>
            </a:pPr>
            <a:r>
              <a:rPr lang="en-US" sz="1600" dirty="0">
                <a:solidFill>
                  <a:schemeClr val="bg1"/>
                </a:solidFill>
                <a:sym typeface="Symbol" panose="05050102010706020507" pitchFamily="18" charset="2"/>
              </a:rPr>
              <a:t>Focus here, not here</a:t>
            </a:r>
            <a:endParaRPr lang="en-US" sz="1600" dirty="0"/>
          </a:p>
          <a:p>
            <a:endParaRPr lang="en-US" sz="1600" dirty="0"/>
          </a:p>
        </p:txBody>
      </p:sp>
      <p:sp>
        <p:nvSpPr>
          <p:cNvPr id="4" name="Footer Placeholder 3"/>
          <p:cNvSpPr>
            <a:spLocks noGrp="1"/>
          </p:cNvSpPr>
          <p:nvPr>
            <p:ph type="ftr" sz="quarter" idx="12"/>
          </p:nvPr>
        </p:nvSpPr>
        <p:spPr/>
        <p:txBody>
          <a:bodyPr/>
          <a:lstStyle/>
          <a:p>
            <a:r>
              <a:rPr lang="en-US"/>
              <a:t>Tim Collins: http://www.pas.Rochester.edu/~tim</a:t>
            </a:r>
          </a:p>
        </p:txBody>
      </p:sp>
    </p:spTree>
    <p:extLst>
      <p:ext uri="{BB962C8B-B14F-4D97-AF65-F5344CB8AC3E}">
        <p14:creationId xmlns:p14="http://schemas.microsoft.com/office/powerpoint/2010/main" val="1522469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3921B49-4145-4831-8B79-8EF16E241599}"/>
              </a:ext>
            </a:extLst>
          </p:cNvPr>
          <p:cNvSpPr/>
          <p:nvPr/>
        </p:nvSpPr>
        <p:spPr>
          <a:xfrm>
            <a:off x="381000" y="3486150"/>
            <a:ext cx="8305800" cy="12192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p:txBody>
          <a:bodyPr/>
          <a:lstStyle/>
          <a:p>
            <a:r>
              <a:rPr lang="en-US" sz="2800" dirty="0"/>
              <a:t>Paul’s teaching makes it clear this wasn’t just legalism</a:t>
            </a:r>
          </a:p>
        </p:txBody>
      </p:sp>
      <p:sp>
        <p:nvSpPr>
          <p:cNvPr id="3" name="Subtitle 2">
            <a:extLst>
              <a:ext uri="{FF2B5EF4-FFF2-40B4-BE49-F238E27FC236}">
                <a16:creationId xmlns:a16="http://schemas.microsoft.com/office/drawing/2014/main" id="{7466B06F-69D5-4159-BE79-64352EB9AC5A}"/>
              </a:ext>
            </a:extLst>
          </p:cNvPr>
          <p:cNvSpPr>
            <a:spLocks noGrp="1"/>
          </p:cNvSpPr>
          <p:nvPr>
            <p:ph type="subTitle" idx="1"/>
          </p:nvPr>
        </p:nvSpPr>
        <p:spPr>
          <a:xfrm>
            <a:off x="457200" y="1200150"/>
            <a:ext cx="7848600" cy="3276600"/>
          </a:xfrm>
        </p:spPr>
        <p:txBody>
          <a:bodyPr/>
          <a:lstStyle/>
          <a:p>
            <a:r>
              <a:rPr lang="en-US" sz="1600" dirty="0"/>
              <a:t>Just as Jesus didn’t prohibit all forms of anger or sexual desire, and “just as the exceptions to Jesus’ commands are more implicit than explicit, so also 5:32 most likely does not reflect a consideration of every conceivable legitimate or illegitimate ground for divorce. Instead Jesus is responding to a specific debate in first-century Judaism. </a:t>
            </a:r>
          </a:p>
          <a:p>
            <a:r>
              <a:rPr lang="en-US" sz="1600" dirty="0"/>
              <a:t>“At least Paul seems to have recognized Jesus’ words as not comprehensive, since in 1 Cor 7:15 he introduces a second legitimate ground for divorce that Jesus never mentions.” (Craig Blomberg)</a:t>
            </a:r>
          </a:p>
          <a:p>
            <a:endParaRPr lang="en-US" sz="1600" dirty="0"/>
          </a:p>
          <a:p>
            <a:r>
              <a:rPr lang="en-US" sz="1600" dirty="0"/>
              <a:t>1 Corinthians 7:15: “</a:t>
            </a:r>
            <a:r>
              <a:rPr lang="en-US" sz="1600" i="1" dirty="0"/>
              <a:t>But if the unbelieving partner separates, let it be so; in such a case the brother or sister is not bound. It is to peace that God has called you.</a:t>
            </a:r>
            <a:r>
              <a:rPr lang="en-US" sz="1600" dirty="0"/>
              <a:t>”</a:t>
            </a:r>
          </a:p>
        </p:txBody>
      </p:sp>
      <p:sp>
        <p:nvSpPr>
          <p:cNvPr id="5" name="Footer Placeholder 4"/>
          <p:cNvSpPr>
            <a:spLocks noGrp="1"/>
          </p:cNvSpPr>
          <p:nvPr>
            <p:ph type="ftr" sz="quarter" idx="12"/>
          </p:nvPr>
        </p:nvSpPr>
        <p:spPr/>
        <p:txBody>
          <a:bodyPr/>
          <a:lstStyle/>
          <a:p>
            <a:r>
              <a:rPr lang="en-US"/>
              <a:t>Tim Collins: http://www.pas.Rochester.edu/~tim</a:t>
            </a:r>
          </a:p>
        </p:txBody>
      </p:sp>
    </p:spTree>
    <p:extLst>
      <p:ext uri="{BB962C8B-B14F-4D97-AF65-F5344CB8AC3E}">
        <p14:creationId xmlns:p14="http://schemas.microsoft.com/office/powerpoint/2010/main" val="2815989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a:t>Review from last meeting</a:t>
            </a:r>
          </a:p>
        </p:txBody>
      </p:sp>
      <p:sp>
        <p:nvSpPr>
          <p:cNvPr id="4" name="Subtitle 2">
            <a:extLst>
              <a:ext uri="{FF2B5EF4-FFF2-40B4-BE49-F238E27FC236}">
                <a16:creationId xmlns:a16="http://schemas.microsoft.com/office/drawing/2014/main" id="{7466B06F-69D5-4159-BE79-64352EB9AC5A}"/>
              </a:ext>
            </a:extLst>
          </p:cNvPr>
          <p:cNvSpPr>
            <a:spLocks noGrp="1"/>
          </p:cNvSpPr>
          <p:nvPr>
            <p:ph type="subTitle" idx="1"/>
          </p:nvPr>
        </p:nvSpPr>
        <p:spPr>
          <a:xfrm>
            <a:off x="457200" y="1200150"/>
            <a:ext cx="7848600" cy="3733800"/>
          </a:xfrm>
        </p:spPr>
        <p:txBody>
          <a:bodyPr/>
          <a:lstStyle/>
          <a:p>
            <a:r>
              <a:rPr lang="en-US" sz="1600" dirty="0"/>
              <a:t>We are looking at the </a:t>
            </a:r>
            <a:r>
              <a:rPr lang="en-US" sz="1600" i="1" dirty="0"/>
              <a:t>antitheses</a:t>
            </a:r>
            <a:r>
              <a:rPr lang="en-US" sz="1600" dirty="0"/>
              <a:t>—“you have heard… but I tell you”</a:t>
            </a:r>
          </a:p>
          <a:p>
            <a:pPr marL="742950" lvl="1" indent="-285750" algn="l">
              <a:buFont typeface="Wingdings" panose="05000000000000000000" pitchFamily="2" charset="2"/>
              <a:buChar char="v"/>
            </a:pPr>
            <a:r>
              <a:rPr lang="en-US" sz="1600" dirty="0">
                <a:solidFill>
                  <a:schemeClr val="tx1"/>
                </a:solidFill>
              </a:rPr>
              <a:t>Not so much </a:t>
            </a:r>
            <a:r>
              <a:rPr lang="en-US" sz="1600" i="1" dirty="0">
                <a:solidFill>
                  <a:schemeClr val="bg1"/>
                </a:solidFill>
              </a:rPr>
              <a:t>antitheses</a:t>
            </a:r>
            <a:r>
              <a:rPr lang="en-US" sz="1600" dirty="0">
                <a:solidFill>
                  <a:schemeClr val="tx1"/>
                </a:solidFill>
              </a:rPr>
              <a:t> as </a:t>
            </a:r>
            <a:r>
              <a:rPr lang="en-US" sz="1600" i="1" dirty="0">
                <a:solidFill>
                  <a:schemeClr val="bg1"/>
                </a:solidFill>
              </a:rPr>
              <a:t>intensifications</a:t>
            </a:r>
            <a:r>
              <a:rPr lang="en-US" sz="1600" i="1" dirty="0">
                <a:solidFill>
                  <a:schemeClr val="tx1"/>
                </a:solidFill>
              </a:rPr>
              <a:t> </a:t>
            </a:r>
            <a:r>
              <a:rPr lang="en-US" sz="1600" dirty="0">
                <a:solidFill>
                  <a:schemeClr val="tx1"/>
                </a:solidFill>
              </a:rPr>
              <a:t>of the Law of Moses</a:t>
            </a:r>
          </a:p>
          <a:p>
            <a:r>
              <a:rPr lang="en-US" sz="1600" dirty="0"/>
              <a:t>First one: </a:t>
            </a:r>
            <a:r>
              <a:rPr lang="en-US" sz="1600" i="1" dirty="0"/>
              <a:t>murder</a:t>
            </a:r>
            <a:r>
              <a:rPr lang="en-US" sz="1600" dirty="0"/>
              <a:t> </a:t>
            </a:r>
          </a:p>
          <a:p>
            <a:pPr marL="742950" lvl="1" indent="-285750" algn="l">
              <a:buFont typeface="Wingdings" panose="05000000000000000000" pitchFamily="2" charset="2"/>
              <a:buChar char="v"/>
            </a:pPr>
            <a:r>
              <a:rPr lang="en-US" sz="1600" u="sng" dirty="0">
                <a:solidFill>
                  <a:schemeClr val="tx1"/>
                </a:solidFill>
              </a:rPr>
              <a:t>You have heard</a:t>
            </a:r>
            <a:r>
              <a:rPr lang="en-US" sz="1600" dirty="0">
                <a:solidFill>
                  <a:schemeClr val="tx1"/>
                </a:solidFill>
              </a:rPr>
              <a:t>: don’t murder</a:t>
            </a:r>
          </a:p>
          <a:p>
            <a:pPr marL="742950" lvl="1" indent="-285750" algn="l">
              <a:buFont typeface="Wingdings" panose="05000000000000000000" pitchFamily="2" charset="2"/>
              <a:buChar char="v"/>
            </a:pPr>
            <a:r>
              <a:rPr lang="en-US" sz="1600" dirty="0">
                <a:solidFill>
                  <a:schemeClr val="tx1"/>
                </a:solidFill>
              </a:rPr>
              <a:t>But </a:t>
            </a:r>
            <a:r>
              <a:rPr lang="en-US" sz="1600" u="sng" dirty="0">
                <a:solidFill>
                  <a:schemeClr val="tx1"/>
                </a:solidFill>
              </a:rPr>
              <a:t>I say</a:t>
            </a:r>
            <a:r>
              <a:rPr lang="en-US" sz="1600" dirty="0">
                <a:solidFill>
                  <a:schemeClr val="tx1"/>
                </a:solidFill>
              </a:rPr>
              <a:t>, anyone who </a:t>
            </a:r>
          </a:p>
          <a:p>
            <a:pPr marL="1200150" lvl="2" indent="-285750" algn="l">
              <a:buFont typeface="Wingdings" panose="05000000000000000000" pitchFamily="2" charset="2"/>
              <a:buChar char="v"/>
            </a:pPr>
            <a:r>
              <a:rPr lang="en-US" sz="1600" dirty="0">
                <a:solidFill>
                  <a:schemeClr val="tx1"/>
                </a:solidFill>
              </a:rPr>
              <a:t>Is angry is subject to judgment</a:t>
            </a:r>
          </a:p>
          <a:p>
            <a:pPr marL="1200150" lvl="2" indent="-285750" algn="l">
              <a:buFont typeface="Wingdings" panose="05000000000000000000" pitchFamily="2" charset="2"/>
              <a:buChar char="v"/>
            </a:pPr>
            <a:r>
              <a:rPr lang="en-US" sz="1600" dirty="0"/>
              <a:t>Who says “</a:t>
            </a:r>
            <a:r>
              <a:rPr lang="en-US" sz="1600" dirty="0" err="1"/>
              <a:t>raca</a:t>
            </a:r>
            <a:r>
              <a:rPr lang="en-US" sz="1600" dirty="0"/>
              <a:t>” is answerable to the court</a:t>
            </a:r>
          </a:p>
          <a:p>
            <a:pPr marL="1200150" lvl="2" indent="-285750" algn="l">
              <a:buFont typeface="Wingdings" panose="05000000000000000000" pitchFamily="2" charset="2"/>
              <a:buChar char="v"/>
            </a:pPr>
            <a:r>
              <a:rPr lang="en-US" sz="1600" dirty="0">
                <a:solidFill>
                  <a:schemeClr val="tx1"/>
                </a:solidFill>
              </a:rPr>
              <a:t>Who says “you fool” is in danger of the fires of hell</a:t>
            </a:r>
          </a:p>
          <a:p>
            <a:endParaRPr lang="en-US" sz="1600" dirty="0"/>
          </a:p>
          <a:p>
            <a:pPr marL="742950" lvl="1" indent="-285750" algn="l">
              <a:buFont typeface="Wingdings" panose="05000000000000000000" pitchFamily="2" charset="2"/>
              <a:buChar char="v"/>
            </a:pPr>
            <a:endParaRPr lang="en-US" sz="1600" dirty="0">
              <a:solidFill>
                <a:schemeClr val="tx1"/>
              </a:solidFill>
            </a:endParaRPr>
          </a:p>
          <a:p>
            <a:endParaRPr lang="en-US" sz="1600" dirty="0">
              <a:solidFill>
                <a:schemeClr val="tx1"/>
              </a:solidFill>
            </a:endParaRPr>
          </a:p>
          <a:p>
            <a:endParaRPr lang="en-US" sz="1600" dirty="0"/>
          </a:p>
        </p:txBody>
      </p:sp>
      <p:sp>
        <p:nvSpPr>
          <p:cNvPr id="3" name="Footer Placeholder 2"/>
          <p:cNvSpPr>
            <a:spLocks noGrp="1"/>
          </p:cNvSpPr>
          <p:nvPr>
            <p:ph type="ftr" sz="quarter" idx="12"/>
          </p:nvPr>
        </p:nvSpPr>
        <p:spPr/>
        <p:txBody>
          <a:bodyPr/>
          <a:lstStyle/>
          <a:p>
            <a:r>
              <a:rPr lang="en-US"/>
              <a:t>Tim Collins: http://www.pas.Rochester.edu/~tim</a:t>
            </a:r>
          </a:p>
        </p:txBody>
      </p:sp>
    </p:spTree>
    <p:extLst>
      <p:ext uri="{BB962C8B-B14F-4D97-AF65-F5344CB8AC3E}">
        <p14:creationId xmlns:p14="http://schemas.microsoft.com/office/powerpoint/2010/main" val="2735749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3921B49-4145-4831-8B79-8EF16E241599}"/>
              </a:ext>
            </a:extLst>
          </p:cNvPr>
          <p:cNvSpPr/>
          <p:nvPr/>
        </p:nvSpPr>
        <p:spPr>
          <a:xfrm>
            <a:off x="381000" y="3714750"/>
            <a:ext cx="8305800" cy="12192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p:txBody>
          <a:bodyPr/>
          <a:lstStyle/>
          <a:p>
            <a:r>
              <a:rPr lang="en-US" sz="2800" dirty="0"/>
              <a:t>God sometimes allows what’s less than ideal</a:t>
            </a:r>
          </a:p>
        </p:txBody>
      </p:sp>
      <p:sp>
        <p:nvSpPr>
          <p:cNvPr id="3" name="Subtitle 2">
            <a:extLst>
              <a:ext uri="{FF2B5EF4-FFF2-40B4-BE49-F238E27FC236}">
                <a16:creationId xmlns:a16="http://schemas.microsoft.com/office/drawing/2014/main" id="{7466B06F-69D5-4159-BE79-64352EB9AC5A}"/>
              </a:ext>
            </a:extLst>
          </p:cNvPr>
          <p:cNvSpPr>
            <a:spLocks noGrp="1"/>
          </p:cNvSpPr>
          <p:nvPr>
            <p:ph type="subTitle" idx="1"/>
          </p:nvPr>
        </p:nvSpPr>
        <p:spPr>
          <a:xfrm>
            <a:off x="457200" y="1200150"/>
            <a:ext cx="7848600" cy="3352800"/>
          </a:xfrm>
        </p:spPr>
        <p:txBody>
          <a:bodyPr/>
          <a:lstStyle/>
          <a:p>
            <a:r>
              <a:rPr lang="en-US" sz="1600" dirty="0"/>
              <a:t>Due to weakness or hardness of heart:</a:t>
            </a:r>
          </a:p>
          <a:p>
            <a:pPr marL="800100" lvl="1" indent="-342900" algn="l">
              <a:buClr>
                <a:srgbClr val="F3A447">
                  <a:shade val="75000"/>
                </a:srgbClr>
              </a:buClr>
              <a:buFont typeface="Wingdings" panose="05000000000000000000" pitchFamily="2" charset="2"/>
              <a:buChar char="v"/>
            </a:pPr>
            <a:r>
              <a:rPr lang="en-US" sz="1600" dirty="0">
                <a:solidFill>
                  <a:prstClr val="white"/>
                </a:solidFill>
              </a:rPr>
              <a:t>God permitted Israel to have a king (1 Sam 12:12-13)</a:t>
            </a:r>
          </a:p>
          <a:p>
            <a:pPr marL="800100" lvl="1" indent="-342900" algn="l">
              <a:buClr>
                <a:srgbClr val="F3A447">
                  <a:shade val="75000"/>
                </a:srgbClr>
              </a:buClr>
              <a:buFont typeface="Wingdings" panose="05000000000000000000" pitchFamily="2" charset="2"/>
              <a:buChar char="v"/>
            </a:pPr>
            <a:r>
              <a:rPr lang="en-US" sz="1600" dirty="0">
                <a:solidFill>
                  <a:prstClr val="white"/>
                </a:solidFill>
              </a:rPr>
              <a:t>God led Israel through the desert, not near the Philistines, lest they change their minds and return to Egypt (Ex 13:17)</a:t>
            </a:r>
          </a:p>
          <a:p>
            <a:r>
              <a:rPr lang="en-US" sz="1600" dirty="0"/>
              <a:t>The law of Moses often tolerated and regulated that which was less than best (and in some cases downright bad):</a:t>
            </a:r>
          </a:p>
          <a:p>
            <a:pPr marL="800100" lvl="1" indent="-342900" algn="l">
              <a:buClr>
                <a:srgbClr val="F3A447">
                  <a:shade val="75000"/>
                </a:srgbClr>
              </a:buClr>
              <a:buFont typeface="Wingdings" panose="05000000000000000000" pitchFamily="2" charset="2"/>
              <a:buChar char="v"/>
            </a:pPr>
            <a:r>
              <a:rPr lang="en-US" sz="1600" dirty="0">
                <a:solidFill>
                  <a:prstClr val="white"/>
                </a:solidFill>
              </a:rPr>
              <a:t>Slavery, avengers of blood, polygyny, marrying captive Gentile women, and (here) divorce)</a:t>
            </a:r>
          </a:p>
          <a:p>
            <a:endParaRPr lang="en-US" sz="1600" dirty="0"/>
          </a:p>
          <a:p>
            <a:endParaRPr lang="en-US" sz="1600" dirty="0"/>
          </a:p>
          <a:p>
            <a:pPr marL="0" indent="0" algn="ctr">
              <a:buNone/>
            </a:pPr>
            <a:r>
              <a:rPr lang="en-US" sz="1600" dirty="0"/>
              <a:t>Jesus challenges the Pharisees of proof-texting when they should have been reading in light of God’s entire plan</a:t>
            </a:r>
          </a:p>
        </p:txBody>
      </p:sp>
      <p:sp>
        <p:nvSpPr>
          <p:cNvPr id="5" name="Footer Placeholder 4"/>
          <p:cNvSpPr>
            <a:spLocks noGrp="1"/>
          </p:cNvSpPr>
          <p:nvPr>
            <p:ph type="ftr" sz="quarter" idx="12"/>
          </p:nvPr>
        </p:nvSpPr>
        <p:spPr/>
        <p:txBody>
          <a:bodyPr/>
          <a:lstStyle/>
          <a:p>
            <a:r>
              <a:rPr lang="en-US"/>
              <a:t>Tim Collins: http://www.pas.Rochester.edu/~tim</a:t>
            </a:r>
          </a:p>
        </p:txBody>
      </p:sp>
    </p:spTree>
    <p:extLst>
      <p:ext uri="{BB962C8B-B14F-4D97-AF65-F5344CB8AC3E}">
        <p14:creationId xmlns:p14="http://schemas.microsoft.com/office/powerpoint/2010/main" val="2739918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dirty="0"/>
              <a:t>Jesus: With your whole heart try to achieve God’s aims</a:t>
            </a:r>
          </a:p>
        </p:txBody>
      </p:sp>
      <p:sp>
        <p:nvSpPr>
          <p:cNvPr id="3" name="Subtitle 2">
            <a:extLst>
              <a:ext uri="{FF2B5EF4-FFF2-40B4-BE49-F238E27FC236}">
                <a16:creationId xmlns:a16="http://schemas.microsoft.com/office/drawing/2014/main" id="{7466B06F-69D5-4159-BE79-64352EB9AC5A}"/>
              </a:ext>
            </a:extLst>
          </p:cNvPr>
          <p:cNvSpPr>
            <a:spLocks noGrp="1"/>
          </p:cNvSpPr>
          <p:nvPr>
            <p:ph type="subTitle" idx="1"/>
          </p:nvPr>
        </p:nvSpPr>
        <p:spPr>
          <a:xfrm>
            <a:off x="457200" y="1200150"/>
            <a:ext cx="7848600" cy="3276600"/>
          </a:xfrm>
        </p:spPr>
        <p:txBody>
          <a:bodyPr/>
          <a:lstStyle/>
          <a:p>
            <a:r>
              <a:rPr lang="en-US" sz="1600" dirty="0"/>
              <a:t>Jesus is stricter than </a:t>
            </a:r>
            <a:r>
              <a:rPr lang="en-US" sz="1600" dirty="0" err="1"/>
              <a:t>Shammai</a:t>
            </a:r>
            <a:r>
              <a:rPr lang="en-US" sz="1600" dirty="0"/>
              <a:t> because </a:t>
            </a:r>
            <a:r>
              <a:rPr lang="en-US" sz="1600" dirty="0" err="1"/>
              <a:t>Shammai</a:t>
            </a:r>
            <a:r>
              <a:rPr lang="en-US" sz="1600" dirty="0"/>
              <a:t> couldn’t invalidate Hillel marriages; Jesus does [Keener]</a:t>
            </a:r>
          </a:p>
          <a:p>
            <a:r>
              <a:rPr lang="en-US" sz="1600" dirty="0"/>
              <a:t>Jesus wants us to back up and ask how to make God’s will for us a reality</a:t>
            </a:r>
          </a:p>
          <a:p>
            <a:r>
              <a:rPr lang="en-US" sz="1600" dirty="0"/>
              <a:t>…and like the “gouged eyes” teaching, if we don’t think we are up to it, maybe we should take the high road and not marry at all </a:t>
            </a:r>
          </a:p>
          <a:p>
            <a:pPr marL="800100" lvl="1" indent="-342900" algn="l">
              <a:buClr>
                <a:srgbClr val="F3A447">
                  <a:shade val="75000"/>
                </a:srgbClr>
              </a:buClr>
              <a:buFont typeface="Wingdings" panose="05000000000000000000" pitchFamily="2" charset="2"/>
              <a:buChar char="v"/>
            </a:pPr>
            <a:r>
              <a:rPr lang="en-US" sz="1600" dirty="0"/>
              <a:t>The eunuch reference would have had the same “ick factor” for Jews as it does for us</a:t>
            </a:r>
          </a:p>
          <a:p>
            <a:pPr marL="800100" lvl="1" indent="-342900" algn="l">
              <a:buClr>
                <a:srgbClr val="F3A447">
                  <a:shade val="75000"/>
                </a:srgbClr>
              </a:buClr>
              <a:buFont typeface="Wingdings" panose="05000000000000000000" pitchFamily="2" charset="2"/>
              <a:buChar char="v"/>
            </a:pPr>
            <a:r>
              <a:rPr lang="en-US" sz="1600" dirty="0"/>
              <a:t>Far more than with </a:t>
            </a:r>
            <a:r>
              <a:rPr lang="en-US" sz="1600" i="1" dirty="0"/>
              <a:t>Game of Thrones</a:t>
            </a:r>
            <a:r>
              <a:rPr lang="en-US" sz="1600" dirty="0"/>
              <a:t>, we might need to sacrifice to achieve this</a:t>
            </a:r>
          </a:p>
        </p:txBody>
      </p:sp>
      <p:sp>
        <p:nvSpPr>
          <p:cNvPr id="5" name="Subtitle 2">
            <a:extLst>
              <a:ext uri="{FF2B5EF4-FFF2-40B4-BE49-F238E27FC236}">
                <a16:creationId xmlns:a16="http://schemas.microsoft.com/office/drawing/2014/main" id="{208E196A-AB2E-4890-9DD1-D9F82036214B}"/>
              </a:ext>
            </a:extLst>
          </p:cNvPr>
          <p:cNvSpPr txBox="1">
            <a:spLocks/>
          </p:cNvSpPr>
          <p:nvPr/>
        </p:nvSpPr>
        <p:spPr>
          <a:xfrm>
            <a:off x="1676400" y="3562350"/>
            <a:ext cx="5791200" cy="1219200"/>
          </a:xfrm>
          <a:prstGeom prst="rect">
            <a:avLst/>
          </a:prstGeom>
          <a:solidFill>
            <a:schemeClr val="tx2"/>
          </a:solidFill>
          <a:ln>
            <a:solidFill>
              <a:schemeClr val="bg1"/>
            </a:solidFill>
          </a:ln>
          <a:effectLst>
            <a:outerShdw blurRad="50800" dist="38100" dir="2700000" algn="tl" rotWithShape="0">
              <a:prstClr val="black">
                <a:alpha val="40000"/>
              </a:prstClr>
            </a:outerShdw>
          </a:effectLst>
        </p:spPr>
        <p:txBody>
          <a:bodyPr vert="horz">
            <a:noAutofit/>
          </a:bodyPr>
          <a:lstStyle>
            <a:lvl1pPr marL="342900" indent="-342900" algn="l" rtl="0" eaLnBrk="1" latinLnBrk="0" hangingPunct="1">
              <a:spcBef>
                <a:spcPts val="600"/>
              </a:spcBef>
              <a:buClr>
                <a:schemeClr val="accent2"/>
              </a:buClr>
              <a:buSzPct val="85000"/>
              <a:buFont typeface="Arial" panose="020B0604020202020204" pitchFamily="34" charset="0"/>
              <a:buChar char="•"/>
              <a:defRPr kumimoji="0" sz="2200" kern="1200" spc="100" baseline="0">
                <a:solidFill>
                  <a:schemeClr val="tx2"/>
                </a:solidFill>
                <a:latin typeface="+mn-lt"/>
                <a:ea typeface="+mn-ea"/>
                <a:cs typeface="+mn-cs"/>
              </a:defRPr>
            </a:lvl1pPr>
            <a:lvl2pPr marL="457200" indent="0" algn="ctr" rtl="0" eaLnBrk="1" latinLnBrk="0" hangingPunct="1">
              <a:spcBef>
                <a:spcPts val="300"/>
              </a:spcBef>
              <a:buClr>
                <a:schemeClr val="accent2">
                  <a:shade val="75000"/>
                </a:schemeClr>
              </a:buClr>
              <a:buSzPct val="85000"/>
              <a:buFont typeface="Wingdings 2"/>
              <a:buNone/>
              <a:defRPr kumimoji="0" sz="2400" kern="1200">
                <a:solidFill>
                  <a:schemeClr val="tx2"/>
                </a:solidFill>
                <a:latin typeface="+mn-lt"/>
                <a:ea typeface="+mn-ea"/>
                <a:cs typeface="+mn-cs"/>
              </a:defRPr>
            </a:lvl2pPr>
            <a:lvl3pPr marL="914400" indent="0" algn="ctr" rtl="0" eaLnBrk="1" latinLnBrk="0" hangingPunct="1">
              <a:spcBef>
                <a:spcPts val="300"/>
              </a:spcBef>
              <a:buClr>
                <a:schemeClr val="accent2">
                  <a:shade val="50000"/>
                </a:schemeClr>
              </a:buClr>
              <a:buSzPct val="85000"/>
              <a:buFont typeface="Wingdings 2"/>
              <a:buNone/>
              <a:defRPr kumimoji="0" sz="2100" kern="1200">
                <a:solidFill>
                  <a:schemeClr val="tx1"/>
                </a:solidFill>
                <a:latin typeface="+mn-lt"/>
                <a:ea typeface="+mn-ea"/>
                <a:cs typeface="+mn-cs"/>
              </a:defRPr>
            </a:lvl3pPr>
            <a:lvl4pPr marL="1371600" indent="0" algn="ctr" rtl="0" eaLnBrk="1" latinLnBrk="0" hangingPunct="1">
              <a:spcBef>
                <a:spcPts val="300"/>
              </a:spcBef>
              <a:buClr>
                <a:schemeClr val="accent2">
                  <a:shade val="75000"/>
                </a:schemeClr>
              </a:buClr>
              <a:buSzPct val="85000"/>
              <a:buFont typeface="Wingdings 2" pitchFamily="18" charset="2"/>
              <a:buNone/>
              <a:defRPr kumimoji="0" sz="1900" kern="1200">
                <a:solidFill>
                  <a:schemeClr val="tx1"/>
                </a:solidFill>
                <a:latin typeface="+mn-lt"/>
                <a:ea typeface="+mn-ea"/>
                <a:cs typeface="+mn-cs"/>
              </a:defRPr>
            </a:lvl4pPr>
            <a:lvl5pPr marL="1828800" indent="0" algn="ctr" rtl="0" eaLnBrk="1" latinLnBrk="0" hangingPunct="1">
              <a:spcBef>
                <a:spcPts val="340"/>
              </a:spcBef>
              <a:buClr>
                <a:schemeClr val="accent2">
                  <a:shade val="75000"/>
                </a:schemeClr>
              </a:buClr>
              <a:buSzPct val="85000"/>
              <a:buFont typeface="Wingdings 2" pitchFamily="18" charset="2"/>
              <a:buNone/>
              <a:defRPr kumimoji="0" sz="1600" kern="1200">
                <a:solidFill>
                  <a:schemeClr val="tx1"/>
                </a:solidFill>
                <a:latin typeface="+mn-lt"/>
                <a:ea typeface="+mn-ea"/>
                <a:cs typeface="+mn-cs"/>
              </a:defRPr>
            </a:lvl5pPr>
            <a:lvl6pPr marL="2286000" indent="0" algn="ctr" rtl="0" eaLnBrk="1" latinLnBrk="0" hangingPunct="1">
              <a:spcBef>
                <a:spcPts val="340"/>
              </a:spcBef>
              <a:buClr>
                <a:schemeClr val="accent2">
                  <a:shade val="75000"/>
                </a:schemeClr>
              </a:buClr>
              <a:buSzPct val="85000"/>
              <a:buFont typeface="Wingdings 2" pitchFamily="18" charset="2"/>
              <a:buNone/>
              <a:defRPr kumimoji="0" sz="1700" kern="1200">
                <a:solidFill>
                  <a:schemeClr val="tx1"/>
                </a:solidFill>
                <a:latin typeface="+mn-lt"/>
                <a:ea typeface="+mn-ea"/>
                <a:cs typeface="+mn-cs"/>
              </a:defRPr>
            </a:lvl6pPr>
            <a:lvl7pPr marL="2743200" indent="0" algn="ctr" rtl="0" eaLnBrk="1" latinLnBrk="0" hangingPunct="1">
              <a:spcBef>
                <a:spcPts val="340"/>
              </a:spcBef>
              <a:buClr>
                <a:schemeClr val="accent2">
                  <a:shade val="75000"/>
                </a:schemeClr>
              </a:buClr>
              <a:buSzPct val="85000"/>
              <a:buFont typeface="Wingdings 2" pitchFamily="18" charset="2"/>
              <a:buNone/>
              <a:defRPr kumimoji="0" sz="1600" kern="1200" baseline="0">
                <a:solidFill>
                  <a:schemeClr val="tx1"/>
                </a:solidFill>
                <a:latin typeface="+mn-lt"/>
                <a:ea typeface="+mn-ea"/>
                <a:cs typeface="+mn-cs"/>
              </a:defRPr>
            </a:lvl7pPr>
            <a:lvl8pPr marL="3200400" indent="0" algn="ctr" rtl="0" eaLnBrk="1" latinLnBrk="0" hangingPunct="1">
              <a:spcBef>
                <a:spcPts val="340"/>
              </a:spcBef>
              <a:buClr>
                <a:schemeClr val="accent2">
                  <a:shade val="75000"/>
                </a:schemeClr>
              </a:buClr>
              <a:buSzPct val="85000"/>
              <a:buFont typeface="Wingdings 2" pitchFamily="18" charset="2"/>
              <a:buNone/>
              <a:defRPr kumimoji="0" sz="1500" kern="1200">
                <a:solidFill>
                  <a:schemeClr val="tx1"/>
                </a:solidFill>
                <a:latin typeface="+mn-lt"/>
                <a:ea typeface="+mn-ea"/>
                <a:cs typeface="+mn-cs"/>
              </a:defRPr>
            </a:lvl8pPr>
            <a:lvl9pPr marL="3657600" indent="0" algn="ctr" rtl="0" eaLnBrk="1" latinLnBrk="0" hangingPunct="1">
              <a:spcBef>
                <a:spcPts val="340"/>
              </a:spcBef>
              <a:buClr>
                <a:schemeClr val="accent2">
                  <a:shade val="75000"/>
                </a:schemeClr>
              </a:buClr>
              <a:buSzPct val="85000"/>
              <a:buFont typeface="Wingdings 2" pitchFamily="18" charset="2"/>
              <a:buNone/>
              <a:defRPr kumimoji="0" sz="1500" kern="1200">
                <a:solidFill>
                  <a:schemeClr val="tx1"/>
                </a:solidFill>
                <a:latin typeface="+mn-lt"/>
                <a:ea typeface="+mn-ea"/>
                <a:cs typeface="+mn-cs"/>
              </a:defRPr>
            </a:lvl9pPr>
          </a:lstStyle>
          <a:p>
            <a:pPr marL="0" indent="0" algn="ctr">
              <a:buNone/>
            </a:pPr>
            <a:r>
              <a:rPr lang="en-US" sz="1600" dirty="0">
                <a:solidFill>
                  <a:schemeClr val="bg1"/>
                </a:solidFill>
              </a:rPr>
              <a:t>Wherever you are at (married, single, divorced), wherever your relationships are at (healthy? toxic?), </a:t>
            </a:r>
          </a:p>
          <a:p>
            <a:pPr marL="0" indent="0" algn="ctr">
              <a:buNone/>
            </a:pPr>
            <a:r>
              <a:rPr lang="en-US" sz="1600" i="1" dirty="0">
                <a:solidFill>
                  <a:schemeClr val="bg1"/>
                </a:solidFill>
              </a:rPr>
              <a:t>aim high and try to make it a reality by God’s strength and with the support of others</a:t>
            </a:r>
          </a:p>
        </p:txBody>
      </p:sp>
      <p:sp>
        <p:nvSpPr>
          <p:cNvPr id="4" name="Footer Placeholder 3"/>
          <p:cNvSpPr>
            <a:spLocks noGrp="1"/>
          </p:cNvSpPr>
          <p:nvPr>
            <p:ph type="ftr" sz="quarter" idx="12"/>
          </p:nvPr>
        </p:nvSpPr>
        <p:spPr/>
        <p:txBody>
          <a:bodyPr/>
          <a:lstStyle/>
          <a:p>
            <a:r>
              <a:rPr lang="en-US"/>
              <a:t>Tim Collins: http://www.pas.Rochester.edu/~tim</a:t>
            </a:r>
          </a:p>
        </p:txBody>
      </p:sp>
    </p:spTree>
    <p:extLst>
      <p:ext uri="{BB962C8B-B14F-4D97-AF65-F5344CB8AC3E}">
        <p14:creationId xmlns:p14="http://schemas.microsoft.com/office/powerpoint/2010/main" val="306573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dirty="0"/>
              <a:t>Jesus: With your whole heart try to achieve God’s aims</a:t>
            </a:r>
          </a:p>
        </p:txBody>
      </p:sp>
      <p:sp>
        <p:nvSpPr>
          <p:cNvPr id="3" name="Subtitle 2">
            <a:extLst>
              <a:ext uri="{FF2B5EF4-FFF2-40B4-BE49-F238E27FC236}">
                <a16:creationId xmlns:a16="http://schemas.microsoft.com/office/drawing/2014/main" id="{7466B06F-69D5-4159-BE79-64352EB9AC5A}"/>
              </a:ext>
            </a:extLst>
          </p:cNvPr>
          <p:cNvSpPr>
            <a:spLocks noGrp="1"/>
          </p:cNvSpPr>
          <p:nvPr>
            <p:ph type="subTitle" idx="1"/>
          </p:nvPr>
        </p:nvSpPr>
        <p:spPr>
          <a:xfrm>
            <a:off x="457200" y="1200150"/>
            <a:ext cx="7848600" cy="3276600"/>
          </a:xfrm>
        </p:spPr>
        <p:txBody>
          <a:bodyPr/>
          <a:lstStyle/>
          <a:p>
            <a:r>
              <a:rPr lang="en-US" sz="1600" dirty="0"/>
              <a:t>Jesus is stricter than </a:t>
            </a:r>
            <a:r>
              <a:rPr lang="en-US" sz="1600" dirty="0" err="1"/>
              <a:t>Shammai</a:t>
            </a:r>
            <a:r>
              <a:rPr lang="en-US" sz="1600" dirty="0"/>
              <a:t> because </a:t>
            </a:r>
            <a:r>
              <a:rPr lang="en-US" sz="1600" dirty="0" err="1"/>
              <a:t>Shammai</a:t>
            </a:r>
            <a:r>
              <a:rPr lang="en-US" sz="1600" dirty="0"/>
              <a:t> couldn’t invalidate Hillel marriages; Jesus does [Keener]</a:t>
            </a:r>
          </a:p>
          <a:p>
            <a:r>
              <a:rPr lang="en-US" sz="1600" dirty="0"/>
              <a:t>Jesus wants us to back up and ask how to make God’s will for us a reality</a:t>
            </a:r>
          </a:p>
          <a:p>
            <a:r>
              <a:rPr lang="en-US" sz="1600" dirty="0"/>
              <a:t>…and like the “gouged eyes” teaching, if we don’t think we are up to it, maybe we should take the high road and not marry at all </a:t>
            </a:r>
          </a:p>
          <a:p>
            <a:pPr marL="800100" lvl="1" indent="-342900" algn="l">
              <a:buClr>
                <a:srgbClr val="F3A447">
                  <a:shade val="75000"/>
                </a:srgbClr>
              </a:buClr>
              <a:buFont typeface="Wingdings" panose="05000000000000000000" pitchFamily="2" charset="2"/>
              <a:buChar char="v"/>
            </a:pPr>
            <a:r>
              <a:rPr lang="en-US" sz="1600" dirty="0"/>
              <a:t>The eunuch reference would have had the same “ick factor” for Jews as it does for us</a:t>
            </a:r>
          </a:p>
          <a:p>
            <a:pPr marL="800100" lvl="1" indent="-342900" algn="l">
              <a:buClr>
                <a:srgbClr val="F3A447">
                  <a:shade val="75000"/>
                </a:srgbClr>
              </a:buClr>
              <a:buFont typeface="Wingdings" panose="05000000000000000000" pitchFamily="2" charset="2"/>
              <a:buChar char="v"/>
            </a:pPr>
            <a:r>
              <a:rPr lang="en-US" sz="1600" dirty="0"/>
              <a:t>Far more than with </a:t>
            </a:r>
            <a:r>
              <a:rPr lang="en-US" sz="1600" i="1" dirty="0"/>
              <a:t>Game of Thrones</a:t>
            </a:r>
            <a:r>
              <a:rPr lang="en-US" sz="1600" dirty="0"/>
              <a:t>, we might need to sacrifice to achieve this</a:t>
            </a:r>
          </a:p>
        </p:txBody>
      </p:sp>
      <p:sp>
        <p:nvSpPr>
          <p:cNvPr id="4" name="Speech Bubble: Oval 3">
            <a:extLst>
              <a:ext uri="{FF2B5EF4-FFF2-40B4-BE49-F238E27FC236}">
                <a16:creationId xmlns:a16="http://schemas.microsoft.com/office/drawing/2014/main" id="{14FF4210-008E-4530-B5DF-CA4C953402AA}"/>
              </a:ext>
            </a:extLst>
          </p:cNvPr>
          <p:cNvSpPr/>
          <p:nvPr/>
        </p:nvSpPr>
        <p:spPr>
          <a:xfrm>
            <a:off x="3505200" y="1504950"/>
            <a:ext cx="4267200" cy="17526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Paul adds: don’t focus on judgment; you are forgiven and set free. Focus on love and obedience whatever the cost</a:t>
            </a:r>
          </a:p>
        </p:txBody>
      </p:sp>
      <p:sp>
        <p:nvSpPr>
          <p:cNvPr id="6" name="Subtitle 2">
            <a:extLst>
              <a:ext uri="{FF2B5EF4-FFF2-40B4-BE49-F238E27FC236}">
                <a16:creationId xmlns:a16="http://schemas.microsoft.com/office/drawing/2014/main" id="{7E8B4A53-A5DB-4EBD-A47B-A52C12AF9F7F}"/>
              </a:ext>
            </a:extLst>
          </p:cNvPr>
          <p:cNvSpPr txBox="1">
            <a:spLocks/>
          </p:cNvSpPr>
          <p:nvPr/>
        </p:nvSpPr>
        <p:spPr>
          <a:xfrm>
            <a:off x="1676400" y="3562350"/>
            <a:ext cx="5791200" cy="1219200"/>
          </a:xfrm>
          <a:prstGeom prst="rect">
            <a:avLst/>
          </a:prstGeom>
          <a:solidFill>
            <a:schemeClr val="tx2"/>
          </a:solidFill>
          <a:ln>
            <a:solidFill>
              <a:schemeClr val="bg1"/>
            </a:solidFill>
          </a:ln>
          <a:effectLst>
            <a:outerShdw blurRad="50800" dist="38100" dir="2700000" algn="tl" rotWithShape="0">
              <a:prstClr val="black">
                <a:alpha val="40000"/>
              </a:prstClr>
            </a:outerShdw>
          </a:effectLst>
        </p:spPr>
        <p:txBody>
          <a:bodyPr vert="horz">
            <a:noAutofit/>
          </a:bodyPr>
          <a:lstStyle>
            <a:lvl1pPr marL="342900" indent="-342900" algn="l" rtl="0" eaLnBrk="1" latinLnBrk="0" hangingPunct="1">
              <a:spcBef>
                <a:spcPts val="600"/>
              </a:spcBef>
              <a:buClr>
                <a:schemeClr val="accent2"/>
              </a:buClr>
              <a:buSzPct val="85000"/>
              <a:buFont typeface="Arial" panose="020B0604020202020204" pitchFamily="34" charset="0"/>
              <a:buChar char="•"/>
              <a:defRPr kumimoji="0" sz="2200" kern="1200" spc="100" baseline="0">
                <a:solidFill>
                  <a:schemeClr val="tx2"/>
                </a:solidFill>
                <a:latin typeface="+mn-lt"/>
                <a:ea typeface="+mn-ea"/>
                <a:cs typeface="+mn-cs"/>
              </a:defRPr>
            </a:lvl1pPr>
            <a:lvl2pPr marL="457200" indent="0" algn="ctr" rtl="0" eaLnBrk="1" latinLnBrk="0" hangingPunct="1">
              <a:spcBef>
                <a:spcPts val="300"/>
              </a:spcBef>
              <a:buClr>
                <a:schemeClr val="accent2">
                  <a:shade val="75000"/>
                </a:schemeClr>
              </a:buClr>
              <a:buSzPct val="85000"/>
              <a:buFont typeface="Wingdings 2"/>
              <a:buNone/>
              <a:defRPr kumimoji="0" sz="2400" kern="1200">
                <a:solidFill>
                  <a:schemeClr val="tx2"/>
                </a:solidFill>
                <a:latin typeface="+mn-lt"/>
                <a:ea typeface="+mn-ea"/>
                <a:cs typeface="+mn-cs"/>
              </a:defRPr>
            </a:lvl2pPr>
            <a:lvl3pPr marL="914400" indent="0" algn="ctr" rtl="0" eaLnBrk="1" latinLnBrk="0" hangingPunct="1">
              <a:spcBef>
                <a:spcPts val="300"/>
              </a:spcBef>
              <a:buClr>
                <a:schemeClr val="accent2">
                  <a:shade val="50000"/>
                </a:schemeClr>
              </a:buClr>
              <a:buSzPct val="85000"/>
              <a:buFont typeface="Wingdings 2"/>
              <a:buNone/>
              <a:defRPr kumimoji="0" sz="2100" kern="1200">
                <a:solidFill>
                  <a:schemeClr val="tx1"/>
                </a:solidFill>
                <a:latin typeface="+mn-lt"/>
                <a:ea typeface="+mn-ea"/>
                <a:cs typeface="+mn-cs"/>
              </a:defRPr>
            </a:lvl3pPr>
            <a:lvl4pPr marL="1371600" indent="0" algn="ctr" rtl="0" eaLnBrk="1" latinLnBrk="0" hangingPunct="1">
              <a:spcBef>
                <a:spcPts val="300"/>
              </a:spcBef>
              <a:buClr>
                <a:schemeClr val="accent2">
                  <a:shade val="75000"/>
                </a:schemeClr>
              </a:buClr>
              <a:buSzPct val="85000"/>
              <a:buFont typeface="Wingdings 2" pitchFamily="18" charset="2"/>
              <a:buNone/>
              <a:defRPr kumimoji="0" sz="1900" kern="1200">
                <a:solidFill>
                  <a:schemeClr val="tx1"/>
                </a:solidFill>
                <a:latin typeface="+mn-lt"/>
                <a:ea typeface="+mn-ea"/>
                <a:cs typeface="+mn-cs"/>
              </a:defRPr>
            </a:lvl4pPr>
            <a:lvl5pPr marL="1828800" indent="0" algn="ctr" rtl="0" eaLnBrk="1" latinLnBrk="0" hangingPunct="1">
              <a:spcBef>
                <a:spcPts val="340"/>
              </a:spcBef>
              <a:buClr>
                <a:schemeClr val="accent2">
                  <a:shade val="75000"/>
                </a:schemeClr>
              </a:buClr>
              <a:buSzPct val="85000"/>
              <a:buFont typeface="Wingdings 2" pitchFamily="18" charset="2"/>
              <a:buNone/>
              <a:defRPr kumimoji="0" sz="1600" kern="1200">
                <a:solidFill>
                  <a:schemeClr val="tx1"/>
                </a:solidFill>
                <a:latin typeface="+mn-lt"/>
                <a:ea typeface="+mn-ea"/>
                <a:cs typeface="+mn-cs"/>
              </a:defRPr>
            </a:lvl5pPr>
            <a:lvl6pPr marL="2286000" indent="0" algn="ctr" rtl="0" eaLnBrk="1" latinLnBrk="0" hangingPunct="1">
              <a:spcBef>
                <a:spcPts val="340"/>
              </a:spcBef>
              <a:buClr>
                <a:schemeClr val="accent2">
                  <a:shade val="75000"/>
                </a:schemeClr>
              </a:buClr>
              <a:buSzPct val="85000"/>
              <a:buFont typeface="Wingdings 2" pitchFamily="18" charset="2"/>
              <a:buNone/>
              <a:defRPr kumimoji="0" sz="1700" kern="1200">
                <a:solidFill>
                  <a:schemeClr val="tx1"/>
                </a:solidFill>
                <a:latin typeface="+mn-lt"/>
                <a:ea typeface="+mn-ea"/>
                <a:cs typeface="+mn-cs"/>
              </a:defRPr>
            </a:lvl6pPr>
            <a:lvl7pPr marL="2743200" indent="0" algn="ctr" rtl="0" eaLnBrk="1" latinLnBrk="0" hangingPunct="1">
              <a:spcBef>
                <a:spcPts val="340"/>
              </a:spcBef>
              <a:buClr>
                <a:schemeClr val="accent2">
                  <a:shade val="75000"/>
                </a:schemeClr>
              </a:buClr>
              <a:buSzPct val="85000"/>
              <a:buFont typeface="Wingdings 2" pitchFamily="18" charset="2"/>
              <a:buNone/>
              <a:defRPr kumimoji="0" sz="1600" kern="1200" baseline="0">
                <a:solidFill>
                  <a:schemeClr val="tx1"/>
                </a:solidFill>
                <a:latin typeface="+mn-lt"/>
                <a:ea typeface="+mn-ea"/>
                <a:cs typeface="+mn-cs"/>
              </a:defRPr>
            </a:lvl7pPr>
            <a:lvl8pPr marL="3200400" indent="0" algn="ctr" rtl="0" eaLnBrk="1" latinLnBrk="0" hangingPunct="1">
              <a:spcBef>
                <a:spcPts val="340"/>
              </a:spcBef>
              <a:buClr>
                <a:schemeClr val="accent2">
                  <a:shade val="75000"/>
                </a:schemeClr>
              </a:buClr>
              <a:buSzPct val="85000"/>
              <a:buFont typeface="Wingdings 2" pitchFamily="18" charset="2"/>
              <a:buNone/>
              <a:defRPr kumimoji="0" sz="1500" kern="1200">
                <a:solidFill>
                  <a:schemeClr val="tx1"/>
                </a:solidFill>
                <a:latin typeface="+mn-lt"/>
                <a:ea typeface="+mn-ea"/>
                <a:cs typeface="+mn-cs"/>
              </a:defRPr>
            </a:lvl8pPr>
            <a:lvl9pPr marL="3657600" indent="0" algn="ctr" rtl="0" eaLnBrk="1" latinLnBrk="0" hangingPunct="1">
              <a:spcBef>
                <a:spcPts val="340"/>
              </a:spcBef>
              <a:buClr>
                <a:schemeClr val="accent2">
                  <a:shade val="75000"/>
                </a:schemeClr>
              </a:buClr>
              <a:buSzPct val="85000"/>
              <a:buFont typeface="Wingdings 2" pitchFamily="18" charset="2"/>
              <a:buNone/>
              <a:defRPr kumimoji="0" sz="1500" kern="1200">
                <a:solidFill>
                  <a:schemeClr val="tx1"/>
                </a:solidFill>
                <a:latin typeface="+mn-lt"/>
                <a:ea typeface="+mn-ea"/>
                <a:cs typeface="+mn-cs"/>
              </a:defRPr>
            </a:lvl9pPr>
          </a:lstStyle>
          <a:p>
            <a:pPr marL="0" indent="0" algn="ctr">
              <a:buNone/>
            </a:pPr>
            <a:r>
              <a:rPr lang="en-US" sz="1600" dirty="0">
                <a:solidFill>
                  <a:schemeClr val="bg1"/>
                </a:solidFill>
              </a:rPr>
              <a:t>Wherever you are at (married, single, divorced), wherever your relationships are at (healthy? toxic?), </a:t>
            </a:r>
          </a:p>
          <a:p>
            <a:pPr marL="0" indent="0" algn="ctr">
              <a:buNone/>
            </a:pPr>
            <a:r>
              <a:rPr lang="en-US" sz="1600" i="1" dirty="0">
                <a:solidFill>
                  <a:schemeClr val="bg1"/>
                </a:solidFill>
              </a:rPr>
              <a:t>aim high and try to make it a reality by God’s strength and with the support of others</a:t>
            </a:r>
          </a:p>
        </p:txBody>
      </p:sp>
      <p:sp>
        <p:nvSpPr>
          <p:cNvPr id="5" name="Footer Placeholder 4"/>
          <p:cNvSpPr>
            <a:spLocks noGrp="1"/>
          </p:cNvSpPr>
          <p:nvPr>
            <p:ph type="ftr" sz="quarter" idx="12"/>
          </p:nvPr>
        </p:nvSpPr>
        <p:spPr/>
        <p:txBody>
          <a:bodyPr/>
          <a:lstStyle/>
          <a:p>
            <a:r>
              <a:rPr lang="en-US"/>
              <a:t>Tim Collins: http://www.pas.Rochester.edu/~tim</a:t>
            </a:r>
          </a:p>
        </p:txBody>
      </p:sp>
    </p:spTree>
    <p:extLst>
      <p:ext uri="{BB962C8B-B14F-4D97-AF65-F5344CB8AC3E}">
        <p14:creationId xmlns:p14="http://schemas.microsoft.com/office/powerpoint/2010/main" val="3380393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400" dirty="0"/>
              <a:t>Modern conservative Christians often allow divorce for the 3 A’s</a:t>
            </a:r>
          </a:p>
        </p:txBody>
      </p:sp>
      <p:sp>
        <p:nvSpPr>
          <p:cNvPr id="3" name="Subtitle 2">
            <a:extLst>
              <a:ext uri="{FF2B5EF4-FFF2-40B4-BE49-F238E27FC236}">
                <a16:creationId xmlns:a16="http://schemas.microsoft.com/office/drawing/2014/main" id="{7466B06F-69D5-4159-BE79-64352EB9AC5A}"/>
              </a:ext>
            </a:extLst>
          </p:cNvPr>
          <p:cNvSpPr>
            <a:spLocks noGrp="1"/>
          </p:cNvSpPr>
          <p:nvPr>
            <p:ph type="subTitle" idx="1"/>
          </p:nvPr>
        </p:nvSpPr>
        <p:spPr>
          <a:xfrm>
            <a:off x="3581400" y="1276350"/>
            <a:ext cx="3048000" cy="1447800"/>
          </a:xfrm>
        </p:spPr>
        <p:txBody>
          <a:bodyPr/>
          <a:lstStyle/>
          <a:p>
            <a:r>
              <a:rPr lang="en-US" sz="1600" dirty="0"/>
              <a:t>Adultery</a:t>
            </a:r>
          </a:p>
          <a:p>
            <a:r>
              <a:rPr lang="en-US" sz="1600" dirty="0"/>
              <a:t>Addiction</a:t>
            </a:r>
          </a:p>
          <a:p>
            <a:r>
              <a:rPr lang="en-US" sz="1600" dirty="0"/>
              <a:t>Abuse</a:t>
            </a:r>
          </a:p>
        </p:txBody>
      </p:sp>
      <p:sp>
        <p:nvSpPr>
          <p:cNvPr id="4" name="Footer Placeholder 3"/>
          <p:cNvSpPr>
            <a:spLocks noGrp="1"/>
          </p:cNvSpPr>
          <p:nvPr>
            <p:ph type="ftr" sz="quarter" idx="12"/>
          </p:nvPr>
        </p:nvSpPr>
        <p:spPr/>
        <p:txBody>
          <a:bodyPr/>
          <a:lstStyle/>
          <a:p>
            <a:r>
              <a:rPr lang="en-US"/>
              <a:t>Tim Collins: http://www.pas.Rochester.edu/~tim</a:t>
            </a:r>
          </a:p>
        </p:txBody>
      </p:sp>
    </p:spTree>
    <p:extLst>
      <p:ext uri="{BB962C8B-B14F-4D97-AF65-F5344CB8AC3E}">
        <p14:creationId xmlns:p14="http://schemas.microsoft.com/office/powerpoint/2010/main" val="302802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400" dirty="0"/>
              <a:t>Modern conservative Christians often allow divorce for the 3 A’s</a:t>
            </a:r>
          </a:p>
        </p:txBody>
      </p:sp>
      <p:sp>
        <p:nvSpPr>
          <p:cNvPr id="3" name="Subtitle 2">
            <a:extLst>
              <a:ext uri="{FF2B5EF4-FFF2-40B4-BE49-F238E27FC236}">
                <a16:creationId xmlns:a16="http://schemas.microsoft.com/office/drawing/2014/main" id="{7466B06F-69D5-4159-BE79-64352EB9AC5A}"/>
              </a:ext>
            </a:extLst>
          </p:cNvPr>
          <p:cNvSpPr>
            <a:spLocks noGrp="1"/>
          </p:cNvSpPr>
          <p:nvPr>
            <p:ph type="subTitle" idx="1"/>
          </p:nvPr>
        </p:nvSpPr>
        <p:spPr>
          <a:xfrm>
            <a:off x="3581400" y="1276350"/>
            <a:ext cx="3048000" cy="1447800"/>
          </a:xfrm>
        </p:spPr>
        <p:txBody>
          <a:bodyPr/>
          <a:lstStyle/>
          <a:p>
            <a:r>
              <a:rPr lang="en-US" sz="1600" dirty="0"/>
              <a:t>Adultery</a:t>
            </a:r>
          </a:p>
          <a:p>
            <a:r>
              <a:rPr lang="en-US" sz="1600" dirty="0"/>
              <a:t>Addiction</a:t>
            </a:r>
          </a:p>
          <a:p>
            <a:r>
              <a:rPr lang="en-US" sz="1600" dirty="0"/>
              <a:t>Abuse</a:t>
            </a:r>
          </a:p>
        </p:txBody>
      </p:sp>
      <p:sp>
        <p:nvSpPr>
          <p:cNvPr id="4" name="Subtitle 2">
            <a:extLst>
              <a:ext uri="{FF2B5EF4-FFF2-40B4-BE49-F238E27FC236}">
                <a16:creationId xmlns:a16="http://schemas.microsoft.com/office/drawing/2014/main" id="{68E5D61F-2DFA-47B3-9DF9-15F49E78D428}"/>
              </a:ext>
            </a:extLst>
          </p:cNvPr>
          <p:cNvSpPr txBox="1">
            <a:spLocks/>
          </p:cNvSpPr>
          <p:nvPr/>
        </p:nvSpPr>
        <p:spPr>
          <a:xfrm>
            <a:off x="1768426" y="2590798"/>
            <a:ext cx="5334000" cy="1276351"/>
          </a:xfrm>
          <a:prstGeom prst="rect">
            <a:avLst/>
          </a:prstGeom>
          <a:solidFill>
            <a:schemeClr val="tx2"/>
          </a:solidFill>
        </p:spPr>
        <p:txBody>
          <a:bodyPr vert="horz">
            <a:noAutofit/>
          </a:bodyPr>
          <a:lstStyle>
            <a:lvl1pPr marL="342900" indent="-342900" algn="l" rtl="0" eaLnBrk="1" latinLnBrk="0" hangingPunct="1">
              <a:spcBef>
                <a:spcPts val="600"/>
              </a:spcBef>
              <a:buClr>
                <a:schemeClr val="accent2"/>
              </a:buClr>
              <a:buSzPct val="85000"/>
              <a:buFont typeface="Arial" panose="020B0604020202020204" pitchFamily="34" charset="0"/>
              <a:buChar char="•"/>
              <a:defRPr kumimoji="0" sz="2200" kern="1200" spc="100" baseline="0">
                <a:solidFill>
                  <a:schemeClr val="tx2"/>
                </a:solidFill>
                <a:latin typeface="+mn-lt"/>
                <a:ea typeface="+mn-ea"/>
                <a:cs typeface="+mn-cs"/>
              </a:defRPr>
            </a:lvl1pPr>
            <a:lvl2pPr marL="457200" indent="0" algn="ctr" rtl="0" eaLnBrk="1" latinLnBrk="0" hangingPunct="1">
              <a:spcBef>
                <a:spcPts val="300"/>
              </a:spcBef>
              <a:buClr>
                <a:schemeClr val="accent2">
                  <a:shade val="75000"/>
                </a:schemeClr>
              </a:buClr>
              <a:buSzPct val="85000"/>
              <a:buFont typeface="Wingdings 2"/>
              <a:buNone/>
              <a:defRPr kumimoji="0" sz="2400" kern="1200">
                <a:solidFill>
                  <a:schemeClr val="tx2"/>
                </a:solidFill>
                <a:latin typeface="+mn-lt"/>
                <a:ea typeface="+mn-ea"/>
                <a:cs typeface="+mn-cs"/>
              </a:defRPr>
            </a:lvl2pPr>
            <a:lvl3pPr marL="914400" indent="0" algn="ctr" rtl="0" eaLnBrk="1" latinLnBrk="0" hangingPunct="1">
              <a:spcBef>
                <a:spcPts val="300"/>
              </a:spcBef>
              <a:buClr>
                <a:schemeClr val="accent2">
                  <a:shade val="50000"/>
                </a:schemeClr>
              </a:buClr>
              <a:buSzPct val="85000"/>
              <a:buFont typeface="Wingdings 2"/>
              <a:buNone/>
              <a:defRPr kumimoji="0" sz="2100" kern="1200">
                <a:solidFill>
                  <a:schemeClr val="tx1"/>
                </a:solidFill>
                <a:latin typeface="+mn-lt"/>
                <a:ea typeface="+mn-ea"/>
                <a:cs typeface="+mn-cs"/>
              </a:defRPr>
            </a:lvl3pPr>
            <a:lvl4pPr marL="1371600" indent="0" algn="ctr" rtl="0" eaLnBrk="1" latinLnBrk="0" hangingPunct="1">
              <a:spcBef>
                <a:spcPts val="300"/>
              </a:spcBef>
              <a:buClr>
                <a:schemeClr val="accent2">
                  <a:shade val="75000"/>
                </a:schemeClr>
              </a:buClr>
              <a:buSzPct val="85000"/>
              <a:buFont typeface="Wingdings 2" pitchFamily="18" charset="2"/>
              <a:buNone/>
              <a:defRPr kumimoji="0" sz="1900" kern="1200">
                <a:solidFill>
                  <a:schemeClr val="tx1"/>
                </a:solidFill>
                <a:latin typeface="+mn-lt"/>
                <a:ea typeface="+mn-ea"/>
                <a:cs typeface="+mn-cs"/>
              </a:defRPr>
            </a:lvl4pPr>
            <a:lvl5pPr marL="1828800" indent="0" algn="ctr" rtl="0" eaLnBrk="1" latinLnBrk="0" hangingPunct="1">
              <a:spcBef>
                <a:spcPts val="340"/>
              </a:spcBef>
              <a:buClr>
                <a:schemeClr val="accent2">
                  <a:shade val="75000"/>
                </a:schemeClr>
              </a:buClr>
              <a:buSzPct val="85000"/>
              <a:buFont typeface="Wingdings 2" pitchFamily="18" charset="2"/>
              <a:buNone/>
              <a:defRPr kumimoji="0" sz="1600" kern="1200">
                <a:solidFill>
                  <a:schemeClr val="tx1"/>
                </a:solidFill>
                <a:latin typeface="+mn-lt"/>
                <a:ea typeface="+mn-ea"/>
                <a:cs typeface="+mn-cs"/>
              </a:defRPr>
            </a:lvl5pPr>
            <a:lvl6pPr marL="2286000" indent="0" algn="ctr" rtl="0" eaLnBrk="1" latinLnBrk="0" hangingPunct="1">
              <a:spcBef>
                <a:spcPts val="340"/>
              </a:spcBef>
              <a:buClr>
                <a:schemeClr val="accent2">
                  <a:shade val="75000"/>
                </a:schemeClr>
              </a:buClr>
              <a:buSzPct val="85000"/>
              <a:buFont typeface="Wingdings 2" pitchFamily="18" charset="2"/>
              <a:buNone/>
              <a:defRPr kumimoji="0" sz="1700" kern="1200">
                <a:solidFill>
                  <a:schemeClr val="tx1"/>
                </a:solidFill>
                <a:latin typeface="+mn-lt"/>
                <a:ea typeface="+mn-ea"/>
                <a:cs typeface="+mn-cs"/>
              </a:defRPr>
            </a:lvl6pPr>
            <a:lvl7pPr marL="2743200" indent="0" algn="ctr" rtl="0" eaLnBrk="1" latinLnBrk="0" hangingPunct="1">
              <a:spcBef>
                <a:spcPts val="340"/>
              </a:spcBef>
              <a:buClr>
                <a:schemeClr val="accent2">
                  <a:shade val="75000"/>
                </a:schemeClr>
              </a:buClr>
              <a:buSzPct val="85000"/>
              <a:buFont typeface="Wingdings 2" pitchFamily="18" charset="2"/>
              <a:buNone/>
              <a:defRPr kumimoji="0" sz="1600" kern="1200" baseline="0">
                <a:solidFill>
                  <a:schemeClr val="tx1"/>
                </a:solidFill>
                <a:latin typeface="+mn-lt"/>
                <a:ea typeface="+mn-ea"/>
                <a:cs typeface="+mn-cs"/>
              </a:defRPr>
            </a:lvl7pPr>
            <a:lvl8pPr marL="3200400" indent="0" algn="ctr" rtl="0" eaLnBrk="1" latinLnBrk="0" hangingPunct="1">
              <a:spcBef>
                <a:spcPts val="340"/>
              </a:spcBef>
              <a:buClr>
                <a:schemeClr val="accent2">
                  <a:shade val="75000"/>
                </a:schemeClr>
              </a:buClr>
              <a:buSzPct val="85000"/>
              <a:buFont typeface="Wingdings 2" pitchFamily="18" charset="2"/>
              <a:buNone/>
              <a:defRPr kumimoji="0" sz="1500" kern="1200">
                <a:solidFill>
                  <a:schemeClr val="tx1"/>
                </a:solidFill>
                <a:latin typeface="+mn-lt"/>
                <a:ea typeface="+mn-ea"/>
                <a:cs typeface="+mn-cs"/>
              </a:defRPr>
            </a:lvl8pPr>
            <a:lvl9pPr marL="3657600" indent="0" algn="ctr" rtl="0" eaLnBrk="1" latinLnBrk="0" hangingPunct="1">
              <a:spcBef>
                <a:spcPts val="340"/>
              </a:spcBef>
              <a:buClr>
                <a:schemeClr val="accent2">
                  <a:shade val="75000"/>
                </a:schemeClr>
              </a:buClr>
              <a:buSzPct val="85000"/>
              <a:buFont typeface="Wingdings 2" pitchFamily="18" charset="2"/>
              <a:buNone/>
              <a:defRPr kumimoji="0" sz="1500" kern="1200">
                <a:solidFill>
                  <a:schemeClr val="tx1"/>
                </a:solidFill>
                <a:latin typeface="+mn-lt"/>
                <a:ea typeface="+mn-ea"/>
                <a:cs typeface="+mn-cs"/>
              </a:defRPr>
            </a:lvl9pPr>
          </a:lstStyle>
          <a:p>
            <a:pPr marL="0" indent="0" algn="ctr">
              <a:buNone/>
            </a:pPr>
            <a:endParaRPr lang="en-US" sz="1600" dirty="0">
              <a:solidFill>
                <a:schemeClr val="bg1"/>
              </a:solidFill>
            </a:endParaRPr>
          </a:p>
          <a:p>
            <a:pPr marL="0" indent="0" algn="ctr">
              <a:buNone/>
            </a:pPr>
            <a:r>
              <a:rPr lang="en-US" sz="1600" dirty="0">
                <a:solidFill>
                  <a:schemeClr val="bg1"/>
                </a:solidFill>
              </a:rPr>
              <a:t>Q: How can we follow Jesus’ teaching without just joining the burnt-toast school?</a:t>
            </a:r>
            <a:endParaRPr lang="en-US" sz="1600" i="1" dirty="0">
              <a:solidFill>
                <a:schemeClr val="bg1"/>
              </a:solidFill>
            </a:endParaRPr>
          </a:p>
        </p:txBody>
      </p:sp>
      <p:sp>
        <p:nvSpPr>
          <p:cNvPr id="5" name="Footer Placeholder 4"/>
          <p:cNvSpPr>
            <a:spLocks noGrp="1"/>
          </p:cNvSpPr>
          <p:nvPr>
            <p:ph type="ftr" sz="quarter" idx="12"/>
          </p:nvPr>
        </p:nvSpPr>
        <p:spPr/>
        <p:txBody>
          <a:bodyPr/>
          <a:lstStyle/>
          <a:p>
            <a:r>
              <a:rPr lang="en-US"/>
              <a:t>Tim Collins: http://www.pas.Rochester.edu/~tim</a:t>
            </a:r>
          </a:p>
        </p:txBody>
      </p:sp>
    </p:spTree>
    <p:extLst>
      <p:ext uri="{BB962C8B-B14F-4D97-AF65-F5344CB8AC3E}">
        <p14:creationId xmlns:p14="http://schemas.microsoft.com/office/powerpoint/2010/main" val="404510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400" dirty="0"/>
              <a:t>Modern conservative Christians often allow divorce for the 3 A’s</a:t>
            </a:r>
          </a:p>
        </p:txBody>
      </p:sp>
      <p:sp>
        <p:nvSpPr>
          <p:cNvPr id="3" name="Subtitle 2">
            <a:extLst>
              <a:ext uri="{FF2B5EF4-FFF2-40B4-BE49-F238E27FC236}">
                <a16:creationId xmlns:a16="http://schemas.microsoft.com/office/drawing/2014/main" id="{7466B06F-69D5-4159-BE79-64352EB9AC5A}"/>
              </a:ext>
            </a:extLst>
          </p:cNvPr>
          <p:cNvSpPr>
            <a:spLocks noGrp="1"/>
          </p:cNvSpPr>
          <p:nvPr>
            <p:ph type="subTitle" idx="1"/>
          </p:nvPr>
        </p:nvSpPr>
        <p:spPr>
          <a:xfrm>
            <a:off x="3581400" y="1276350"/>
            <a:ext cx="3048000" cy="1447800"/>
          </a:xfrm>
        </p:spPr>
        <p:txBody>
          <a:bodyPr/>
          <a:lstStyle/>
          <a:p>
            <a:r>
              <a:rPr lang="en-US" sz="1600" dirty="0"/>
              <a:t>Adultery</a:t>
            </a:r>
          </a:p>
          <a:p>
            <a:r>
              <a:rPr lang="en-US" sz="1600" dirty="0"/>
              <a:t>Addiction</a:t>
            </a:r>
          </a:p>
          <a:p>
            <a:r>
              <a:rPr lang="en-US" sz="1600" dirty="0"/>
              <a:t>Abuse</a:t>
            </a:r>
          </a:p>
        </p:txBody>
      </p:sp>
      <p:sp>
        <p:nvSpPr>
          <p:cNvPr id="4" name="Subtitle 2">
            <a:extLst>
              <a:ext uri="{FF2B5EF4-FFF2-40B4-BE49-F238E27FC236}">
                <a16:creationId xmlns:a16="http://schemas.microsoft.com/office/drawing/2014/main" id="{68E5D61F-2DFA-47B3-9DF9-15F49E78D428}"/>
              </a:ext>
            </a:extLst>
          </p:cNvPr>
          <p:cNvSpPr txBox="1">
            <a:spLocks/>
          </p:cNvSpPr>
          <p:nvPr/>
        </p:nvSpPr>
        <p:spPr>
          <a:xfrm>
            <a:off x="1768426" y="2590798"/>
            <a:ext cx="5318174" cy="1447800"/>
          </a:xfrm>
          <a:prstGeom prst="rect">
            <a:avLst/>
          </a:prstGeom>
          <a:solidFill>
            <a:schemeClr val="tx2"/>
          </a:solidFill>
        </p:spPr>
        <p:txBody>
          <a:bodyPr vert="horz">
            <a:noAutofit/>
          </a:bodyPr>
          <a:lstStyle>
            <a:lvl1pPr marL="342900" indent="-342900" algn="l" rtl="0" eaLnBrk="1" latinLnBrk="0" hangingPunct="1">
              <a:spcBef>
                <a:spcPts val="600"/>
              </a:spcBef>
              <a:buClr>
                <a:schemeClr val="accent2"/>
              </a:buClr>
              <a:buSzPct val="85000"/>
              <a:buFont typeface="Arial" panose="020B0604020202020204" pitchFamily="34" charset="0"/>
              <a:buChar char="•"/>
              <a:defRPr kumimoji="0" sz="2200" kern="1200" spc="100" baseline="0">
                <a:solidFill>
                  <a:schemeClr val="tx2"/>
                </a:solidFill>
                <a:latin typeface="+mn-lt"/>
                <a:ea typeface="+mn-ea"/>
                <a:cs typeface="+mn-cs"/>
              </a:defRPr>
            </a:lvl1pPr>
            <a:lvl2pPr marL="457200" indent="0" algn="ctr" rtl="0" eaLnBrk="1" latinLnBrk="0" hangingPunct="1">
              <a:spcBef>
                <a:spcPts val="300"/>
              </a:spcBef>
              <a:buClr>
                <a:schemeClr val="accent2">
                  <a:shade val="75000"/>
                </a:schemeClr>
              </a:buClr>
              <a:buSzPct val="85000"/>
              <a:buFont typeface="Wingdings 2"/>
              <a:buNone/>
              <a:defRPr kumimoji="0" sz="2400" kern="1200">
                <a:solidFill>
                  <a:schemeClr val="tx2"/>
                </a:solidFill>
                <a:latin typeface="+mn-lt"/>
                <a:ea typeface="+mn-ea"/>
                <a:cs typeface="+mn-cs"/>
              </a:defRPr>
            </a:lvl2pPr>
            <a:lvl3pPr marL="914400" indent="0" algn="ctr" rtl="0" eaLnBrk="1" latinLnBrk="0" hangingPunct="1">
              <a:spcBef>
                <a:spcPts val="300"/>
              </a:spcBef>
              <a:buClr>
                <a:schemeClr val="accent2">
                  <a:shade val="50000"/>
                </a:schemeClr>
              </a:buClr>
              <a:buSzPct val="85000"/>
              <a:buFont typeface="Wingdings 2"/>
              <a:buNone/>
              <a:defRPr kumimoji="0" sz="2100" kern="1200">
                <a:solidFill>
                  <a:schemeClr val="tx1"/>
                </a:solidFill>
                <a:latin typeface="+mn-lt"/>
                <a:ea typeface="+mn-ea"/>
                <a:cs typeface="+mn-cs"/>
              </a:defRPr>
            </a:lvl3pPr>
            <a:lvl4pPr marL="1371600" indent="0" algn="ctr" rtl="0" eaLnBrk="1" latinLnBrk="0" hangingPunct="1">
              <a:spcBef>
                <a:spcPts val="300"/>
              </a:spcBef>
              <a:buClr>
                <a:schemeClr val="accent2">
                  <a:shade val="75000"/>
                </a:schemeClr>
              </a:buClr>
              <a:buSzPct val="85000"/>
              <a:buFont typeface="Wingdings 2" pitchFamily="18" charset="2"/>
              <a:buNone/>
              <a:defRPr kumimoji="0" sz="1900" kern="1200">
                <a:solidFill>
                  <a:schemeClr val="tx1"/>
                </a:solidFill>
                <a:latin typeface="+mn-lt"/>
                <a:ea typeface="+mn-ea"/>
                <a:cs typeface="+mn-cs"/>
              </a:defRPr>
            </a:lvl4pPr>
            <a:lvl5pPr marL="1828800" indent="0" algn="ctr" rtl="0" eaLnBrk="1" latinLnBrk="0" hangingPunct="1">
              <a:spcBef>
                <a:spcPts val="340"/>
              </a:spcBef>
              <a:buClr>
                <a:schemeClr val="accent2">
                  <a:shade val="75000"/>
                </a:schemeClr>
              </a:buClr>
              <a:buSzPct val="85000"/>
              <a:buFont typeface="Wingdings 2" pitchFamily="18" charset="2"/>
              <a:buNone/>
              <a:defRPr kumimoji="0" sz="1600" kern="1200">
                <a:solidFill>
                  <a:schemeClr val="tx1"/>
                </a:solidFill>
                <a:latin typeface="+mn-lt"/>
                <a:ea typeface="+mn-ea"/>
                <a:cs typeface="+mn-cs"/>
              </a:defRPr>
            </a:lvl5pPr>
            <a:lvl6pPr marL="2286000" indent="0" algn="ctr" rtl="0" eaLnBrk="1" latinLnBrk="0" hangingPunct="1">
              <a:spcBef>
                <a:spcPts val="340"/>
              </a:spcBef>
              <a:buClr>
                <a:schemeClr val="accent2">
                  <a:shade val="75000"/>
                </a:schemeClr>
              </a:buClr>
              <a:buSzPct val="85000"/>
              <a:buFont typeface="Wingdings 2" pitchFamily="18" charset="2"/>
              <a:buNone/>
              <a:defRPr kumimoji="0" sz="1700" kern="1200">
                <a:solidFill>
                  <a:schemeClr val="tx1"/>
                </a:solidFill>
                <a:latin typeface="+mn-lt"/>
                <a:ea typeface="+mn-ea"/>
                <a:cs typeface="+mn-cs"/>
              </a:defRPr>
            </a:lvl6pPr>
            <a:lvl7pPr marL="2743200" indent="0" algn="ctr" rtl="0" eaLnBrk="1" latinLnBrk="0" hangingPunct="1">
              <a:spcBef>
                <a:spcPts val="340"/>
              </a:spcBef>
              <a:buClr>
                <a:schemeClr val="accent2">
                  <a:shade val="75000"/>
                </a:schemeClr>
              </a:buClr>
              <a:buSzPct val="85000"/>
              <a:buFont typeface="Wingdings 2" pitchFamily="18" charset="2"/>
              <a:buNone/>
              <a:defRPr kumimoji="0" sz="1600" kern="1200" baseline="0">
                <a:solidFill>
                  <a:schemeClr val="tx1"/>
                </a:solidFill>
                <a:latin typeface="+mn-lt"/>
                <a:ea typeface="+mn-ea"/>
                <a:cs typeface="+mn-cs"/>
              </a:defRPr>
            </a:lvl7pPr>
            <a:lvl8pPr marL="3200400" indent="0" algn="ctr" rtl="0" eaLnBrk="1" latinLnBrk="0" hangingPunct="1">
              <a:spcBef>
                <a:spcPts val="340"/>
              </a:spcBef>
              <a:buClr>
                <a:schemeClr val="accent2">
                  <a:shade val="75000"/>
                </a:schemeClr>
              </a:buClr>
              <a:buSzPct val="85000"/>
              <a:buFont typeface="Wingdings 2" pitchFamily="18" charset="2"/>
              <a:buNone/>
              <a:defRPr kumimoji="0" sz="1500" kern="1200">
                <a:solidFill>
                  <a:schemeClr val="tx1"/>
                </a:solidFill>
                <a:latin typeface="+mn-lt"/>
                <a:ea typeface="+mn-ea"/>
                <a:cs typeface="+mn-cs"/>
              </a:defRPr>
            </a:lvl8pPr>
            <a:lvl9pPr marL="3657600" indent="0" algn="ctr" rtl="0" eaLnBrk="1" latinLnBrk="0" hangingPunct="1">
              <a:spcBef>
                <a:spcPts val="340"/>
              </a:spcBef>
              <a:buClr>
                <a:schemeClr val="accent2">
                  <a:shade val="75000"/>
                </a:schemeClr>
              </a:buClr>
              <a:buSzPct val="85000"/>
              <a:buFont typeface="Wingdings 2" pitchFamily="18" charset="2"/>
              <a:buNone/>
              <a:defRPr kumimoji="0" sz="1500" kern="1200">
                <a:solidFill>
                  <a:schemeClr val="tx1"/>
                </a:solidFill>
                <a:latin typeface="+mn-lt"/>
                <a:ea typeface="+mn-ea"/>
                <a:cs typeface="+mn-cs"/>
              </a:defRPr>
            </a:lvl9pPr>
          </a:lstStyle>
          <a:p>
            <a:pPr marL="0" indent="0" algn="ctr">
              <a:buNone/>
            </a:pPr>
            <a:r>
              <a:rPr lang="en-US" sz="1600" dirty="0">
                <a:solidFill>
                  <a:schemeClr val="bg1"/>
                </a:solidFill>
              </a:rPr>
              <a:t>If you are just starting out in marriage, work very hard to make a healthy marriage that will last.</a:t>
            </a:r>
            <a:endParaRPr lang="en-US" sz="1600" i="1" dirty="0">
              <a:solidFill>
                <a:schemeClr val="bg1"/>
              </a:solidFill>
            </a:endParaRPr>
          </a:p>
          <a:p>
            <a:pPr marL="0" indent="0" algn="ctr">
              <a:buNone/>
            </a:pPr>
            <a:r>
              <a:rPr lang="en-US" sz="1600" i="1" dirty="0">
                <a:solidFill>
                  <a:schemeClr val="bg1"/>
                </a:solidFill>
              </a:rPr>
              <a:t>Q: What does this teaching say to those who are about out of hope?</a:t>
            </a:r>
          </a:p>
        </p:txBody>
      </p:sp>
      <p:sp>
        <p:nvSpPr>
          <p:cNvPr id="5" name="Footer Placeholder 4"/>
          <p:cNvSpPr>
            <a:spLocks noGrp="1"/>
          </p:cNvSpPr>
          <p:nvPr>
            <p:ph type="ftr" sz="quarter" idx="12"/>
          </p:nvPr>
        </p:nvSpPr>
        <p:spPr/>
        <p:txBody>
          <a:bodyPr/>
          <a:lstStyle/>
          <a:p>
            <a:r>
              <a:rPr lang="en-US"/>
              <a:t>Tim Collins: http://www.pas.Rochester.edu/~tim</a:t>
            </a:r>
          </a:p>
        </p:txBody>
      </p:sp>
    </p:spTree>
    <p:extLst>
      <p:ext uri="{BB962C8B-B14F-4D97-AF65-F5344CB8AC3E}">
        <p14:creationId xmlns:p14="http://schemas.microsoft.com/office/powerpoint/2010/main" val="2744472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400" dirty="0"/>
              <a:t>If you are divorced, what is it like to talk to Jesus?</a:t>
            </a:r>
          </a:p>
        </p:txBody>
      </p:sp>
      <p:sp>
        <p:nvSpPr>
          <p:cNvPr id="3" name="Subtitle 2">
            <a:extLst>
              <a:ext uri="{FF2B5EF4-FFF2-40B4-BE49-F238E27FC236}">
                <a16:creationId xmlns:a16="http://schemas.microsoft.com/office/drawing/2014/main" id="{7466B06F-69D5-4159-BE79-64352EB9AC5A}"/>
              </a:ext>
            </a:extLst>
          </p:cNvPr>
          <p:cNvSpPr>
            <a:spLocks noGrp="1"/>
          </p:cNvSpPr>
          <p:nvPr>
            <p:ph type="subTitle" idx="1"/>
          </p:nvPr>
        </p:nvSpPr>
        <p:spPr>
          <a:xfrm>
            <a:off x="762000" y="1200150"/>
            <a:ext cx="5410200" cy="1524000"/>
          </a:xfrm>
        </p:spPr>
        <p:txBody>
          <a:bodyPr/>
          <a:lstStyle/>
          <a:p>
            <a:r>
              <a:rPr lang="en-US" sz="1600" dirty="0"/>
              <a:t>We have record of a conversation between Jesus and a multiply divorced woman in John 4</a:t>
            </a:r>
          </a:p>
          <a:p>
            <a:r>
              <a:rPr lang="en-US" sz="1600" dirty="0"/>
              <a:t>Jesus doesn’t let honor/shame/culture keep him from interacting with her</a:t>
            </a:r>
          </a:p>
          <a:p>
            <a:r>
              <a:rPr lang="en-US" sz="1600" dirty="0"/>
              <a:t>He doesn’t ignore her broken marriages but he also doesn’t shame or harangue her; Jesus points her to himself</a:t>
            </a:r>
          </a:p>
          <a:p>
            <a:r>
              <a:rPr lang="en-US" sz="1600" dirty="0"/>
              <a:t>“Then the woman left her water jar and went back to the city. She said to the people, ‘Come and see a man who told me everything I have ever done! He cannot be the Messiah, can he?’”</a:t>
            </a:r>
          </a:p>
          <a:p>
            <a:endParaRPr lang="en-US" sz="1600" dirty="0"/>
          </a:p>
          <a:p>
            <a:endParaRPr lang="en-US" sz="1600" dirty="0"/>
          </a:p>
        </p:txBody>
      </p:sp>
      <p:sp>
        <p:nvSpPr>
          <p:cNvPr id="4" name="Subtitle 2">
            <a:extLst>
              <a:ext uri="{FF2B5EF4-FFF2-40B4-BE49-F238E27FC236}">
                <a16:creationId xmlns:a16="http://schemas.microsoft.com/office/drawing/2014/main" id="{632D7AFB-D7F5-49A2-B7A3-4994D7F06198}"/>
              </a:ext>
            </a:extLst>
          </p:cNvPr>
          <p:cNvSpPr txBox="1">
            <a:spLocks/>
          </p:cNvSpPr>
          <p:nvPr/>
        </p:nvSpPr>
        <p:spPr>
          <a:xfrm>
            <a:off x="1600200" y="4248150"/>
            <a:ext cx="5715000" cy="685800"/>
          </a:xfrm>
          <a:prstGeom prst="rect">
            <a:avLst/>
          </a:prstGeom>
          <a:solidFill>
            <a:schemeClr val="tx2"/>
          </a:solidFill>
        </p:spPr>
        <p:txBody>
          <a:bodyPr vert="horz">
            <a:noAutofit/>
          </a:bodyPr>
          <a:lstStyle>
            <a:lvl1pPr marL="342900" indent="-342900" algn="l" rtl="0" eaLnBrk="1" latinLnBrk="0" hangingPunct="1">
              <a:spcBef>
                <a:spcPts val="600"/>
              </a:spcBef>
              <a:buClr>
                <a:schemeClr val="accent2"/>
              </a:buClr>
              <a:buSzPct val="85000"/>
              <a:buFont typeface="Arial" panose="020B0604020202020204" pitchFamily="34" charset="0"/>
              <a:buChar char="•"/>
              <a:defRPr kumimoji="0" sz="2200" kern="1200" spc="100" baseline="0">
                <a:solidFill>
                  <a:schemeClr val="tx2"/>
                </a:solidFill>
                <a:latin typeface="+mn-lt"/>
                <a:ea typeface="+mn-ea"/>
                <a:cs typeface="+mn-cs"/>
              </a:defRPr>
            </a:lvl1pPr>
            <a:lvl2pPr marL="457200" indent="0" algn="ctr" rtl="0" eaLnBrk="1" latinLnBrk="0" hangingPunct="1">
              <a:spcBef>
                <a:spcPts val="300"/>
              </a:spcBef>
              <a:buClr>
                <a:schemeClr val="accent2">
                  <a:shade val="75000"/>
                </a:schemeClr>
              </a:buClr>
              <a:buSzPct val="85000"/>
              <a:buFont typeface="Wingdings 2"/>
              <a:buNone/>
              <a:defRPr kumimoji="0" sz="2400" kern="1200">
                <a:solidFill>
                  <a:schemeClr val="tx2"/>
                </a:solidFill>
                <a:latin typeface="+mn-lt"/>
                <a:ea typeface="+mn-ea"/>
                <a:cs typeface="+mn-cs"/>
              </a:defRPr>
            </a:lvl2pPr>
            <a:lvl3pPr marL="914400" indent="0" algn="ctr" rtl="0" eaLnBrk="1" latinLnBrk="0" hangingPunct="1">
              <a:spcBef>
                <a:spcPts val="300"/>
              </a:spcBef>
              <a:buClr>
                <a:schemeClr val="accent2">
                  <a:shade val="50000"/>
                </a:schemeClr>
              </a:buClr>
              <a:buSzPct val="85000"/>
              <a:buFont typeface="Wingdings 2"/>
              <a:buNone/>
              <a:defRPr kumimoji="0" sz="2100" kern="1200">
                <a:solidFill>
                  <a:schemeClr val="tx1"/>
                </a:solidFill>
                <a:latin typeface="+mn-lt"/>
                <a:ea typeface="+mn-ea"/>
                <a:cs typeface="+mn-cs"/>
              </a:defRPr>
            </a:lvl3pPr>
            <a:lvl4pPr marL="1371600" indent="0" algn="ctr" rtl="0" eaLnBrk="1" latinLnBrk="0" hangingPunct="1">
              <a:spcBef>
                <a:spcPts val="300"/>
              </a:spcBef>
              <a:buClr>
                <a:schemeClr val="accent2">
                  <a:shade val="75000"/>
                </a:schemeClr>
              </a:buClr>
              <a:buSzPct val="85000"/>
              <a:buFont typeface="Wingdings 2" pitchFamily="18" charset="2"/>
              <a:buNone/>
              <a:defRPr kumimoji="0" sz="1900" kern="1200">
                <a:solidFill>
                  <a:schemeClr val="tx1"/>
                </a:solidFill>
                <a:latin typeface="+mn-lt"/>
                <a:ea typeface="+mn-ea"/>
                <a:cs typeface="+mn-cs"/>
              </a:defRPr>
            </a:lvl4pPr>
            <a:lvl5pPr marL="1828800" indent="0" algn="ctr" rtl="0" eaLnBrk="1" latinLnBrk="0" hangingPunct="1">
              <a:spcBef>
                <a:spcPts val="340"/>
              </a:spcBef>
              <a:buClr>
                <a:schemeClr val="accent2">
                  <a:shade val="75000"/>
                </a:schemeClr>
              </a:buClr>
              <a:buSzPct val="85000"/>
              <a:buFont typeface="Wingdings 2" pitchFamily="18" charset="2"/>
              <a:buNone/>
              <a:defRPr kumimoji="0" sz="1600" kern="1200">
                <a:solidFill>
                  <a:schemeClr val="tx1"/>
                </a:solidFill>
                <a:latin typeface="+mn-lt"/>
                <a:ea typeface="+mn-ea"/>
                <a:cs typeface="+mn-cs"/>
              </a:defRPr>
            </a:lvl5pPr>
            <a:lvl6pPr marL="2286000" indent="0" algn="ctr" rtl="0" eaLnBrk="1" latinLnBrk="0" hangingPunct="1">
              <a:spcBef>
                <a:spcPts val="340"/>
              </a:spcBef>
              <a:buClr>
                <a:schemeClr val="accent2">
                  <a:shade val="75000"/>
                </a:schemeClr>
              </a:buClr>
              <a:buSzPct val="85000"/>
              <a:buFont typeface="Wingdings 2" pitchFamily="18" charset="2"/>
              <a:buNone/>
              <a:defRPr kumimoji="0" sz="1700" kern="1200">
                <a:solidFill>
                  <a:schemeClr val="tx1"/>
                </a:solidFill>
                <a:latin typeface="+mn-lt"/>
                <a:ea typeface="+mn-ea"/>
                <a:cs typeface="+mn-cs"/>
              </a:defRPr>
            </a:lvl6pPr>
            <a:lvl7pPr marL="2743200" indent="0" algn="ctr" rtl="0" eaLnBrk="1" latinLnBrk="0" hangingPunct="1">
              <a:spcBef>
                <a:spcPts val="340"/>
              </a:spcBef>
              <a:buClr>
                <a:schemeClr val="accent2">
                  <a:shade val="75000"/>
                </a:schemeClr>
              </a:buClr>
              <a:buSzPct val="85000"/>
              <a:buFont typeface="Wingdings 2" pitchFamily="18" charset="2"/>
              <a:buNone/>
              <a:defRPr kumimoji="0" sz="1600" kern="1200" baseline="0">
                <a:solidFill>
                  <a:schemeClr val="tx1"/>
                </a:solidFill>
                <a:latin typeface="+mn-lt"/>
                <a:ea typeface="+mn-ea"/>
                <a:cs typeface="+mn-cs"/>
              </a:defRPr>
            </a:lvl7pPr>
            <a:lvl8pPr marL="3200400" indent="0" algn="ctr" rtl="0" eaLnBrk="1" latinLnBrk="0" hangingPunct="1">
              <a:spcBef>
                <a:spcPts val="340"/>
              </a:spcBef>
              <a:buClr>
                <a:schemeClr val="accent2">
                  <a:shade val="75000"/>
                </a:schemeClr>
              </a:buClr>
              <a:buSzPct val="85000"/>
              <a:buFont typeface="Wingdings 2" pitchFamily="18" charset="2"/>
              <a:buNone/>
              <a:defRPr kumimoji="0" sz="1500" kern="1200">
                <a:solidFill>
                  <a:schemeClr val="tx1"/>
                </a:solidFill>
                <a:latin typeface="+mn-lt"/>
                <a:ea typeface="+mn-ea"/>
                <a:cs typeface="+mn-cs"/>
              </a:defRPr>
            </a:lvl8pPr>
            <a:lvl9pPr marL="3657600" indent="0" algn="ctr" rtl="0" eaLnBrk="1" latinLnBrk="0" hangingPunct="1">
              <a:spcBef>
                <a:spcPts val="340"/>
              </a:spcBef>
              <a:buClr>
                <a:schemeClr val="accent2">
                  <a:shade val="75000"/>
                </a:schemeClr>
              </a:buClr>
              <a:buSzPct val="85000"/>
              <a:buFont typeface="Wingdings 2" pitchFamily="18" charset="2"/>
              <a:buNone/>
              <a:defRPr kumimoji="0" sz="1500" kern="1200">
                <a:solidFill>
                  <a:schemeClr val="tx1"/>
                </a:solidFill>
                <a:latin typeface="+mn-lt"/>
                <a:ea typeface="+mn-ea"/>
                <a:cs typeface="+mn-cs"/>
              </a:defRPr>
            </a:lvl9pPr>
          </a:lstStyle>
          <a:p>
            <a:pPr marL="0" indent="0" algn="ctr">
              <a:buNone/>
            </a:pPr>
            <a:r>
              <a:rPr lang="en-US" sz="1600" dirty="0">
                <a:solidFill>
                  <a:schemeClr val="bg1"/>
                </a:solidFill>
              </a:rPr>
              <a:t>Q: What does her reaction to Jesus tell us about her experience of their conversation?</a:t>
            </a:r>
            <a:endParaRPr lang="en-US" sz="1600" i="1" dirty="0">
              <a:solidFill>
                <a:schemeClr val="bg1"/>
              </a:solidFill>
            </a:endParaRPr>
          </a:p>
        </p:txBody>
      </p:sp>
      <p:pic>
        <p:nvPicPr>
          <p:cNvPr id="5" name="Picture 4">
            <a:extLst>
              <a:ext uri="{FF2B5EF4-FFF2-40B4-BE49-F238E27FC236}">
                <a16:creationId xmlns:a16="http://schemas.microsoft.com/office/drawing/2014/main" id="{2CDD4434-8407-49D1-B868-444A27E2D654}"/>
              </a:ext>
            </a:extLst>
          </p:cNvPr>
          <p:cNvPicPr>
            <a:picLocks noChangeAspect="1"/>
          </p:cNvPicPr>
          <p:nvPr/>
        </p:nvPicPr>
        <p:blipFill>
          <a:blip r:embed="rId2"/>
          <a:stretch>
            <a:fillRect/>
          </a:stretch>
        </p:blipFill>
        <p:spPr>
          <a:xfrm>
            <a:off x="6172200" y="1352549"/>
            <a:ext cx="1905000" cy="2746495"/>
          </a:xfrm>
          <a:prstGeom prst="rect">
            <a:avLst/>
          </a:prstGeom>
          <a:ln>
            <a:solidFill>
              <a:schemeClr val="bg1"/>
            </a:solidFill>
          </a:ln>
          <a:effectLst>
            <a:outerShdw blurRad="50800" dist="38100" dir="2700000" algn="tl" rotWithShape="0">
              <a:prstClr val="black">
                <a:alpha val="40000"/>
              </a:prstClr>
            </a:outerShdw>
          </a:effectLst>
        </p:spPr>
      </p:pic>
      <p:sp>
        <p:nvSpPr>
          <p:cNvPr id="6" name="Footer Placeholder 5"/>
          <p:cNvSpPr>
            <a:spLocks noGrp="1"/>
          </p:cNvSpPr>
          <p:nvPr>
            <p:ph type="ftr" sz="quarter" idx="12"/>
          </p:nvPr>
        </p:nvSpPr>
        <p:spPr/>
        <p:txBody>
          <a:bodyPr/>
          <a:lstStyle/>
          <a:p>
            <a:r>
              <a:rPr lang="en-US"/>
              <a:t>Tim Collins: http://www.pas.Rochester.edu/~tim</a:t>
            </a:r>
          </a:p>
        </p:txBody>
      </p:sp>
    </p:spTree>
    <p:extLst>
      <p:ext uri="{BB962C8B-B14F-4D97-AF65-F5344CB8AC3E}">
        <p14:creationId xmlns:p14="http://schemas.microsoft.com/office/powerpoint/2010/main" val="260052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400" dirty="0"/>
              <a:t>Modern churches often treat divorce as no-fault</a:t>
            </a:r>
          </a:p>
        </p:txBody>
      </p:sp>
      <p:sp>
        <p:nvSpPr>
          <p:cNvPr id="3" name="Subtitle 2">
            <a:extLst>
              <a:ext uri="{FF2B5EF4-FFF2-40B4-BE49-F238E27FC236}">
                <a16:creationId xmlns:a16="http://schemas.microsoft.com/office/drawing/2014/main" id="{7466B06F-69D5-4159-BE79-64352EB9AC5A}"/>
              </a:ext>
            </a:extLst>
          </p:cNvPr>
          <p:cNvSpPr>
            <a:spLocks noGrp="1"/>
          </p:cNvSpPr>
          <p:nvPr>
            <p:ph type="subTitle" idx="1"/>
          </p:nvPr>
        </p:nvSpPr>
        <p:spPr>
          <a:xfrm>
            <a:off x="914400" y="1200150"/>
            <a:ext cx="5715000" cy="1524000"/>
          </a:xfrm>
        </p:spPr>
        <p:txBody>
          <a:bodyPr/>
          <a:lstStyle/>
          <a:p>
            <a:pPr>
              <a:buFont typeface="+mj-lt"/>
              <a:buAutoNum type="arabicPeriod"/>
            </a:pPr>
            <a:r>
              <a:rPr lang="en-US" sz="1600" dirty="0"/>
              <a:t>Husband leaves wife</a:t>
            </a:r>
          </a:p>
          <a:p>
            <a:pPr>
              <a:buFont typeface="+mj-lt"/>
              <a:buAutoNum type="arabicPeriod"/>
            </a:pPr>
            <a:r>
              <a:rPr lang="en-US" sz="1600" dirty="0"/>
              <a:t>Husband leaves the local church</a:t>
            </a:r>
          </a:p>
          <a:p>
            <a:pPr>
              <a:buFont typeface="+mj-lt"/>
              <a:buAutoNum type="arabicPeriod"/>
            </a:pPr>
            <a:r>
              <a:rPr lang="en-US" sz="1600" dirty="0"/>
              <a:t>Church intervenes, encourages counseling, threatens disciple, but does nothing public</a:t>
            </a:r>
          </a:p>
          <a:p>
            <a:pPr>
              <a:buFont typeface="+mj-lt"/>
              <a:buAutoNum type="arabicPeriod"/>
            </a:pPr>
            <a:r>
              <a:rPr lang="en-US" sz="1600" dirty="0"/>
              <a:t>Leadership meets privately with the wife to offer support</a:t>
            </a:r>
          </a:p>
          <a:p>
            <a:pPr>
              <a:buFont typeface="+mj-lt"/>
              <a:buAutoNum type="arabicPeriod"/>
            </a:pPr>
            <a:r>
              <a:rPr lang="en-US" sz="1600" dirty="0"/>
              <a:t>The wife, lacking public or corporate support, also leaves the local church</a:t>
            </a:r>
          </a:p>
        </p:txBody>
      </p:sp>
      <p:sp>
        <p:nvSpPr>
          <p:cNvPr id="4" name="Subtitle 2">
            <a:extLst>
              <a:ext uri="{FF2B5EF4-FFF2-40B4-BE49-F238E27FC236}">
                <a16:creationId xmlns:a16="http://schemas.microsoft.com/office/drawing/2014/main" id="{632D7AFB-D7F5-49A2-B7A3-4994D7F06198}"/>
              </a:ext>
            </a:extLst>
          </p:cNvPr>
          <p:cNvSpPr txBox="1">
            <a:spLocks/>
          </p:cNvSpPr>
          <p:nvPr/>
        </p:nvSpPr>
        <p:spPr>
          <a:xfrm>
            <a:off x="1768426" y="3657599"/>
            <a:ext cx="5334000" cy="971551"/>
          </a:xfrm>
          <a:prstGeom prst="rect">
            <a:avLst/>
          </a:prstGeom>
          <a:solidFill>
            <a:schemeClr val="tx2"/>
          </a:solidFill>
        </p:spPr>
        <p:txBody>
          <a:bodyPr vert="horz">
            <a:noAutofit/>
          </a:bodyPr>
          <a:lstStyle>
            <a:lvl1pPr marL="342900" indent="-342900" algn="l" rtl="0" eaLnBrk="1" latinLnBrk="0" hangingPunct="1">
              <a:spcBef>
                <a:spcPts val="600"/>
              </a:spcBef>
              <a:buClr>
                <a:schemeClr val="accent2"/>
              </a:buClr>
              <a:buSzPct val="85000"/>
              <a:buFont typeface="Arial" panose="020B0604020202020204" pitchFamily="34" charset="0"/>
              <a:buChar char="•"/>
              <a:defRPr kumimoji="0" sz="2200" kern="1200" spc="100" baseline="0">
                <a:solidFill>
                  <a:schemeClr val="tx2"/>
                </a:solidFill>
                <a:latin typeface="+mn-lt"/>
                <a:ea typeface="+mn-ea"/>
                <a:cs typeface="+mn-cs"/>
              </a:defRPr>
            </a:lvl1pPr>
            <a:lvl2pPr marL="457200" indent="0" algn="ctr" rtl="0" eaLnBrk="1" latinLnBrk="0" hangingPunct="1">
              <a:spcBef>
                <a:spcPts val="300"/>
              </a:spcBef>
              <a:buClr>
                <a:schemeClr val="accent2">
                  <a:shade val="75000"/>
                </a:schemeClr>
              </a:buClr>
              <a:buSzPct val="85000"/>
              <a:buFont typeface="Wingdings 2"/>
              <a:buNone/>
              <a:defRPr kumimoji="0" sz="2400" kern="1200">
                <a:solidFill>
                  <a:schemeClr val="tx2"/>
                </a:solidFill>
                <a:latin typeface="+mn-lt"/>
                <a:ea typeface="+mn-ea"/>
                <a:cs typeface="+mn-cs"/>
              </a:defRPr>
            </a:lvl2pPr>
            <a:lvl3pPr marL="914400" indent="0" algn="ctr" rtl="0" eaLnBrk="1" latinLnBrk="0" hangingPunct="1">
              <a:spcBef>
                <a:spcPts val="300"/>
              </a:spcBef>
              <a:buClr>
                <a:schemeClr val="accent2">
                  <a:shade val="50000"/>
                </a:schemeClr>
              </a:buClr>
              <a:buSzPct val="85000"/>
              <a:buFont typeface="Wingdings 2"/>
              <a:buNone/>
              <a:defRPr kumimoji="0" sz="2100" kern="1200">
                <a:solidFill>
                  <a:schemeClr val="tx1"/>
                </a:solidFill>
                <a:latin typeface="+mn-lt"/>
                <a:ea typeface="+mn-ea"/>
                <a:cs typeface="+mn-cs"/>
              </a:defRPr>
            </a:lvl3pPr>
            <a:lvl4pPr marL="1371600" indent="0" algn="ctr" rtl="0" eaLnBrk="1" latinLnBrk="0" hangingPunct="1">
              <a:spcBef>
                <a:spcPts val="300"/>
              </a:spcBef>
              <a:buClr>
                <a:schemeClr val="accent2">
                  <a:shade val="75000"/>
                </a:schemeClr>
              </a:buClr>
              <a:buSzPct val="85000"/>
              <a:buFont typeface="Wingdings 2" pitchFamily="18" charset="2"/>
              <a:buNone/>
              <a:defRPr kumimoji="0" sz="1900" kern="1200">
                <a:solidFill>
                  <a:schemeClr val="tx1"/>
                </a:solidFill>
                <a:latin typeface="+mn-lt"/>
                <a:ea typeface="+mn-ea"/>
                <a:cs typeface="+mn-cs"/>
              </a:defRPr>
            </a:lvl4pPr>
            <a:lvl5pPr marL="1828800" indent="0" algn="ctr" rtl="0" eaLnBrk="1" latinLnBrk="0" hangingPunct="1">
              <a:spcBef>
                <a:spcPts val="340"/>
              </a:spcBef>
              <a:buClr>
                <a:schemeClr val="accent2">
                  <a:shade val="75000"/>
                </a:schemeClr>
              </a:buClr>
              <a:buSzPct val="85000"/>
              <a:buFont typeface="Wingdings 2" pitchFamily="18" charset="2"/>
              <a:buNone/>
              <a:defRPr kumimoji="0" sz="1600" kern="1200">
                <a:solidFill>
                  <a:schemeClr val="tx1"/>
                </a:solidFill>
                <a:latin typeface="+mn-lt"/>
                <a:ea typeface="+mn-ea"/>
                <a:cs typeface="+mn-cs"/>
              </a:defRPr>
            </a:lvl5pPr>
            <a:lvl6pPr marL="2286000" indent="0" algn="ctr" rtl="0" eaLnBrk="1" latinLnBrk="0" hangingPunct="1">
              <a:spcBef>
                <a:spcPts val="340"/>
              </a:spcBef>
              <a:buClr>
                <a:schemeClr val="accent2">
                  <a:shade val="75000"/>
                </a:schemeClr>
              </a:buClr>
              <a:buSzPct val="85000"/>
              <a:buFont typeface="Wingdings 2" pitchFamily="18" charset="2"/>
              <a:buNone/>
              <a:defRPr kumimoji="0" sz="1700" kern="1200">
                <a:solidFill>
                  <a:schemeClr val="tx1"/>
                </a:solidFill>
                <a:latin typeface="+mn-lt"/>
                <a:ea typeface="+mn-ea"/>
                <a:cs typeface="+mn-cs"/>
              </a:defRPr>
            </a:lvl6pPr>
            <a:lvl7pPr marL="2743200" indent="0" algn="ctr" rtl="0" eaLnBrk="1" latinLnBrk="0" hangingPunct="1">
              <a:spcBef>
                <a:spcPts val="340"/>
              </a:spcBef>
              <a:buClr>
                <a:schemeClr val="accent2">
                  <a:shade val="75000"/>
                </a:schemeClr>
              </a:buClr>
              <a:buSzPct val="85000"/>
              <a:buFont typeface="Wingdings 2" pitchFamily="18" charset="2"/>
              <a:buNone/>
              <a:defRPr kumimoji="0" sz="1600" kern="1200" baseline="0">
                <a:solidFill>
                  <a:schemeClr val="tx1"/>
                </a:solidFill>
                <a:latin typeface="+mn-lt"/>
                <a:ea typeface="+mn-ea"/>
                <a:cs typeface="+mn-cs"/>
              </a:defRPr>
            </a:lvl7pPr>
            <a:lvl8pPr marL="3200400" indent="0" algn="ctr" rtl="0" eaLnBrk="1" latinLnBrk="0" hangingPunct="1">
              <a:spcBef>
                <a:spcPts val="340"/>
              </a:spcBef>
              <a:buClr>
                <a:schemeClr val="accent2">
                  <a:shade val="75000"/>
                </a:schemeClr>
              </a:buClr>
              <a:buSzPct val="85000"/>
              <a:buFont typeface="Wingdings 2" pitchFamily="18" charset="2"/>
              <a:buNone/>
              <a:defRPr kumimoji="0" sz="1500" kern="1200">
                <a:solidFill>
                  <a:schemeClr val="tx1"/>
                </a:solidFill>
                <a:latin typeface="+mn-lt"/>
                <a:ea typeface="+mn-ea"/>
                <a:cs typeface="+mn-cs"/>
              </a:defRPr>
            </a:lvl8pPr>
            <a:lvl9pPr marL="3657600" indent="0" algn="ctr" rtl="0" eaLnBrk="1" latinLnBrk="0" hangingPunct="1">
              <a:spcBef>
                <a:spcPts val="340"/>
              </a:spcBef>
              <a:buClr>
                <a:schemeClr val="accent2">
                  <a:shade val="75000"/>
                </a:schemeClr>
              </a:buClr>
              <a:buSzPct val="85000"/>
              <a:buFont typeface="Wingdings 2" pitchFamily="18" charset="2"/>
              <a:buNone/>
              <a:defRPr kumimoji="0" sz="1500" kern="1200">
                <a:solidFill>
                  <a:schemeClr val="tx1"/>
                </a:solidFill>
                <a:latin typeface="+mn-lt"/>
                <a:ea typeface="+mn-ea"/>
                <a:cs typeface="+mn-cs"/>
              </a:defRPr>
            </a:lvl9pPr>
          </a:lstStyle>
          <a:p>
            <a:pPr marL="0" indent="0" algn="ctr">
              <a:buNone/>
            </a:pPr>
            <a:endParaRPr lang="en-US" sz="1600" dirty="0">
              <a:solidFill>
                <a:schemeClr val="bg1"/>
              </a:solidFill>
            </a:endParaRPr>
          </a:p>
          <a:p>
            <a:pPr marL="0" indent="0" algn="ctr">
              <a:buNone/>
            </a:pPr>
            <a:r>
              <a:rPr lang="en-US" sz="1600" dirty="0">
                <a:solidFill>
                  <a:schemeClr val="bg1"/>
                </a:solidFill>
              </a:rPr>
              <a:t>Q: How can we improve on this process?</a:t>
            </a:r>
            <a:endParaRPr lang="en-US" sz="1600" i="1" dirty="0">
              <a:solidFill>
                <a:schemeClr val="bg1"/>
              </a:solidFill>
            </a:endParaRPr>
          </a:p>
        </p:txBody>
      </p:sp>
      <p:sp>
        <p:nvSpPr>
          <p:cNvPr id="5" name="Footer Placeholder 4"/>
          <p:cNvSpPr>
            <a:spLocks noGrp="1"/>
          </p:cNvSpPr>
          <p:nvPr>
            <p:ph type="ftr" sz="quarter" idx="12"/>
          </p:nvPr>
        </p:nvSpPr>
        <p:spPr/>
        <p:txBody>
          <a:bodyPr/>
          <a:lstStyle/>
          <a:p>
            <a:r>
              <a:rPr lang="en-US"/>
              <a:t>Tim Collins: http://www.pas.Rochester.edu/~tim</a:t>
            </a:r>
          </a:p>
        </p:txBody>
      </p:sp>
    </p:spTree>
    <p:extLst>
      <p:ext uri="{BB962C8B-B14F-4D97-AF65-F5344CB8AC3E}">
        <p14:creationId xmlns:p14="http://schemas.microsoft.com/office/powerpoint/2010/main" val="3105746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dirty="0"/>
              <a:t>Maybe we’ve been looking at the SOTM all wrong</a:t>
            </a:r>
          </a:p>
        </p:txBody>
      </p:sp>
      <p:sp>
        <p:nvSpPr>
          <p:cNvPr id="3" name="Subtitle 2">
            <a:extLst>
              <a:ext uri="{FF2B5EF4-FFF2-40B4-BE49-F238E27FC236}">
                <a16:creationId xmlns:a16="http://schemas.microsoft.com/office/drawing/2014/main" id="{7466B06F-69D5-4159-BE79-64352EB9AC5A}"/>
              </a:ext>
            </a:extLst>
          </p:cNvPr>
          <p:cNvSpPr>
            <a:spLocks noGrp="1"/>
          </p:cNvSpPr>
          <p:nvPr>
            <p:ph type="subTitle" idx="1"/>
          </p:nvPr>
        </p:nvSpPr>
        <p:spPr>
          <a:xfrm>
            <a:off x="457200" y="1200150"/>
            <a:ext cx="6172200" cy="1524000"/>
          </a:xfrm>
        </p:spPr>
        <p:txBody>
          <a:bodyPr/>
          <a:lstStyle/>
          <a:p>
            <a:r>
              <a:rPr lang="en-US" sz="1600" dirty="0"/>
              <a:t>Stanley Hauerwas, modern evangelist for Mennonite views and Duke University’s </a:t>
            </a:r>
            <a:r>
              <a:rPr lang="en-US" sz="1600" i="1" dirty="0"/>
              <a:t>bad boy </a:t>
            </a:r>
            <a:r>
              <a:rPr lang="en-US" sz="1600" dirty="0"/>
              <a:t>of theology:</a:t>
            </a:r>
          </a:p>
          <a:p>
            <a:endParaRPr lang="en-US" sz="1600" dirty="0"/>
          </a:p>
          <a:p>
            <a:r>
              <a:rPr lang="en-US" sz="1600" dirty="0"/>
              <a:t>“All the so-called ‘hard sayings’ of the SOTM are designed to remind us that we cannot live without depending on the support and trust of others. We are told not to lay up treasure for ourselves so we must learn to share. We are told not to be anxious, not to try to ensure the future, thus making it necessary to rely on one another for food, clothing, and housing. We are told not to judge, thereby requiring that we live honestly and truthfully with one another. Such a people have no need to parade their piety because they know in a fundamental sense it is not theirs.</a:t>
            </a:r>
          </a:p>
        </p:txBody>
      </p:sp>
      <p:pic>
        <p:nvPicPr>
          <p:cNvPr id="4" name="Picture 3">
            <a:extLst>
              <a:ext uri="{FF2B5EF4-FFF2-40B4-BE49-F238E27FC236}">
                <a16:creationId xmlns:a16="http://schemas.microsoft.com/office/drawing/2014/main" id="{22808735-9DC0-4114-9CE0-2E2F62EB6586}"/>
              </a:ext>
            </a:extLst>
          </p:cNvPr>
          <p:cNvPicPr>
            <a:picLocks noChangeAspect="1"/>
          </p:cNvPicPr>
          <p:nvPr/>
        </p:nvPicPr>
        <p:blipFill>
          <a:blip r:embed="rId2"/>
          <a:stretch>
            <a:fillRect/>
          </a:stretch>
        </p:blipFill>
        <p:spPr>
          <a:xfrm>
            <a:off x="6629400" y="1246238"/>
            <a:ext cx="1666875" cy="1771650"/>
          </a:xfrm>
          <a:prstGeom prst="rect">
            <a:avLst/>
          </a:prstGeom>
          <a:ln>
            <a:solidFill>
              <a:schemeClr val="bg1"/>
            </a:solidFill>
          </a:ln>
          <a:effectLst>
            <a:outerShdw blurRad="50800" dist="38100" dir="2700000" algn="tl" rotWithShape="0">
              <a:prstClr val="black">
                <a:alpha val="40000"/>
              </a:prstClr>
            </a:outerShdw>
          </a:effectLst>
        </p:spPr>
      </p:pic>
      <p:sp>
        <p:nvSpPr>
          <p:cNvPr id="5" name="Footer Placeholder 4"/>
          <p:cNvSpPr>
            <a:spLocks noGrp="1"/>
          </p:cNvSpPr>
          <p:nvPr>
            <p:ph type="ftr" sz="quarter" idx="12"/>
          </p:nvPr>
        </p:nvSpPr>
        <p:spPr/>
        <p:txBody>
          <a:bodyPr/>
          <a:lstStyle/>
          <a:p>
            <a:r>
              <a:rPr lang="en-US"/>
              <a:t>Tim Collins: http://www.pas.Rochester.edu/~tim</a:t>
            </a:r>
          </a:p>
        </p:txBody>
      </p:sp>
      <p:sp>
        <p:nvSpPr>
          <p:cNvPr id="6" name="TextBox 5"/>
          <p:cNvSpPr txBox="1"/>
          <p:nvPr/>
        </p:nvSpPr>
        <p:spPr>
          <a:xfrm>
            <a:off x="6705601" y="3349725"/>
            <a:ext cx="2057400" cy="830997"/>
          </a:xfrm>
          <a:prstGeom prst="rect">
            <a:avLst/>
          </a:prstGeom>
          <a:solidFill>
            <a:schemeClr val="bg2"/>
          </a:solidFill>
        </p:spPr>
        <p:txBody>
          <a:bodyPr wrap="square" rtlCol="0">
            <a:spAutoFit/>
          </a:bodyPr>
          <a:lstStyle/>
          <a:p>
            <a:pPr algn="ctr"/>
            <a:r>
              <a:rPr lang="en-US" sz="1200" dirty="0"/>
              <a:t>From “Living the Proclaimed Reign of God”, </a:t>
            </a:r>
            <a:r>
              <a:rPr lang="en-US" sz="1200" i="1" dirty="0"/>
              <a:t>Interpretation</a:t>
            </a:r>
            <a:r>
              <a:rPr lang="en-US" sz="1200" dirty="0"/>
              <a:t> </a:t>
            </a:r>
            <a:r>
              <a:rPr lang="en-US" sz="1200" b="1" dirty="0"/>
              <a:t>47</a:t>
            </a:r>
            <a:r>
              <a:rPr lang="en-US" sz="1200" dirty="0"/>
              <a:t>, 152-8 (1993)</a:t>
            </a:r>
          </a:p>
        </p:txBody>
      </p:sp>
    </p:spTree>
    <p:extLst>
      <p:ext uri="{BB962C8B-B14F-4D97-AF65-F5344CB8AC3E}">
        <p14:creationId xmlns:p14="http://schemas.microsoft.com/office/powerpoint/2010/main" val="180927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dirty="0"/>
              <a:t>Maybe we’ve been looking at the SOTM all wrong</a:t>
            </a:r>
          </a:p>
        </p:txBody>
      </p:sp>
      <p:sp>
        <p:nvSpPr>
          <p:cNvPr id="3" name="Subtitle 2">
            <a:extLst>
              <a:ext uri="{FF2B5EF4-FFF2-40B4-BE49-F238E27FC236}">
                <a16:creationId xmlns:a16="http://schemas.microsoft.com/office/drawing/2014/main" id="{7466B06F-69D5-4159-BE79-64352EB9AC5A}"/>
              </a:ext>
            </a:extLst>
          </p:cNvPr>
          <p:cNvSpPr>
            <a:spLocks noGrp="1"/>
          </p:cNvSpPr>
          <p:nvPr>
            <p:ph type="subTitle" idx="1"/>
          </p:nvPr>
        </p:nvSpPr>
        <p:spPr>
          <a:xfrm>
            <a:off x="457200" y="1200150"/>
            <a:ext cx="6172200" cy="1524000"/>
          </a:xfrm>
        </p:spPr>
        <p:txBody>
          <a:bodyPr/>
          <a:lstStyle/>
          <a:p>
            <a:r>
              <a:rPr lang="en-US" sz="1600" dirty="0"/>
              <a:t>Stanley Hauerwas, modern evangelist for Mennonite views and Duke University’s </a:t>
            </a:r>
            <a:r>
              <a:rPr lang="en-US" sz="1600" i="1" dirty="0"/>
              <a:t>bad boy </a:t>
            </a:r>
            <a:r>
              <a:rPr lang="en-US" sz="1600" dirty="0"/>
              <a:t>of theology:</a:t>
            </a:r>
          </a:p>
          <a:p>
            <a:endParaRPr lang="en-US" sz="1600" dirty="0"/>
          </a:p>
          <a:p>
            <a:r>
              <a:rPr lang="en-US" sz="1600" dirty="0"/>
              <a:t>“Rather, the piety of the community capable of hearing and living by the Sermon is that which knows the righteousness that exceeds that of the scribes and Pharisees is possible on when a people have learned that the righteousness that exceeds that of the scribes and Pharisees is possible only when a people have learned that their righteousness is a gift from God gives them through making them learn to serve one another.</a:t>
            </a:r>
          </a:p>
        </p:txBody>
      </p:sp>
      <p:pic>
        <p:nvPicPr>
          <p:cNvPr id="4" name="Picture 3">
            <a:extLst>
              <a:ext uri="{FF2B5EF4-FFF2-40B4-BE49-F238E27FC236}">
                <a16:creationId xmlns:a16="http://schemas.microsoft.com/office/drawing/2014/main" id="{22808735-9DC0-4114-9CE0-2E2F62EB6586}"/>
              </a:ext>
            </a:extLst>
          </p:cNvPr>
          <p:cNvPicPr>
            <a:picLocks noChangeAspect="1"/>
          </p:cNvPicPr>
          <p:nvPr/>
        </p:nvPicPr>
        <p:blipFill>
          <a:blip r:embed="rId2"/>
          <a:stretch>
            <a:fillRect/>
          </a:stretch>
        </p:blipFill>
        <p:spPr>
          <a:xfrm>
            <a:off x="6629400" y="1246238"/>
            <a:ext cx="1666875" cy="1771650"/>
          </a:xfrm>
          <a:prstGeom prst="rect">
            <a:avLst/>
          </a:prstGeom>
          <a:ln>
            <a:solidFill>
              <a:schemeClr val="bg1"/>
            </a:solidFill>
          </a:ln>
          <a:effectLst>
            <a:outerShdw blurRad="50800" dist="38100" dir="2700000" algn="tl" rotWithShape="0">
              <a:prstClr val="black">
                <a:alpha val="40000"/>
              </a:prstClr>
            </a:outerShdw>
          </a:effectLst>
        </p:spPr>
      </p:pic>
      <p:sp>
        <p:nvSpPr>
          <p:cNvPr id="5" name="Footer Placeholder 4"/>
          <p:cNvSpPr>
            <a:spLocks noGrp="1"/>
          </p:cNvSpPr>
          <p:nvPr>
            <p:ph type="ftr" sz="quarter" idx="12"/>
          </p:nvPr>
        </p:nvSpPr>
        <p:spPr/>
        <p:txBody>
          <a:bodyPr/>
          <a:lstStyle/>
          <a:p>
            <a:r>
              <a:rPr lang="en-US"/>
              <a:t>Tim Collins: http://www.pas.Rochester.edu/~tim</a:t>
            </a:r>
          </a:p>
        </p:txBody>
      </p:sp>
    </p:spTree>
    <p:extLst>
      <p:ext uri="{BB962C8B-B14F-4D97-AF65-F5344CB8AC3E}">
        <p14:creationId xmlns:p14="http://schemas.microsoft.com/office/powerpoint/2010/main" val="2989087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7466B06F-69D5-4159-BE79-64352EB9AC5A}"/>
              </a:ext>
            </a:extLst>
          </p:cNvPr>
          <p:cNvSpPr>
            <a:spLocks noGrp="1"/>
          </p:cNvSpPr>
          <p:nvPr>
            <p:ph type="subTitle" idx="1"/>
          </p:nvPr>
        </p:nvSpPr>
        <p:spPr>
          <a:xfrm>
            <a:off x="457200" y="1200150"/>
            <a:ext cx="7848600" cy="685800"/>
          </a:xfrm>
        </p:spPr>
        <p:txBody>
          <a:bodyPr/>
          <a:lstStyle/>
          <a:p>
            <a:r>
              <a:rPr lang="en-US" sz="1600" dirty="0"/>
              <a:t>First, note that not all anger is sinful (Jesus in the temple)</a:t>
            </a:r>
          </a:p>
          <a:p>
            <a:pPr marL="287338" lvl="1" indent="-285750">
              <a:buFont typeface="Wingdings" panose="05000000000000000000" pitchFamily="2" charset="2"/>
              <a:buChar char="v"/>
            </a:pPr>
            <a:r>
              <a:rPr lang="en-US" sz="1600" dirty="0"/>
              <a:t>Detachment is not the goal (and Christianity is not Buddhism)</a:t>
            </a:r>
          </a:p>
        </p:txBody>
      </p:sp>
      <p:sp>
        <p:nvSpPr>
          <p:cNvPr id="2" name="Title 1"/>
          <p:cNvSpPr>
            <a:spLocks noGrp="1"/>
          </p:cNvSpPr>
          <p:nvPr>
            <p:ph type="ctrTitle"/>
          </p:nvPr>
        </p:nvSpPr>
        <p:spPr/>
        <p:txBody>
          <a:bodyPr/>
          <a:lstStyle/>
          <a:p>
            <a:r>
              <a:rPr lang="en-US" sz="3600" dirty="0"/>
              <a:t>Review from last meeting</a:t>
            </a:r>
          </a:p>
        </p:txBody>
      </p:sp>
      <p:pic>
        <p:nvPicPr>
          <p:cNvPr id="1026" name="Picture 2" descr="Image result for albrecht durer jesus in the temple">
            <a:extLst>
              <a:ext uri="{FF2B5EF4-FFF2-40B4-BE49-F238E27FC236}">
                <a16:creationId xmlns:a16="http://schemas.microsoft.com/office/drawing/2014/main" id="{03421ADA-E995-44DA-A9C9-6C7AE2713C8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60700" y="1885950"/>
            <a:ext cx="2425700" cy="3167783"/>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2"/>
          </p:nvPr>
        </p:nvSpPr>
        <p:spPr/>
        <p:txBody>
          <a:bodyPr/>
          <a:lstStyle/>
          <a:p>
            <a:r>
              <a:rPr lang="en-US"/>
              <a:t>Tim Collins: http://www.pas.Rochester.edu/~tim</a:t>
            </a:r>
          </a:p>
        </p:txBody>
      </p:sp>
    </p:spTree>
    <p:extLst>
      <p:ext uri="{BB962C8B-B14F-4D97-AF65-F5344CB8AC3E}">
        <p14:creationId xmlns:p14="http://schemas.microsoft.com/office/powerpoint/2010/main" val="3641044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dirty="0"/>
              <a:t>Maybe we’ve been looking at the SOTM all wrong</a:t>
            </a:r>
          </a:p>
        </p:txBody>
      </p:sp>
      <p:sp>
        <p:nvSpPr>
          <p:cNvPr id="3" name="Subtitle 2">
            <a:extLst>
              <a:ext uri="{FF2B5EF4-FFF2-40B4-BE49-F238E27FC236}">
                <a16:creationId xmlns:a16="http://schemas.microsoft.com/office/drawing/2014/main" id="{7466B06F-69D5-4159-BE79-64352EB9AC5A}"/>
              </a:ext>
            </a:extLst>
          </p:cNvPr>
          <p:cNvSpPr>
            <a:spLocks noGrp="1"/>
          </p:cNvSpPr>
          <p:nvPr>
            <p:ph type="subTitle" idx="1"/>
          </p:nvPr>
        </p:nvSpPr>
        <p:spPr>
          <a:xfrm>
            <a:off x="457200" y="1200150"/>
            <a:ext cx="6172200" cy="1524000"/>
          </a:xfrm>
        </p:spPr>
        <p:txBody>
          <a:bodyPr/>
          <a:lstStyle/>
          <a:p>
            <a:r>
              <a:rPr lang="en-US" sz="1600" dirty="0"/>
              <a:t>Stanley Hauerwas, modern evangelist for Mennonite views and Duke University’s </a:t>
            </a:r>
            <a:r>
              <a:rPr lang="en-US" sz="1600" i="1" dirty="0"/>
              <a:t>bad boy </a:t>
            </a:r>
            <a:r>
              <a:rPr lang="en-US" sz="1600" dirty="0"/>
              <a:t>of theology:</a:t>
            </a:r>
          </a:p>
          <a:p>
            <a:endParaRPr lang="en-US" sz="1600" dirty="0"/>
          </a:p>
          <a:p>
            <a:r>
              <a:rPr lang="en-US" sz="1600" dirty="0"/>
              <a:t>“Surely this is also the necessary presupposition for understanding the antitheses in Matthew 5. </a:t>
            </a:r>
            <a:r>
              <a:rPr lang="en-US" sz="1600" dirty="0">
                <a:solidFill>
                  <a:schemeClr val="bg2">
                    <a:lumMod val="50000"/>
                  </a:schemeClr>
                </a:solidFill>
              </a:rPr>
              <a:t>To be capable of living chastely, to marry without recourse to divorce, to live without the necessity of oaths, to refrain from returning evil with evil, to learn to love the enemy is surely impossible for isolated individuals. </a:t>
            </a:r>
          </a:p>
        </p:txBody>
      </p:sp>
      <p:pic>
        <p:nvPicPr>
          <p:cNvPr id="4" name="Picture 3">
            <a:extLst>
              <a:ext uri="{FF2B5EF4-FFF2-40B4-BE49-F238E27FC236}">
                <a16:creationId xmlns:a16="http://schemas.microsoft.com/office/drawing/2014/main" id="{22808735-9DC0-4114-9CE0-2E2F62EB6586}"/>
              </a:ext>
            </a:extLst>
          </p:cNvPr>
          <p:cNvPicPr>
            <a:picLocks noChangeAspect="1"/>
          </p:cNvPicPr>
          <p:nvPr/>
        </p:nvPicPr>
        <p:blipFill>
          <a:blip r:embed="rId2"/>
          <a:stretch>
            <a:fillRect/>
          </a:stretch>
        </p:blipFill>
        <p:spPr>
          <a:xfrm>
            <a:off x="6629400" y="1246238"/>
            <a:ext cx="1666875" cy="1771650"/>
          </a:xfrm>
          <a:prstGeom prst="rect">
            <a:avLst/>
          </a:prstGeom>
          <a:ln>
            <a:solidFill>
              <a:schemeClr val="bg1"/>
            </a:solidFill>
          </a:ln>
          <a:effectLst>
            <a:outerShdw blurRad="50800" dist="38100" dir="2700000" algn="tl" rotWithShape="0">
              <a:prstClr val="black">
                <a:alpha val="40000"/>
              </a:prstClr>
            </a:outerShdw>
          </a:effectLst>
        </p:spPr>
      </p:pic>
      <p:sp>
        <p:nvSpPr>
          <p:cNvPr id="5" name="Footer Placeholder 4"/>
          <p:cNvSpPr>
            <a:spLocks noGrp="1"/>
          </p:cNvSpPr>
          <p:nvPr>
            <p:ph type="ftr" sz="quarter" idx="12"/>
          </p:nvPr>
        </p:nvSpPr>
        <p:spPr/>
        <p:txBody>
          <a:bodyPr/>
          <a:lstStyle/>
          <a:p>
            <a:r>
              <a:rPr lang="en-US"/>
              <a:t>Tim Collins: http://www.pas.Rochester.edu/~tim</a:t>
            </a:r>
          </a:p>
        </p:txBody>
      </p:sp>
    </p:spTree>
    <p:extLst>
      <p:ext uri="{BB962C8B-B14F-4D97-AF65-F5344CB8AC3E}">
        <p14:creationId xmlns:p14="http://schemas.microsoft.com/office/powerpoint/2010/main" val="3744645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dirty="0"/>
              <a:t>Maybe we’ve been looking at the SOTM all wrong</a:t>
            </a:r>
          </a:p>
        </p:txBody>
      </p:sp>
      <p:sp>
        <p:nvSpPr>
          <p:cNvPr id="3" name="Subtitle 2">
            <a:extLst>
              <a:ext uri="{FF2B5EF4-FFF2-40B4-BE49-F238E27FC236}">
                <a16:creationId xmlns:a16="http://schemas.microsoft.com/office/drawing/2014/main" id="{7466B06F-69D5-4159-BE79-64352EB9AC5A}"/>
              </a:ext>
            </a:extLst>
          </p:cNvPr>
          <p:cNvSpPr>
            <a:spLocks noGrp="1"/>
          </p:cNvSpPr>
          <p:nvPr>
            <p:ph type="subTitle" idx="1"/>
          </p:nvPr>
        </p:nvSpPr>
        <p:spPr>
          <a:xfrm>
            <a:off x="457200" y="1200150"/>
            <a:ext cx="6172200" cy="1524000"/>
          </a:xfrm>
        </p:spPr>
        <p:txBody>
          <a:bodyPr/>
          <a:lstStyle/>
          <a:p>
            <a:r>
              <a:rPr lang="en-US" sz="1600" dirty="0"/>
              <a:t>Stanley Hauerwas, modern evangelist for Mennonite views and Duke University’s </a:t>
            </a:r>
            <a:r>
              <a:rPr lang="en-US" sz="1600" i="1" dirty="0"/>
              <a:t>bad boy </a:t>
            </a:r>
            <a:r>
              <a:rPr lang="en-US" sz="1600" dirty="0"/>
              <a:t>of theology:</a:t>
            </a:r>
          </a:p>
          <a:p>
            <a:endParaRPr lang="en-US" sz="1600" dirty="0"/>
          </a:p>
          <a:p>
            <a:r>
              <a:rPr lang="en-US" sz="1600" dirty="0"/>
              <a:t>“As individuals we can no more act in these ways than we can will not to be anxious. For the very attempt to will not to be anxious only creates anxiety</a:t>
            </a:r>
            <a:r>
              <a:rPr lang="en-US" sz="1600" dirty="0">
                <a:solidFill>
                  <a:schemeClr val="bg2">
                    <a:lumMod val="50000"/>
                  </a:schemeClr>
                </a:solidFill>
              </a:rPr>
              <a:t>. To be free of  anxiety is possible only when we find ourselves part of a community </a:t>
            </a:r>
            <a:r>
              <a:rPr lang="en-US" sz="1600" dirty="0"/>
              <a:t>that is constituted by such a compelling adventure that we forget our fears in the joy of the new age.”</a:t>
            </a:r>
          </a:p>
        </p:txBody>
      </p:sp>
      <p:pic>
        <p:nvPicPr>
          <p:cNvPr id="4" name="Picture 3">
            <a:extLst>
              <a:ext uri="{FF2B5EF4-FFF2-40B4-BE49-F238E27FC236}">
                <a16:creationId xmlns:a16="http://schemas.microsoft.com/office/drawing/2014/main" id="{22808735-9DC0-4114-9CE0-2E2F62EB6586}"/>
              </a:ext>
            </a:extLst>
          </p:cNvPr>
          <p:cNvPicPr>
            <a:picLocks noChangeAspect="1"/>
          </p:cNvPicPr>
          <p:nvPr/>
        </p:nvPicPr>
        <p:blipFill>
          <a:blip r:embed="rId2"/>
          <a:stretch>
            <a:fillRect/>
          </a:stretch>
        </p:blipFill>
        <p:spPr>
          <a:xfrm>
            <a:off x="6629400" y="1246238"/>
            <a:ext cx="1666875" cy="1771650"/>
          </a:xfrm>
          <a:prstGeom prst="rect">
            <a:avLst/>
          </a:prstGeom>
          <a:ln>
            <a:solidFill>
              <a:schemeClr val="bg1"/>
            </a:solidFill>
          </a:ln>
          <a:effectLst>
            <a:outerShdw blurRad="50800" dist="38100" dir="2700000" algn="tl" rotWithShape="0">
              <a:prstClr val="black">
                <a:alpha val="40000"/>
              </a:prstClr>
            </a:outerShdw>
          </a:effectLst>
        </p:spPr>
      </p:pic>
      <p:sp>
        <p:nvSpPr>
          <p:cNvPr id="5" name="Footer Placeholder 4"/>
          <p:cNvSpPr>
            <a:spLocks noGrp="1"/>
          </p:cNvSpPr>
          <p:nvPr>
            <p:ph type="ftr" sz="quarter" idx="12"/>
          </p:nvPr>
        </p:nvSpPr>
        <p:spPr/>
        <p:txBody>
          <a:bodyPr/>
          <a:lstStyle/>
          <a:p>
            <a:r>
              <a:rPr lang="en-US"/>
              <a:t>Tim Collins: http://www.pas.Rochester.edu/~tim</a:t>
            </a:r>
          </a:p>
        </p:txBody>
      </p:sp>
    </p:spTree>
    <p:extLst>
      <p:ext uri="{BB962C8B-B14F-4D97-AF65-F5344CB8AC3E}">
        <p14:creationId xmlns:p14="http://schemas.microsoft.com/office/powerpoint/2010/main" val="3432089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dirty="0"/>
              <a:t>Maybe we’ve been looking at the SOTM all wrong</a:t>
            </a:r>
          </a:p>
        </p:txBody>
      </p:sp>
      <p:sp>
        <p:nvSpPr>
          <p:cNvPr id="3" name="Subtitle 2">
            <a:extLst>
              <a:ext uri="{FF2B5EF4-FFF2-40B4-BE49-F238E27FC236}">
                <a16:creationId xmlns:a16="http://schemas.microsoft.com/office/drawing/2014/main" id="{7466B06F-69D5-4159-BE79-64352EB9AC5A}"/>
              </a:ext>
            </a:extLst>
          </p:cNvPr>
          <p:cNvSpPr>
            <a:spLocks noGrp="1"/>
          </p:cNvSpPr>
          <p:nvPr>
            <p:ph type="subTitle" idx="1"/>
          </p:nvPr>
        </p:nvSpPr>
        <p:spPr>
          <a:xfrm>
            <a:off x="457200" y="1200150"/>
            <a:ext cx="6172200" cy="1524000"/>
          </a:xfrm>
        </p:spPr>
        <p:txBody>
          <a:bodyPr/>
          <a:lstStyle/>
          <a:p>
            <a:r>
              <a:rPr lang="en-US" sz="1600" dirty="0"/>
              <a:t>Stanley Hauerwas, modern evangelist for Mennonite views and Duke University’s </a:t>
            </a:r>
            <a:r>
              <a:rPr lang="en-US" sz="1600" i="1" dirty="0"/>
              <a:t>bad boy </a:t>
            </a:r>
            <a:r>
              <a:rPr lang="en-US" sz="1600" dirty="0"/>
              <a:t>of theology:</a:t>
            </a:r>
          </a:p>
          <a:p>
            <a:endParaRPr lang="en-US" sz="1600" dirty="0"/>
          </a:p>
          <a:p>
            <a:r>
              <a:rPr lang="en-US" sz="1600" dirty="0"/>
              <a:t>“As individuals we can no more act in these ways than we can will not to be anxious. For the very attempt to will not to be anxious only creates anxiety. </a:t>
            </a:r>
            <a:r>
              <a:rPr lang="en-US" sz="1600" dirty="0">
                <a:solidFill>
                  <a:schemeClr val="bg2">
                    <a:lumMod val="50000"/>
                  </a:schemeClr>
                </a:solidFill>
              </a:rPr>
              <a:t>To be free of  anxiety is possible only when we find ourselves part of a community</a:t>
            </a:r>
            <a:r>
              <a:rPr lang="en-US" sz="1600" dirty="0"/>
              <a:t> that is constituted by such a compelling adventure that we forget our fears in the joy of the new age.”</a:t>
            </a:r>
          </a:p>
        </p:txBody>
      </p:sp>
      <p:pic>
        <p:nvPicPr>
          <p:cNvPr id="4" name="Picture 3">
            <a:extLst>
              <a:ext uri="{FF2B5EF4-FFF2-40B4-BE49-F238E27FC236}">
                <a16:creationId xmlns:a16="http://schemas.microsoft.com/office/drawing/2014/main" id="{22808735-9DC0-4114-9CE0-2E2F62EB6586}"/>
              </a:ext>
            </a:extLst>
          </p:cNvPr>
          <p:cNvPicPr>
            <a:picLocks noChangeAspect="1"/>
          </p:cNvPicPr>
          <p:nvPr/>
        </p:nvPicPr>
        <p:blipFill>
          <a:blip r:embed="rId2"/>
          <a:stretch>
            <a:fillRect/>
          </a:stretch>
        </p:blipFill>
        <p:spPr>
          <a:xfrm>
            <a:off x="6629400" y="1246238"/>
            <a:ext cx="1666875" cy="1771650"/>
          </a:xfrm>
          <a:prstGeom prst="rect">
            <a:avLst/>
          </a:prstGeom>
          <a:ln>
            <a:solidFill>
              <a:schemeClr val="bg1"/>
            </a:solidFill>
          </a:ln>
          <a:effectLst>
            <a:outerShdw blurRad="50800" dist="38100" dir="2700000" algn="tl" rotWithShape="0">
              <a:prstClr val="black">
                <a:alpha val="40000"/>
              </a:prstClr>
            </a:outerShdw>
          </a:effectLst>
        </p:spPr>
      </p:pic>
      <p:sp>
        <p:nvSpPr>
          <p:cNvPr id="5" name="Subtitle 2">
            <a:extLst>
              <a:ext uri="{FF2B5EF4-FFF2-40B4-BE49-F238E27FC236}">
                <a16:creationId xmlns:a16="http://schemas.microsoft.com/office/drawing/2014/main" id="{27E45FBA-096A-4B47-BE22-5719AC9C7229}"/>
              </a:ext>
            </a:extLst>
          </p:cNvPr>
          <p:cNvSpPr txBox="1">
            <a:spLocks/>
          </p:cNvSpPr>
          <p:nvPr/>
        </p:nvSpPr>
        <p:spPr>
          <a:xfrm>
            <a:off x="1768426" y="3657599"/>
            <a:ext cx="5334000" cy="1352551"/>
          </a:xfrm>
          <a:prstGeom prst="rect">
            <a:avLst/>
          </a:prstGeom>
          <a:solidFill>
            <a:schemeClr val="tx2"/>
          </a:solidFill>
        </p:spPr>
        <p:txBody>
          <a:bodyPr vert="horz">
            <a:noAutofit/>
          </a:bodyPr>
          <a:lstStyle>
            <a:lvl1pPr marL="342900" indent="-342900" algn="l" rtl="0" eaLnBrk="1" latinLnBrk="0" hangingPunct="1">
              <a:spcBef>
                <a:spcPts val="600"/>
              </a:spcBef>
              <a:buClr>
                <a:schemeClr val="accent2"/>
              </a:buClr>
              <a:buSzPct val="85000"/>
              <a:buFont typeface="Arial" panose="020B0604020202020204" pitchFamily="34" charset="0"/>
              <a:buChar char="•"/>
              <a:defRPr kumimoji="0" sz="2200" kern="1200" spc="100" baseline="0">
                <a:solidFill>
                  <a:schemeClr val="tx2"/>
                </a:solidFill>
                <a:latin typeface="+mn-lt"/>
                <a:ea typeface="+mn-ea"/>
                <a:cs typeface="+mn-cs"/>
              </a:defRPr>
            </a:lvl1pPr>
            <a:lvl2pPr marL="457200" indent="0" algn="ctr" rtl="0" eaLnBrk="1" latinLnBrk="0" hangingPunct="1">
              <a:spcBef>
                <a:spcPts val="300"/>
              </a:spcBef>
              <a:buClr>
                <a:schemeClr val="accent2">
                  <a:shade val="75000"/>
                </a:schemeClr>
              </a:buClr>
              <a:buSzPct val="85000"/>
              <a:buFont typeface="Wingdings 2"/>
              <a:buNone/>
              <a:defRPr kumimoji="0" sz="2400" kern="1200">
                <a:solidFill>
                  <a:schemeClr val="tx2"/>
                </a:solidFill>
                <a:latin typeface="+mn-lt"/>
                <a:ea typeface="+mn-ea"/>
                <a:cs typeface="+mn-cs"/>
              </a:defRPr>
            </a:lvl2pPr>
            <a:lvl3pPr marL="914400" indent="0" algn="ctr" rtl="0" eaLnBrk="1" latinLnBrk="0" hangingPunct="1">
              <a:spcBef>
                <a:spcPts val="300"/>
              </a:spcBef>
              <a:buClr>
                <a:schemeClr val="accent2">
                  <a:shade val="50000"/>
                </a:schemeClr>
              </a:buClr>
              <a:buSzPct val="85000"/>
              <a:buFont typeface="Wingdings 2"/>
              <a:buNone/>
              <a:defRPr kumimoji="0" sz="2100" kern="1200">
                <a:solidFill>
                  <a:schemeClr val="tx1"/>
                </a:solidFill>
                <a:latin typeface="+mn-lt"/>
                <a:ea typeface="+mn-ea"/>
                <a:cs typeface="+mn-cs"/>
              </a:defRPr>
            </a:lvl3pPr>
            <a:lvl4pPr marL="1371600" indent="0" algn="ctr" rtl="0" eaLnBrk="1" latinLnBrk="0" hangingPunct="1">
              <a:spcBef>
                <a:spcPts val="300"/>
              </a:spcBef>
              <a:buClr>
                <a:schemeClr val="accent2">
                  <a:shade val="75000"/>
                </a:schemeClr>
              </a:buClr>
              <a:buSzPct val="85000"/>
              <a:buFont typeface="Wingdings 2" pitchFamily="18" charset="2"/>
              <a:buNone/>
              <a:defRPr kumimoji="0" sz="1900" kern="1200">
                <a:solidFill>
                  <a:schemeClr val="tx1"/>
                </a:solidFill>
                <a:latin typeface="+mn-lt"/>
                <a:ea typeface="+mn-ea"/>
                <a:cs typeface="+mn-cs"/>
              </a:defRPr>
            </a:lvl4pPr>
            <a:lvl5pPr marL="1828800" indent="0" algn="ctr" rtl="0" eaLnBrk="1" latinLnBrk="0" hangingPunct="1">
              <a:spcBef>
                <a:spcPts val="340"/>
              </a:spcBef>
              <a:buClr>
                <a:schemeClr val="accent2">
                  <a:shade val="75000"/>
                </a:schemeClr>
              </a:buClr>
              <a:buSzPct val="85000"/>
              <a:buFont typeface="Wingdings 2" pitchFamily="18" charset="2"/>
              <a:buNone/>
              <a:defRPr kumimoji="0" sz="1600" kern="1200">
                <a:solidFill>
                  <a:schemeClr val="tx1"/>
                </a:solidFill>
                <a:latin typeface="+mn-lt"/>
                <a:ea typeface="+mn-ea"/>
                <a:cs typeface="+mn-cs"/>
              </a:defRPr>
            </a:lvl5pPr>
            <a:lvl6pPr marL="2286000" indent="0" algn="ctr" rtl="0" eaLnBrk="1" latinLnBrk="0" hangingPunct="1">
              <a:spcBef>
                <a:spcPts val="340"/>
              </a:spcBef>
              <a:buClr>
                <a:schemeClr val="accent2">
                  <a:shade val="75000"/>
                </a:schemeClr>
              </a:buClr>
              <a:buSzPct val="85000"/>
              <a:buFont typeface="Wingdings 2" pitchFamily="18" charset="2"/>
              <a:buNone/>
              <a:defRPr kumimoji="0" sz="1700" kern="1200">
                <a:solidFill>
                  <a:schemeClr val="tx1"/>
                </a:solidFill>
                <a:latin typeface="+mn-lt"/>
                <a:ea typeface="+mn-ea"/>
                <a:cs typeface="+mn-cs"/>
              </a:defRPr>
            </a:lvl6pPr>
            <a:lvl7pPr marL="2743200" indent="0" algn="ctr" rtl="0" eaLnBrk="1" latinLnBrk="0" hangingPunct="1">
              <a:spcBef>
                <a:spcPts val="340"/>
              </a:spcBef>
              <a:buClr>
                <a:schemeClr val="accent2">
                  <a:shade val="75000"/>
                </a:schemeClr>
              </a:buClr>
              <a:buSzPct val="85000"/>
              <a:buFont typeface="Wingdings 2" pitchFamily="18" charset="2"/>
              <a:buNone/>
              <a:defRPr kumimoji="0" sz="1600" kern="1200" baseline="0">
                <a:solidFill>
                  <a:schemeClr val="tx1"/>
                </a:solidFill>
                <a:latin typeface="+mn-lt"/>
                <a:ea typeface="+mn-ea"/>
                <a:cs typeface="+mn-cs"/>
              </a:defRPr>
            </a:lvl7pPr>
            <a:lvl8pPr marL="3200400" indent="0" algn="ctr" rtl="0" eaLnBrk="1" latinLnBrk="0" hangingPunct="1">
              <a:spcBef>
                <a:spcPts val="340"/>
              </a:spcBef>
              <a:buClr>
                <a:schemeClr val="accent2">
                  <a:shade val="75000"/>
                </a:schemeClr>
              </a:buClr>
              <a:buSzPct val="85000"/>
              <a:buFont typeface="Wingdings 2" pitchFamily="18" charset="2"/>
              <a:buNone/>
              <a:defRPr kumimoji="0" sz="1500" kern="1200">
                <a:solidFill>
                  <a:schemeClr val="tx1"/>
                </a:solidFill>
                <a:latin typeface="+mn-lt"/>
                <a:ea typeface="+mn-ea"/>
                <a:cs typeface="+mn-cs"/>
              </a:defRPr>
            </a:lvl8pPr>
            <a:lvl9pPr marL="3657600" indent="0" algn="ctr" rtl="0" eaLnBrk="1" latinLnBrk="0" hangingPunct="1">
              <a:spcBef>
                <a:spcPts val="340"/>
              </a:spcBef>
              <a:buClr>
                <a:schemeClr val="accent2">
                  <a:shade val="75000"/>
                </a:schemeClr>
              </a:buClr>
              <a:buSzPct val="85000"/>
              <a:buFont typeface="Wingdings 2" pitchFamily="18" charset="2"/>
              <a:buNone/>
              <a:defRPr kumimoji="0" sz="1500" kern="1200">
                <a:solidFill>
                  <a:schemeClr val="tx1"/>
                </a:solidFill>
                <a:latin typeface="+mn-lt"/>
                <a:ea typeface="+mn-ea"/>
                <a:cs typeface="+mn-cs"/>
              </a:defRPr>
            </a:lvl9pPr>
          </a:lstStyle>
          <a:p>
            <a:pPr marL="0" indent="0" algn="ctr">
              <a:buNone/>
            </a:pPr>
            <a:endParaRPr lang="en-US" sz="1600" dirty="0">
              <a:solidFill>
                <a:schemeClr val="bg1"/>
              </a:solidFill>
            </a:endParaRPr>
          </a:p>
          <a:p>
            <a:pPr marL="0" indent="0" algn="ctr">
              <a:buNone/>
            </a:pPr>
            <a:r>
              <a:rPr lang="en-US" sz="1600" dirty="0">
                <a:solidFill>
                  <a:schemeClr val="bg1"/>
                </a:solidFill>
              </a:rPr>
              <a:t>Q: How have you found it easier to follow Jesus teachings by being in a trusting, loving Christian community—</a:t>
            </a:r>
            <a:r>
              <a:rPr lang="en-US" sz="1600" i="1" dirty="0">
                <a:solidFill>
                  <a:schemeClr val="bg1"/>
                </a:solidFill>
              </a:rPr>
              <a:t>if </a:t>
            </a:r>
            <a:r>
              <a:rPr lang="en-US" sz="1600" dirty="0">
                <a:solidFill>
                  <a:schemeClr val="bg1"/>
                </a:solidFill>
              </a:rPr>
              <a:t>you have?</a:t>
            </a:r>
            <a:endParaRPr lang="en-US" sz="1600" i="1" dirty="0">
              <a:solidFill>
                <a:schemeClr val="bg1"/>
              </a:solidFill>
            </a:endParaRPr>
          </a:p>
        </p:txBody>
      </p:sp>
      <p:sp>
        <p:nvSpPr>
          <p:cNvPr id="6" name="Footer Placeholder 5"/>
          <p:cNvSpPr>
            <a:spLocks noGrp="1"/>
          </p:cNvSpPr>
          <p:nvPr>
            <p:ph type="ftr" sz="quarter" idx="12"/>
          </p:nvPr>
        </p:nvSpPr>
        <p:spPr/>
        <p:txBody>
          <a:bodyPr/>
          <a:lstStyle/>
          <a:p>
            <a:r>
              <a:rPr lang="en-US"/>
              <a:t>Tim Collins: http://www.pas.Rochester.edu/~tim</a:t>
            </a:r>
          </a:p>
        </p:txBody>
      </p:sp>
    </p:spTree>
    <p:extLst>
      <p:ext uri="{BB962C8B-B14F-4D97-AF65-F5344CB8AC3E}">
        <p14:creationId xmlns:p14="http://schemas.microsoft.com/office/powerpoint/2010/main" val="1266937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CDD09C22-B339-4D18-99AC-6E0D3D3083FB}"/>
              </a:ext>
            </a:extLst>
          </p:cNvPr>
          <p:cNvSpPr/>
          <p:nvPr/>
        </p:nvSpPr>
        <p:spPr>
          <a:xfrm>
            <a:off x="6400800" y="1562101"/>
            <a:ext cx="11430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67A57624-5F10-4B57-BA98-8B7B52D2B0D3}"/>
              </a:ext>
            </a:extLst>
          </p:cNvPr>
          <p:cNvSpPr/>
          <p:nvPr/>
        </p:nvSpPr>
        <p:spPr>
          <a:xfrm>
            <a:off x="990600" y="1562101"/>
            <a:ext cx="12954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ubtitle 2">
            <a:extLst>
              <a:ext uri="{FF2B5EF4-FFF2-40B4-BE49-F238E27FC236}">
                <a16:creationId xmlns:a16="http://schemas.microsoft.com/office/drawing/2014/main" id="{7466B06F-69D5-4159-BE79-64352EB9AC5A}"/>
              </a:ext>
            </a:extLst>
          </p:cNvPr>
          <p:cNvSpPr>
            <a:spLocks noGrp="1"/>
          </p:cNvSpPr>
          <p:nvPr>
            <p:ph type="subTitle" idx="1"/>
          </p:nvPr>
        </p:nvSpPr>
        <p:spPr>
          <a:xfrm>
            <a:off x="457200" y="1200150"/>
            <a:ext cx="7848600" cy="838200"/>
          </a:xfrm>
        </p:spPr>
        <p:txBody>
          <a:bodyPr/>
          <a:lstStyle/>
          <a:p>
            <a:r>
              <a:rPr lang="en-US" sz="1600" dirty="0"/>
              <a:t>Second, Jesus’ teaching:</a:t>
            </a:r>
          </a:p>
          <a:p>
            <a:pPr marL="0" indent="0">
              <a:buNone/>
            </a:pPr>
            <a:endParaRPr lang="en-US" sz="1600" dirty="0"/>
          </a:p>
          <a:p>
            <a:pPr marL="0" indent="0" algn="ctr">
              <a:buNone/>
            </a:pPr>
            <a:r>
              <a:rPr lang="en-US" sz="1600" dirty="0">
                <a:solidFill>
                  <a:schemeClr val="bg1"/>
                </a:solidFill>
              </a:rPr>
              <a:t>ANGER </a:t>
            </a:r>
            <a:r>
              <a:rPr lang="en-US" sz="1600" dirty="0">
                <a:sym typeface="Symbol" panose="05050102010706020507" pitchFamily="18" charset="2"/>
              </a:rPr>
              <a:t> SLANDER  DISCORD  VIOLENCE  </a:t>
            </a:r>
            <a:r>
              <a:rPr lang="en-US" sz="1600" dirty="0">
                <a:solidFill>
                  <a:schemeClr val="bg1"/>
                </a:solidFill>
                <a:sym typeface="Symbol" panose="05050102010706020507" pitchFamily="18" charset="2"/>
              </a:rPr>
              <a:t>MURDER</a:t>
            </a:r>
            <a:r>
              <a:rPr lang="en-US" sz="1600" dirty="0">
                <a:sym typeface="Symbol" panose="05050102010706020507" pitchFamily="18" charset="2"/>
              </a:rPr>
              <a:t> </a:t>
            </a:r>
            <a:endParaRPr lang="en-US" sz="1600" dirty="0"/>
          </a:p>
          <a:p>
            <a:endParaRPr lang="en-US" sz="1600" dirty="0"/>
          </a:p>
          <a:p>
            <a:pPr marL="0" indent="0" algn="ctr">
              <a:buNone/>
            </a:pPr>
            <a:endParaRPr lang="en-US" sz="1600" dirty="0"/>
          </a:p>
          <a:p>
            <a:pPr marL="0" indent="0" algn="ctr">
              <a:buNone/>
            </a:pPr>
            <a:r>
              <a:rPr lang="en-US" sz="1600" dirty="0"/>
              <a:t>Focus </a:t>
            </a:r>
            <a:r>
              <a:rPr lang="en-US" sz="1600" i="1" dirty="0"/>
              <a:t>here</a:t>
            </a:r>
            <a:r>
              <a:rPr lang="en-US" sz="1600" dirty="0"/>
              <a:t>, not </a:t>
            </a:r>
            <a:r>
              <a:rPr lang="en-US" sz="1600" i="1" dirty="0"/>
              <a:t>here</a:t>
            </a:r>
          </a:p>
          <a:p>
            <a:endParaRPr lang="en-US" sz="1600" dirty="0"/>
          </a:p>
          <a:p>
            <a:endParaRPr lang="en-US" sz="1600" dirty="0">
              <a:solidFill>
                <a:schemeClr val="tx1"/>
              </a:solidFill>
            </a:endParaRPr>
          </a:p>
          <a:p>
            <a:endParaRPr lang="en-US" sz="1600" dirty="0"/>
          </a:p>
        </p:txBody>
      </p:sp>
      <p:sp>
        <p:nvSpPr>
          <p:cNvPr id="2" name="Title 1"/>
          <p:cNvSpPr>
            <a:spLocks noGrp="1"/>
          </p:cNvSpPr>
          <p:nvPr>
            <p:ph type="ctrTitle"/>
          </p:nvPr>
        </p:nvSpPr>
        <p:spPr/>
        <p:txBody>
          <a:bodyPr/>
          <a:lstStyle/>
          <a:p>
            <a:pPr algn="l"/>
            <a:r>
              <a:rPr lang="en-US" sz="3600" dirty="0"/>
              <a:t>Review from last meeting</a:t>
            </a:r>
          </a:p>
        </p:txBody>
      </p:sp>
      <p:cxnSp>
        <p:nvCxnSpPr>
          <p:cNvPr id="11" name="Straight Arrow Connector 10">
            <a:extLst>
              <a:ext uri="{FF2B5EF4-FFF2-40B4-BE49-F238E27FC236}">
                <a16:creationId xmlns:a16="http://schemas.microsoft.com/office/drawing/2014/main" id="{2F3B711E-8160-445E-A9B0-1FA6DADDE6DB}"/>
              </a:ext>
            </a:extLst>
          </p:cNvPr>
          <p:cNvCxnSpPr/>
          <p:nvPr/>
        </p:nvCxnSpPr>
        <p:spPr>
          <a:xfrm flipH="1" flipV="1">
            <a:off x="2286000" y="2266950"/>
            <a:ext cx="914400" cy="609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91A891DF-FE8A-4883-B3DE-5E48567AACAA}"/>
              </a:ext>
            </a:extLst>
          </p:cNvPr>
          <p:cNvCxnSpPr>
            <a:cxnSpLocks/>
          </p:cNvCxnSpPr>
          <p:nvPr/>
        </p:nvCxnSpPr>
        <p:spPr>
          <a:xfrm flipV="1">
            <a:off x="5562600" y="2266950"/>
            <a:ext cx="914400" cy="609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Footer Placeholder 5"/>
          <p:cNvSpPr>
            <a:spLocks noGrp="1"/>
          </p:cNvSpPr>
          <p:nvPr>
            <p:ph type="ftr" sz="quarter" idx="12"/>
          </p:nvPr>
        </p:nvSpPr>
        <p:spPr/>
        <p:txBody>
          <a:bodyPr/>
          <a:lstStyle/>
          <a:p>
            <a:r>
              <a:rPr lang="en-US"/>
              <a:t>Tim Collins: http://www.pas.Rochester.edu/~tim</a:t>
            </a:r>
          </a:p>
        </p:txBody>
      </p:sp>
    </p:spTree>
    <p:extLst>
      <p:ext uri="{BB962C8B-B14F-4D97-AF65-F5344CB8AC3E}">
        <p14:creationId xmlns:p14="http://schemas.microsoft.com/office/powerpoint/2010/main" val="4193565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CDD09C22-B339-4D18-99AC-6E0D3D3083FB}"/>
              </a:ext>
            </a:extLst>
          </p:cNvPr>
          <p:cNvSpPr/>
          <p:nvPr/>
        </p:nvSpPr>
        <p:spPr>
          <a:xfrm>
            <a:off x="6400800" y="1562101"/>
            <a:ext cx="11430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67A57624-5F10-4B57-BA98-8B7B52D2B0D3}"/>
              </a:ext>
            </a:extLst>
          </p:cNvPr>
          <p:cNvSpPr/>
          <p:nvPr/>
        </p:nvSpPr>
        <p:spPr>
          <a:xfrm>
            <a:off x="990600" y="1562101"/>
            <a:ext cx="12954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ubtitle 2">
            <a:extLst>
              <a:ext uri="{FF2B5EF4-FFF2-40B4-BE49-F238E27FC236}">
                <a16:creationId xmlns:a16="http://schemas.microsoft.com/office/drawing/2014/main" id="{7466B06F-69D5-4159-BE79-64352EB9AC5A}"/>
              </a:ext>
            </a:extLst>
          </p:cNvPr>
          <p:cNvSpPr>
            <a:spLocks noGrp="1"/>
          </p:cNvSpPr>
          <p:nvPr>
            <p:ph type="subTitle" idx="1"/>
          </p:nvPr>
        </p:nvSpPr>
        <p:spPr>
          <a:xfrm>
            <a:off x="457200" y="1200150"/>
            <a:ext cx="7848600" cy="3733800"/>
          </a:xfrm>
        </p:spPr>
        <p:txBody>
          <a:bodyPr/>
          <a:lstStyle/>
          <a:p>
            <a:r>
              <a:rPr lang="en-US" sz="1600" dirty="0"/>
              <a:t>Second, Jesus’ teaching:</a:t>
            </a:r>
          </a:p>
          <a:p>
            <a:pPr marL="0" indent="0">
              <a:buNone/>
            </a:pPr>
            <a:endParaRPr lang="en-US" sz="1600" dirty="0"/>
          </a:p>
          <a:p>
            <a:pPr marL="0" indent="0" algn="ctr">
              <a:buNone/>
            </a:pPr>
            <a:r>
              <a:rPr lang="en-US" sz="1600" dirty="0">
                <a:solidFill>
                  <a:schemeClr val="bg1"/>
                </a:solidFill>
              </a:rPr>
              <a:t>ANGER </a:t>
            </a:r>
            <a:r>
              <a:rPr lang="en-US" sz="1600" dirty="0">
                <a:sym typeface="Symbol" panose="05050102010706020507" pitchFamily="18" charset="2"/>
              </a:rPr>
              <a:t> SLANDER  DISCORD  VIOLENCE  </a:t>
            </a:r>
            <a:r>
              <a:rPr lang="en-US" sz="1600" dirty="0">
                <a:solidFill>
                  <a:schemeClr val="bg1"/>
                </a:solidFill>
                <a:sym typeface="Symbol" panose="05050102010706020507" pitchFamily="18" charset="2"/>
              </a:rPr>
              <a:t>MURDER</a:t>
            </a:r>
            <a:r>
              <a:rPr lang="en-US" sz="1600" dirty="0">
                <a:sym typeface="Symbol" panose="05050102010706020507" pitchFamily="18" charset="2"/>
              </a:rPr>
              <a:t> </a:t>
            </a:r>
            <a:endParaRPr lang="en-US" sz="1600" dirty="0"/>
          </a:p>
          <a:p>
            <a:endParaRPr lang="en-US" sz="1600" dirty="0"/>
          </a:p>
          <a:p>
            <a:pPr marL="0" indent="0" algn="ctr">
              <a:buNone/>
            </a:pPr>
            <a:endParaRPr lang="en-US" sz="1600" dirty="0"/>
          </a:p>
          <a:p>
            <a:pPr marL="0" indent="0" algn="ctr">
              <a:buNone/>
            </a:pPr>
            <a:r>
              <a:rPr lang="en-US" sz="1600" dirty="0"/>
              <a:t>Focus </a:t>
            </a:r>
            <a:r>
              <a:rPr lang="en-US" sz="1600" i="1" dirty="0"/>
              <a:t>here</a:t>
            </a:r>
            <a:r>
              <a:rPr lang="en-US" sz="1600" dirty="0"/>
              <a:t>, not </a:t>
            </a:r>
            <a:r>
              <a:rPr lang="en-US" sz="1600" i="1" dirty="0"/>
              <a:t>here</a:t>
            </a:r>
          </a:p>
          <a:p>
            <a:endParaRPr lang="en-US" sz="1600" dirty="0"/>
          </a:p>
          <a:p>
            <a:r>
              <a:rPr lang="en-US" sz="1600" dirty="0"/>
              <a:t>Jesus: Uproot the sin before it can grow!</a:t>
            </a:r>
          </a:p>
          <a:p>
            <a:r>
              <a:rPr lang="en-US" sz="1600" dirty="0"/>
              <a:t>Quick quiz: which New Testament Epistle is a commentary on the SOTM?</a:t>
            </a:r>
            <a:endParaRPr lang="en-US" sz="1600" dirty="0">
              <a:solidFill>
                <a:schemeClr val="tx1"/>
              </a:solidFill>
            </a:endParaRPr>
          </a:p>
          <a:p>
            <a:endParaRPr lang="en-US" sz="1600" dirty="0">
              <a:solidFill>
                <a:schemeClr val="tx1"/>
              </a:solidFill>
            </a:endParaRPr>
          </a:p>
          <a:p>
            <a:endParaRPr lang="en-US" sz="1600" dirty="0"/>
          </a:p>
        </p:txBody>
      </p:sp>
      <p:sp>
        <p:nvSpPr>
          <p:cNvPr id="2" name="Title 1"/>
          <p:cNvSpPr>
            <a:spLocks noGrp="1"/>
          </p:cNvSpPr>
          <p:nvPr>
            <p:ph type="ctrTitle"/>
          </p:nvPr>
        </p:nvSpPr>
        <p:spPr/>
        <p:txBody>
          <a:bodyPr/>
          <a:lstStyle/>
          <a:p>
            <a:pPr algn="l"/>
            <a:r>
              <a:rPr lang="en-US" sz="3600" dirty="0"/>
              <a:t>Review from last meeting</a:t>
            </a:r>
          </a:p>
        </p:txBody>
      </p:sp>
      <p:cxnSp>
        <p:nvCxnSpPr>
          <p:cNvPr id="11" name="Straight Arrow Connector 10">
            <a:extLst>
              <a:ext uri="{FF2B5EF4-FFF2-40B4-BE49-F238E27FC236}">
                <a16:creationId xmlns:a16="http://schemas.microsoft.com/office/drawing/2014/main" id="{2F3B711E-8160-445E-A9B0-1FA6DADDE6DB}"/>
              </a:ext>
            </a:extLst>
          </p:cNvPr>
          <p:cNvCxnSpPr/>
          <p:nvPr/>
        </p:nvCxnSpPr>
        <p:spPr>
          <a:xfrm flipH="1" flipV="1">
            <a:off x="2286000" y="2266950"/>
            <a:ext cx="914400" cy="609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91A891DF-FE8A-4883-B3DE-5E48567AACAA}"/>
              </a:ext>
            </a:extLst>
          </p:cNvPr>
          <p:cNvCxnSpPr>
            <a:cxnSpLocks/>
          </p:cNvCxnSpPr>
          <p:nvPr/>
        </p:nvCxnSpPr>
        <p:spPr>
          <a:xfrm flipV="1">
            <a:off x="5562600" y="2266950"/>
            <a:ext cx="914400" cy="609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Footer Placeholder 5"/>
          <p:cNvSpPr>
            <a:spLocks noGrp="1"/>
          </p:cNvSpPr>
          <p:nvPr>
            <p:ph type="ftr" sz="quarter" idx="12"/>
          </p:nvPr>
        </p:nvSpPr>
        <p:spPr/>
        <p:txBody>
          <a:bodyPr/>
          <a:lstStyle/>
          <a:p>
            <a:r>
              <a:rPr lang="en-US"/>
              <a:t>Tim Collins: http://www.pas.Rochester.edu/~tim</a:t>
            </a:r>
          </a:p>
        </p:txBody>
      </p:sp>
    </p:spTree>
    <p:extLst>
      <p:ext uri="{BB962C8B-B14F-4D97-AF65-F5344CB8AC3E}">
        <p14:creationId xmlns:p14="http://schemas.microsoft.com/office/powerpoint/2010/main" val="56014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CDD09C22-B339-4D18-99AC-6E0D3D3083FB}"/>
              </a:ext>
            </a:extLst>
          </p:cNvPr>
          <p:cNvSpPr/>
          <p:nvPr/>
        </p:nvSpPr>
        <p:spPr>
          <a:xfrm>
            <a:off x="6400800" y="1562101"/>
            <a:ext cx="11430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67A57624-5F10-4B57-BA98-8B7B52D2B0D3}"/>
              </a:ext>
            </a:extLst>
          </p:cNvPr>
          <p:cNvSpPr/>
          <p:nvPr/>
        </p:nvSpPr>
        <p:spPr>
          <a:xfrm>
            <a:off x="990600" y="1562101"/>
            <a:ext cx="12954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ubtitle 2">
            <a:extLst>
              <a:ext uri="{FF2B5EF4-FFF2-40B4-BE49-F238E27FC236}">
                <a16:creationId xmlns:a16="http://schemas.microsoft.com/office/drawing/2014/main" id="{7466B06F-69D5-4159-BE79-64352EB9AC5A}"/>
              </a:ext>
            </a:extLst>
          </p:cNvPr>
          <p:cNvSpPr>
            <a:spLocks noGrp="1"/>
          </p:cNvSpPr>
          <p:nvPr>
            <p:ph type="subTitle" idx="1"/>
          </p:nvPr>
        </p:nvSpPr>
        <p:spPr>
          <a:xfrm>
            <a:off x="457200" y="1200150"/>
            <a:ext cx="7848600" cy="3733800"/>
          </a:xfrm>
        </p:spPr>
        <p:txBody>
          <a:bodyPr/>
          <a:lstStyle/>
          <a:p>
            <a:r>
              <a:rPr lang="en-US" sz="1600" dirty="0"/>
              <a:t>Second, Jesus’ teaching:</a:t>
            </a:r>
          </a:p>
          <a:p>
            <a:pPr marL="0" indent="0">
              <a:buNone/>
            </a:pPr>
            <a:endParaRPr lang="en-US" sz="1600" dirty="0"/>
          </a:p>
          <a:p>
            <a:pPr marL="0" indent="0" algn="ctr">
              <a:buNone/>
            </a:pPr>
            <a:r>
              <a:rPr lang="en-US" sz="1600" dirty="0">
                <a:solidFill>
                  <a:schemeClr val="bg1"/>
                </a:solidFill>
              </a:rPr>
              <a:t>ANGER </a:t>
            </a:r>
            <a:r>
              <a:rPr lang="en-US" sz="1600" dirty="0">
                <a:sym typeface="Symbol" panose="05050102010706020507" pitchFamily="18" charset="2"/>
              </a:rPr>
              <a:t> SLANDER  DISCORD  VIOLENCE  </a:t>
            </a:r>
            <a:r>
              <a:rPr lang="en-US" sz="1600" dirty="0">
                <a:solidFill>
                  <a:schemeClr val="bg1"/>
                </a:solidFill>
                <a:sym typeface="Symbol" panose="05050102010706020507" pitchFamily="18" charset="2"/>
              </a:rPr>
              <a:t>MURDER</a:t>
            </a:r>
            <a:r>
              <a:rPr lang="en-US" sz="1600" dirty="0">
                <a:sym typeface="Symbol" panose="05050102010706020507" pitchFamily="18" charset="2"/>
              </a:rPr>
              <a:t> </a:t>
            </a:r>
            <a:endParaRPr lang="en-US" sz="1600" dirty="0"/>
          </a:p>
          <a:p>
            <a:endParaRPr lang="en-US" sz="1600" dirty="0"/>
          </a:p>
          <a:p>
            <a:pPr marL="0" indent="0" algn="ctr">
              <a:buNone/>
            </a:pPr>
            <a:endParaRPr lang="en-US" sz="1600" dirty="0"/>
          </a:p>
          <a:p>
            <a:pPr marL="0" indent="0" algn="ctr">
              <a:buNone/>
            </a:pPr>
            <a:r>
              <a:rPr lang="en-US" sz="1600" dirty="0"/>
              <a:t>Focus </a:t>
            </a:r>
            <a:r>
              <a:rPr lang="en-US" sz="1600" i="1" dirty="0"/>
              <a:t>here</a:t>
            </a:r>
            <a:r>
              <a:rPr lang="en-US" sz="1600" dirty="0"/>
              <a:t>, not </a:t>
            </a:r>
            <a:r>
              <a:rPr lang="en-US" sz="1600" i="1" dirty="0"/>
              <a:t>here</a:t>
            </a:r>
          </a:p>
          <a:p>
            <a:endParaRPr lang="en-US" sz="1600" dirty="0"/>
          </a:p>
          <a:p>
            <a:r>
              <a:rPr lang="en-US" sz="1600" dirty="0"/>
              <a:t>Jesus: Uproot the sin before it can grow!</a:t>
            </a:r>
          </a:p>
          <a:p>
            <a:r>
              <a:rPr lang="en-US" sz="1600" dirty="0"/>
              <a:t>Quick quiz: which New Testament Epistle is a commentary on the SOTM?</a:t>
            </a:r>
          </a:p>
          <a:p>
            <a:r>
              <a:rPr lang="en-US" sz="1600" dirty="0">
                <a:solidFill>
                  <a:schemeClr val="tx1"/>
                </a:solidFill>
              </a:rPr>
              <a:t>Answer: </a:t>
            </a:r>
            <a:r>
              <a:rPr lang="en-US" sz="1600" i="1" dirty="0">
                <a:solidFill>
                  <a:schemeClr val="bg1"/>
                </a:solidFill>
              </a:rPr>
              <a:t>James!</a:t>
            </a:r>
          </a:p>
          <a:p>
            <a:endParaRPr lang="en-US" sz="1600" dirty="0">
              <a:solidFill>
                <a:schemeClr val="tx1"/>
              </a:solidFill>
            </a:endParaRPr>
          </a:p>
          <a:p>
            <a:endParaRPr lang="en-US" sz="1600" dirty="0"/>
          </a:p>
        </p:txBody>
      </p:sp>
      <p:sp>
        <p:nvSpPr>
          <p:cNvPr id="2" name="Title 1"/>
          <p:cNvSpPr>
            <a:spLocks noGrp="1"/>
          </p:cNvSpPr>
          <p:nvPr>
            <p:ph type="ctrTitle"/>
          </p:nvPr>
        </p:nvSpPr>
        <p:spPr/>
        <p:txBody>
          <a:bodyPr/>
          <a:lstStyle/>
          <a:p>
            <a:pPr algn="l"/>
            <a:r>
              <a:rPr lang="en-US" sz="3600" dirty="0"/>
              <a:t>Review from last meeting</a:t>
            </a:r>
          </a:p>
        </p:txBody>
      </p:sp>
      <p:cxnSp>
        <p:nvCxnSpPr>
          <p:cNvPr id="11" name="Straight Arrow Connector 10">
            <a:extLst>
              <a:ext uri="{FF2B5EF4-FFF2-40B4-BE49-F238E27FC236}">
                <a16:creationId xmlns:a16="http://schemas.microsoft.com/office/drawing/2014/main" id="{2F3B711E-8160-445E-A9B0-1FA6DADDE6DB}"/>
              </a:ext>
            </a:extLst>
          </p:cNvPr>
          <p:cNvCxnSpPr/>
          <p:nvPr/>
        </p:nvCxnSpPr>
        <p:spPr>
          <a:xfrm flipH="1" flipV="1">
            <a:off x="2286000" y="2266950"/>
            <a:ext cx="914400" cy="609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91A891DF-FE8A-4883-B3DE-5E48567AACAA}"/>
              </a:ext>
            </a:extLst>
          </p:cNvPr>
          <p:cNvCxnSpPr>
            <a:cxnSpLocks/>
          </p:cNvCxnSpPr>
          <p:nvPr/>
        </p:nvCxnSpPr>
        <p:spPr>
          <a:xfrm flipV="1">
            <a:off x="5562600" y="2266950"/>
            <a:ext cx="914400" cy="609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Footer Placeholder 5"/>
          <p:cNvSpPr>
            <a:spLocks noGrp="1"/>
          </p:cNvSpPr>
          <p:nvPr>
            <p:ph type="ftr" sz="quarter" idx="12"/>
          </p:nvPr>
        </p:nvSpPr>
        <p:spPr/>
        <p:txBody>
          <a:bodyPr/>
          <a:lstStyle/>
          <a:p>
            <a:r>
              <a:rPr lang="en-US"/>
              <a:t>Tim Collins: http://www.pas.Rochester.edu/~tim</a:t>
            </a:r>
          </a:p>
        </p:txBody>
      </p:sp>
    </p:spTree>
    <p:extLst>
      <p:ext uri="{BB962C8B-B14F-4D97-AF65-F5344CB8AC3E}">
        <p14:creationId xmlns:p14="http://schemas.microsoft.com/office/powerpoint/2010/main" val="2025928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CDD09C22-B339-4D18-99AC-6E0D3D3083FB}"/>
              </a:ext>
            </a:extLst>
          </p:cNvPr>
          <p:cNvSpPr/>
          <p:nvPr/>
        </p:nvSpPr>
        <p:spPr>
          <a:xfrm>
            <a:off x="6400800" y="1562101"/>
            <a:ext cx="11430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67A57624-5F10-4B57-BA98-8B7B52D2B0D3}"/>
              </a:ext>
            </a:extLst>
          </p:cNvPr>
          <p:cNvSpPr/>
          <p:nvPr/>
        </p:nvSpPr>
        <p:spPr>
          <a:xfrm>
            <a:off x="990600" y="1562101"/>
            <a:ext cx="12954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ubtitle 2">
            <a:extLst>
              <a:ext uri="{FF2B5EF4-FFF2-40B4-BE49-F238E27FC236}">
                <a16:creationId xmlns:a16="http://schemas.microsoft.com/office/drawing/2014/main" id="{7466B06F-69D5-4159-BE79-64352EB9AC5A}"/>
              </a:ext>
            </a:extLst>
          </p:cNvPr>
          <p:cNvSpPr>
            <a:spLocks noGrp="1"/>
          </p:cNvSpPr>
          <p:nvPr>
            <p:ph type="subTitle" idx="1"/>
          </p:nvPr>
        </p:nvSpPr>
        <p:spPr>
          <a:xfrm>
            <a:off x="457200" y="1200150"/>
            <a:ext cx="7848600" cy="3733800"/>
          </a:xfrm>
        </p:spPr>
        <p:txBody>
          <a:bodyPr/>
          <a:lstStyle/>
          <a:p>
            <a:r>
              <a:rPr lang="en-US" sz="1600" dirty="0"/>
              <a:t>Second, Jesus’ teaching:</a:t>
            </a:r>
          </a:p>
          <a:p>
            <a:pPr marL="0" indent="0">
              <a:buNone/>
            </a:pPr>
            <a:endParaRPr lang="en-US" sz="1600" dirty="0"/>
          </a:p>
          <a:p>
            <a:pPr marL="0" indent="0" algn="ctr">
              <a:buNone/>
            </a:pPr>
            <a:r>
              <a:rPr lang="en-US" sz="1600" dirty="0">
                <a:solidFill>
                  <a:schemeClr val="bg1"/>
                </a:solidFill>
              </a:rPr>
              <a:t>ANGER </a:t>
            </a:r>
            <a:r>
              <a:rPr lang="en-US" sz="1600" dirty="0">
                <a:sym typeface="Symbol" panose="05050102010706020507" pitchFamily="18" charset="2"/>
              </a:rPr>
              <a:t> SLANDER  DISCORD  VIOLENCE  </a:t>
            </a:r>
            <a:r>
              <a:rPr lang="en-US" sz="1600" dirty="0">
                <a:solidFill>
                  <a:schemeClr val="bg1"/>
                </a:solidFill>
                <a:sym typeface="Symbol" panose="05050102010706020507" pitchFamily="18" charset="2"/>
              </a:rPr>
              <a:t>MURDER</a:t>
            </a:r>
            <a:r>
              <a:rPr lang="en-US" sz="1600" dirty="0">
                <a:sym typeface="Symbol" panose="05050102010706020507" pitchFamily="18" charset="2"/>
              </a:rPr>
              <a:t> </a:t>
            </a:r>
            <a:endParaRPr lang="en-US" sz="1600" dirty="0"/>
          </a:p>
          <a:p>
            <a:endParaRPr lang="en-US" sz="1600" dirty="0"/>
          </a:p>
          <a:p>
            <a:pPr marL="0" indent="0" algn="ctr">
              <a:buNone/>
            </a:pPr>
            <a:endParaRPr lang="en-US" sz="1600" dirty="0"/>
          </a:p>
          <a:p>
            <a:pPr marL="0" indent="0" algn="ctr">
              <a:buNone/>
            </a:pPr>
            <a:r>
              <a:rPr lang="en-US" sz="1600" dirty="0"/>
              <a:t>Focus </a:t>
            </a:r>
            <a:r>
              <a:rPr lang="en-US" sz="1600" i="1" dirty="0"/>
              <a:t>here</a:t>
            </a:r>
            <a:r>
              <a:rPr lang="en-US" sz="1600" dirty="0"/>
              <a:t>, not </a:t>
            </a:r>
            <a:r>
              <a:rPr lang="en-US" sz="1600" i="1" dirty="0"/>
              <a:t>here</a:t>
            </a:r>
          </a:p>
          <a:p>
            <a:endParaRPr lang="en-US" sz="1600" dirty="0"/>
          </a:p>
          <a:p>
            <a:r>
              <a:rPr lang="en-US" sz="1600" dirty="0"/>
              <a:t>Jesus: Uproot the sin before it can grow!</a:t>
            </a:r>
          </a:p>
          <a:p>
            <a:r>
              <a:rPr lang="en-US" sz="1600" dirty="0"/>
              <a:t>The epistle of James, </a:t>
            </a:r>
            <a:r>
              <a:rPr lang="en-US" sz="1600" i="1" dirty="0"/>
              <a:t>a commentary on the SOTM</a:t>
            </a:r>
            <a:r>
              <a:rPr lang="en-US" sz="1600" dirty="0"/>
              <a:t>, puts it this way: </a:t>
            </a:r>
          </a:p>
          <a:p>
            <a:pPr marL="742950" lvl="1" indent="-285750" algn="l">
              <a:buFont typeface="Wingdings" panose="05000000000000000000" pitchFamily="2" charset="2"/>
              <a:buChar char="v"/>
            </a:pPr>
            <a:r>
              <a:rPr lang="en-US" sz="1600" dirty="0">
                <a:solidFill>
                  <a:schemeClr val="tx1"/>
                </a:solidFill>
              </a:rPr>
              <a:t>“But one is </a:t>
            </a:r>
            <a:r>
              <a:rPr lang="en-US" sz="1600" dirty="0">
                <a:solidFill>
                  <a:schemeClr val="bg1"/>
                </a:solidFill>
              </a:rPr>
              <a:t>tempted</a:t>
            </a:r>
            <a:r>
              <a:rPr lang="en-US" sz="1600" dirty="0">
                <a:solidFill>
                  <a:schemeClr val="tx1"/>
                </a:solidFill>
              </a:rPr>
              <a:t> by one’s own desire, being </a:t>
            </a:r>
            <a:r>
              <a:rPr lang="en-US" sz="1600" dirty="0">
                <a:solidFill>
                  <a:schemeClr val="bg1"/>
                </a:solidFill>
              </a:rPr>
              <a:t>lured</a:t>
            </a:r>
            <a:r>
              <a:rPr lang="en-US" sz="1600" dirty="0">
                <a:solidFill>
                  <a:schemeClr val="tx1"/>
                </a:solidFill>
              </a:rPr>
              <a:t> and </a:t>
            </a:r>
            <a:r>
              <a:rPr lang="en-US" sz="1600" dirty="0">
                <a:solidFill>
                  <a:schemeClr val="bg1"/>
                </a:solidFill>
              </a:rPr>
              <a:t>enticed</a:t>
            </a:r>
            <a:r>
              <a:rPr lang="en-US" sz="1600" dirty="0">
                <a:solidFill>
                  <a:schemeClr val="tx1"/>
                </a:solidFill>
              </a:rPr>
              <a:t> by it; 15 then, when that </a:t>
            </a:r>
            <a:r>
              <a:rPr lang="en-US" sz="1600" dirty="0">
                <a:solidFill>
                  <a:schemeClr val="bg1"/>
                </a:solidFill>
              </a:rPr>
              <a:t>desire</a:t>
            </a:r>
            <a:r>
              <a:rPr lang="en-US" sz="1600" dirty="0">
                <a:solidFill>
                  <a:schemeClr val="tx1"/>
                </a:solidFill>
              </a:rPr>
              <a:t> has conceived, it gives birth to </a:t>
            </a:r>
            <a:r>
              <a:rPr lang="en-US" sz="1600" dirty="0">
                <a:solidFill>
                  <a:schemeClr val="bg1"/>
                </a:solidFill>
              </a:rPr>
              <a:t>sin</a:t>
            </a:r>
            <a:r>
              <a:rPr lang="en-US" sz="1600" dirty="0">
                <a:solidFill>
                  <a:schemeClr val="tx1"/>
                </a:solidFill>
              </a:rPr>
              <a:t>, and that sin, when it is fully grown, gives birth to </a:t>
            </a:r>
            <a:r>
              <a:rPr lang="en-US" sz="1600" dirty="0">
                <a:solidFill>
                  <a:schemeClr val="bg1"/>
                </a:solidFill>
              </a:rPr>
              <a:t>death</a:t>
            </a:r>
            <a:r>
              <a:rPr lang="en-US" sz="1600" dirty="0">
                <a:solidFill>
                  <a:schemeClr val="tx1"/>
                </a:solidFill>
              </a:rPr>
              <a:t>.” (James 1:15)</a:t>
            </a:r>
          </a:p>
          <a:p>
            <a:endParaRPr lang="en-US" sz="1600" dirty="0">
              <a:solidFill>
                <a:schemeClr val="tx1"/>
              </a:solidFill>
            </a:endParaRPr>
          </a:p>
          <a:p>
            <a:endParaRPr lang="en-US" sz="1600" dirty="0"/>
          </a:p>
        </p:txBody>
      </p:sp>
      <p:sp>
        <p:nvSpPr>
          <p:cNvPr id="2" name="Title 1"/>
          <p:cNvSpPr>
            <a:spLocks noGrp="1"/>
          </p:cNvSpPr>
          <p:nvPr>
            <p:ph type="ctrTitle"/>
          </p:nvPr>
        </p:nvSpPr>
        <p:spPr/>
        <p:txBody>
          <a:bodyPr/>
          <a:lstStyle/>
          <a:p>
            <a:pPr algn="l"/>
            <a:r>
              <a:rPr lang="en-US" sz="3600" dirty="0"/>
              <a:t>Review from last meeting</a:t>
            </a:r>
          </a:p>
        </p:txBody>
      </p:sp>
      <p:cxnSp>
        <p:nvCxnSpPr>
          <p:cNvPr id="11" name="Straight Arrow Connector 10">
            <a:extLst>
              <a:ext uri="{FF2B5EF4-FFF2-40B4-BE49-F238E27FC236}">
                <a16:creationId xmlns:a16="http://schemas.microsoft.com/office/drawing/2014/main" id="{2F3B711E-8160-445E-A9B0-1FA6DADDE6DB}"/>
              </a:ext>
            </a:extLst>
          </p:cNvPr>
          <p:cNvCxnSpPr/>
          <p:nvPr/>
        </p:nvCxnSpPr>
        <p:spPr>
          <a:xfrm flipH="1" flipV="1">
            <a:off x="2286000" y="2266950"/>
            <a:ext cx="914400" cy="609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91A891DF-FE8A-4883-B3DE-5E48567AACAA}"/>
              </a:ext>
            </a:extLst>
          </p:cNvPr>
          <p:cNvCxnSpPr>
            <a:cxnSpLocks/>
          </p:cNvCxnSpPr>
          <p:nvPr/>
        </p:nvCxnSpPr>
        <p:spPr>
          <a:xfrm flipV="1">
            <a:off x="5562600" y="2266950"/>
            <a:ext cx="914400" cy="609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Footer Placeholder 5"/>
          <p:cNvSpPr>
            <a:spLocks noGrp="1"/>
          </p:cNvSpPr>
          <p:nvPr>
            <p:ph type="ftr" sz="quarter" idx="12"/>
          </p:nvPr>
        </p:nvSpPr>
        <p:spPr/>
        <p:txBody>
          <a:bodyPr/>
          <a:lstStyle/>
          <a:p>
            <a:r>
              <a:rPr lang="en-US"/>
              <a:t>Tim Collins: http://www.pas.Rochester.edu/~tim</a:t>
            </a:r>
          </a:p>
        </p:txBody>
      </p:sp>
    </p:spTree>
    <p:extLst>
      <p:ext uri="{BB962C8B-B14F-4D97-AF65-F5344CB8AC3E}">
        <p14:creationId xmlns:p14="http://schemas.microsoft.com/office/powerpoint/2010/main" val="929430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13094</TotalTime>
  <Words>5166</Words>
  <Application>Microsoft Office PowerPoint</Application>
  <PresentationFormat>On-screen Show (16:9)</PresentationFormat>
  <Paragraphs>411</Paragraphs>
  <Slides>52</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52</vt:i4>
      </vt:variant>
    </vt:vector>
  </HeadingPairs>
  <TitlesOfParts>
    <vt:vector size="58" baseType="lpstr">
      <vt:lpstr>Arial</vt:lpstr>
      <vt:lpstr>Calibri</vt:lpstr>
      <vt:lpstr>Constantia</vt:lpstr>
      <vt:lpstr>Wingdings</vt:lpstr>
      <vt:lpstr>Wingdings 2</vt:lpstr>
      <vt:lpstr>Paper</vt:lpstr>
      <vt:lpstr>…</vt:lpstr>
      <vt:lpstr>Review from last meeting</vt:lpstr>
      <vt:lpstr>Review from last meeting</vt:lpstr>
      <vt:lpstr>Review from last meeting</vt:lpstr>
      <vt:lpstr>Review from last meeting</vt:lpstr>
      <vt:lpstr>Review from last meeting</vt:lpstr>
      <vt:lpstr>Review from last meeting</vt:lpstr>
      <vt:lpstr>Review from last meeting</vt:lpstr>
      <vt:lpstr>Review from last meeting</vt:lpstr>
      <vt:lpstr>Not just murder but anger and harsh words</vt:lpstr>
      <vt:lpstr>Not just murder but anger and harsh words</vt:lpstr>
      <vt:lpstr>This week: adultery and divorce</vt:lpstr>
      <vt:lpstr>“anyone who looks at a woman lustfully”</vt:lpstr>
      <vt:lpstr>“anyone who looks at a woman lustfully”</vt:lpstr>
      <vt:lpstr>“anyone who looks at a woman lustfully”</vt:lpstr>
      <vt:lpstr>“anyone who looks at a woman lustfully”</vt:lpstr>
      <vt:lpstr>Ancients differed in their views of lust</vt:lpstr>
      <vt:lpstr>Jesus’ solution for adultery parallels that for murder</vt:lpstr>
      <vt:lpstr>Jesus’ solution for adultery parallels that for murder</vt:lpstr>
      <vt:lpstr>Addiction counseling focuses on impulse control</vt:lpstr>
      <vt:lpstr>Addiction counseling focuses on impulse control</vt:lpstr>
      <vt:lpstr>Review: anger, adultery</vt:lpstr>
      <vt:lpstr>Review: anger, adultery</vt:lpstr>
      <vt:lpstr>Review: anger, adultery</vt:lpstr>
      <vt:lpstr>Review: anger, adultery</vt:lpstr>
      <vt:lpstr>Review: anger, adultery</vt:lpstr>
      <vt:lpstr>This week: divorce</vt:lpstr>
      <vt:lpstr>This is a tough topic</vt:lpstr>
      <vt:lpstr>Today’s modest goal: Understand what Jesus teaches</vt:lpstr>
      <vt:lpstr>Background: Jesus on Divorce</vt:lpstr>
      <vt:lpstr>Background: Jesus on Divorce</vt:lpstr>
      <vt:lpstr>Background: Jesus on Divorce</vt:lpstr>
      <vt:lpstr>Jews and Romans treated divorce differently</vt:lpstr>
      <vt:lpstr>Jesus focuses on the purpose of marriage</vt:lpstr>
      <vt:lpstr>Jesus focuses on the purpose of marriage</vt:lpstr>
      <vt:lpstr>Jesus focuses on the purpose of marriage</vt:lpstr>
      <vt:lpstr>Jesus focuses on the purpose of marriage</vt:lpstr>
      <vt:lpstr>Jesus focuses on the purpose of marriage</vt:lpstr>
      <vt:lpstr>Paul’s teaching makes it clear this wasn’t just legalism</vt:lpstr>
      <vt:lpstr>God sometimes allows what’s less than ideal</vt:lpstr>
      <vt:lpstr>Jesus: With your whole heart try to achieve God’s aims</vt:lpstr>
      <vt:lpstr>Jesus: With your whole heart try to achieve God’s aims</vt:lpstr>
      <vt:lpstr>Modern conservative Christians often allow divorce for the 3 A’s</vt:lpstr>
      <vt:lpstr>Modern conservative Christians often allow divorce for the 3 A’s</vt:lpstr>
      <vt:lpstr>Modern conservative Christians often allow divorce for the 3 A’s</vt:lpstr>
      <vt:lpstr>If you are divorced, what is it like to talk to Jesus?</vt:lpstr>
      <vt:lpstr>Modern churches often treat divorce as no-fault</vt:lpstr>
      <vt:lpstr>Maybe we’ve been looking at the SOTM all wrong</vt:lpstr>
      <vt:lpstr>Maybe we’ve been looking at the SOTM all wrong</vt:lpstr>
      <vt:lpstr>Maybe we’ve been looking at the SOTM all wrong</vt:lpstr>
      <vt:lpstr>Maybe we’ve been looking at the SOTM all wrong</vt:lpstr>
      <vt:lpstr>Maybe we’ve been looking at the SOTM all wrong</vt:lpstr>
    </vt:vector>
  </TitlesOfParts>
  <Company>LLE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Philippians: The Mind of Christ</dc:title>
  <dc:creator>Tim Collins</dc:creator>
  <cp:lastModifiedBy>Tim Collins</cp:lastModifiedBy>
  <cp:revision>131</cp:revision>
  <dcterms:created xsi:type="dcterms:W3CDTF">2019-04-05T15:41:07Z</dcterms:created>
  <dcterms:modified xsi:type="dcterms:W3CDTF">2020-03-09T21:18:03Z</dcterms:modified>
</cp:coreProperties>
</file>