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4" r:id="rId3"/>
    <p:sldId id="257" r:id="rId4"/>
    <p:sldId id="261" r:id="rId5"/>
    <p:sldId id="266" r:id="rId6"/>
    <p:sldId id="259" r:id="rId7"/>
    <p:sldId id="272" r:id="rId8"/>
    <p:sldId id="267" r:id="rId9"/>
    <p:sldId id="260" r:id="rId10"/>
    <p:sldId id="273" r:id="rId11"/>
    <p:sldId id="271" r:id="rId12"/>
    <p:sldId id="263" r:id="rId13"/>
    <p:sldId id="270" r:id="rId14"/>
    <p:sldId id="262" r:id="rId15"/>
    <p:sldId id="279" r:id="rId16"/>
    <p:sldId id="274" r:id="rId17"/>
    <p:sldId id="277" r:id="rId18"/>
    <p:sldId id="275" r:id="rId19"/>
    <p:sldId id="276" r:id="rId20"/>
    <p:sldId id="280" r:id="rId21"/>
    <p:sldId id="281" r:id="rId22"/>
    <p:sldId id="284" r:id="rId23"/>
    <p:sldId id="283"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9560E-5F90-44EB-95F1-B4DBDC5C44A8}" type="datetimeFigureOut">
              <a:rPr lang="en-US" smtClean="0"/>
              <a:t>1/26/2020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25D1F-C906-4525-AF54-ECB0C78E766A}" type="slidenum">
              <a:rPr lang="en-US" smtClean="0"/>
              <a:t>‹#›</a:t>
            </a:fld>
            <a:endParaRPr lang="en-US"/>
          </a:p>
        </p:txBody>
      </p:sp>
    </p:spTree>
    <p:extLst>
      <p:ext uri="{BB962C8B-B14F-4D97-AF65-F5344CB8AC3E}">
        <p14:creationId xmlns:p14="http://schemas.microsoft.com/office/powerpoint/2010/main" val="428000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need to be monoatomic but EOS change when deal with diatomic or more complicated gas</a:t>
            </a:r>
          </a:p>
        </p:txBody>
      </p:sp>
      <p:sp>
        <p:nvSpPr>
          <p:cNvPr id="4" name="Slide Number Placeholder 3"/>
          <p:cNvSpPr>
            <a:spLocks noGrp="1"/>
          </p:cNvSpPr>
          <p:nvPr>
            <p:ph type="sldNum" sz="quarter" idx="5"/>
          </p:nvPr>
        </p:nvSpPr>
        <p:spPr/>
        <p:txBody>
          <a:bodyPr/>
          <a:lstStyle/>
          <a:p>
            <a:fld id="{FDB25D1F-C906-4525-AF54-ECB0C78E766A}" type="slidenum">
              <a:rPr lang="en-US" smtClean="0"/>
              <a:t>3</a:t>
            </a:fld>
            <a:endParaRPr lang="en-US"/>
          </a:p>
        </p:txBody>
      </p:sp>
    </p:spTree>
    <p:extLst>
      <p:ext uri="{BB962C8B-B14F-4D97-AF65-F5344CB8AC3E}">
        <p14:creationId xmlns:p14="http://schemas.microsoft.com/office/powerpoint/2010/main" val="409982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FD6B8-0AE8-4B2D-9BB7-B91569F03C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F22206-95F0-40D3-821C-0C0AE7AC6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A66594-56A2-410D-B7CA-6BA3415AABD3}"/>
              </a:ext>
            </a:extLst>
          </p:cNvPr>
          <p:cNvSpPr>
            <a:spLocks noGrp="1"/>
          </p:cNvSpPr>
          <p:nvPr>
            <p:ph type="dt" sz="half" idx="10"/>
          </p:nvPr>
        </p:nvSpPr>
        <p:spPr/>
        <p:txBody>
          <a:bodyPr/>
          <a:lstStyle/>
          <a:p>
            <a:fld id="{CA2370EA-D458-4F5D-A6AF-08D123E460AC}" type="datetimeFigureOut">
              <a:rPr lang="en-US" smtClean="0"/>
              <a:t>1/26/2020</a:t>
            </a:fld>
            <a:endParaRPr lang="en-US"/>
          </a:p>
        </p:txBody>
      </p:sp>
      <p:sp>
        <p:nvSpPr>
          <p:cNvPr id="5" name="Footer Placeholder 4">
            <a:extLst>
              <a:ext uri="{FF2B5EF4-FFF2-40B4-BE49-F238E27FC236}">
                <a16:creationId xmlns:a16="http://schemas.microsoft.com/office/drawing/2014/main" id="{51576820-469C-461A-9A4B-4742A67D0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BCCE3-7611-4535-8DC9-E96CB115D9F4}"/>
              </a:ext>
            </a:extLst>
          </p:cNvPr>
          <p:cNvSpPr>
            <a:spLocks noGrp="1"/>
          </p:cNvSpPr>
          <p:nvPr>
            <p:ph type="sldNum" sz="quarter" idx="12"/>
          </p:nvPr>
        </p:nvSpPr>
        <p:spPr/>
        <p:txBody>
          <a:bodyPr/>
          <a:lstStyle/>
          <a:p>
            <a:fld id="{E6622129-675E-4B56-86A5-19931934721B}" type="slidenum">
              <a:rPr lang="en-US" smtClean="0"/>
              <a:t>‹#›</a:t>
            </a:fld>
            <a:endParaRPr lang="en-US"/>
          </a:p>
        </p:txBody>
      </p:sp>
    </p:spTree>
    <p:extLst>
      <p:ext uri="{BB962C8B-B14F-4D97-AF65-F5344CB8AC3E}">
        <p14:creationId xmlns:p14="http://schemas.microsoft.com/office/powerpoint/2010/main" val="410945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1BFA-E6A1-4161-BF9D-1BA66F1EC9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E2B40-B9E1-4F0D-B578-3567C90B76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4C5D5-759F-445D-94D1-4462EF128399}"/>
              </a:ext>
            </a:extLst>
          </p:cNvPr>
          <p:cNvSpPr>
            <a:spLocks noGrp="1"/>
          </p:cNvSpPr>
          <p:nvPr>
            <p:ph type="dt" sz="half" idx="10"/>
          </p:nvPr>
        </p:nvSpPr>
        <p:spPr/>
        <p:txBody>
          <a:bodyPr/>
          <a:lstStyle/>
          <a:p>
            <a:fld id="{CA2370EA-D458-4F5D-A6AF-08D123E460AC}" type="datetimeFigureOut">
              <a:rPr lang="en-US" smtClean="0"/>
              <a:t>1/26/2020</a:t>
            </a:fld>
            <a:endParaRPr lang="en-US"/>
          </a:p>
        </p:txBody>
      </p:sp>
      <p:sp>
        <p:nvSpPr>
          <p:cNvPr id="5" name="Footer Placeholder 4">
            <a:extLst>
              <a:ext uri="{FF2B5EF4-FFF2-40B4-BE49-F238E27FC236}">
                <a16:creationId xmlns:a16="http://schemas.microsoft.com/office/drawing/2014/main" id="{C4063ADC-71BA-48F5-8E0F-B2BC90B7A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1E07E-A977-45FD-953D-85EF1F081203}"/>
              </a:ext>
            </a:extLst>
          </p:cNvPr>
          <p:cNvSpPr>
            <a:spLocks noGrp="1"/>
          </p:cNvSpPr>
          <p:nvPr>
            <p:ph type="sldNum" sz="quarter" idx="12"/>
          </p:nvPr>
        </p:nvSpPr>
        <p:spPr/>
        <p:txBody>
          <a:bodyPr/>
          <a:lstStyle/>
          <a:p>
            <a:fld id="{E6622129-675E-4B56-86A5-19931934721B}" type="slidenum">
              <a:rPr lang="en-US" smtClean="0"/>
              <a:t>‹#›</a:t>
            </a:fld>
            <a:endParaRPr lang="en-US"/>
          </a:p>
        </p:txBody>
      </p:sp>
    </p:spTree>
    <p:extLst>
      <p:ext uri="{BB962C8B-B14F-4D97-AF65-F5344CB8AC3E}">
        <p14:creationId xmlns:p14="http://schemas.microsoft.com/office/powerpoint/2010/main" val="211951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65A24B-0C63-4665-AA99-771B9FA5FF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946F1A-854C-4C30-9DB5-AAEF43D62F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830FF-4380-4B10-9F55-B1ED456577E5}"/>
              </a:ext>
            </a:extLst>
          </p:cNvPr>
          <p:cNvSpPr>
            <a:spLocks noGrp="1"/>
          </p:cNvSpPr>
          <p:nvPr>
            <p:ph type="dt" sz="half" idx="10"/>
          </p:nvPr>
        </p:nvSpPr>
        <p:spPr/>
        <p:txBody>
          <a:bodyPr/>
          <a:lstStyle/>
          <a:p>
            <a:fld id="{CA2370EA-D458-4F5D-A6AF-08D123E460AC}" type="datetimeFigureOut">
              <a:rPr lang="en-US" smtClean="0"/>
              <a:t>1/26/2020</a:t>
            </a:fld>
            <a:endParaRPr lang="en-US"/>
          </a:p>
        </p:txBody>
      </p:sp>
      <p:sp>
        <p:nvSpPr>
          <p:cNvPr id="5" name="Footer Placeholder 4">
            <a:extLst>
              <a:ext uri="{FF2B5EF4-FFF2-40B4-BE49-F238E27FC236}">
                <a16:creationId xmlns:a16="http://schemas.microsoft.com/office/drawing/2014/main" id="{7380B612-8632-4813-A2E6-83C63B88B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F6759-D5E6-4DA8-9719-C768A8DA28FC}"/>
              </a:ext>
            </a:extLst>
          </p:cNvPr>
          <p:cNvSpPr>
            <a:spLocks noGrp="1"/>
          </p:cNvSpPr>
          <p:nvPr>
            <p:ph type="sldNum" sz="quarter" idx="12"/>
          </p:nvPr>
        </p:nvSpPr>
        <p:spPr/>
        <p:txBody>
          <a:bodyPr/>
          <a:lstStyle/>
          <a:p>
            <a:fld id="{E6622129-675E-4B56-86A5-19931934721B}" type="slidenum">
              <a:rPr lang="en-US" smtClean="0"/>
              <a:t>‹#›</a:t>
            </a:fld>
            <a:endParaRPr lang="en-US"/>
          </a:p>
        </p:txBody>
      </p:sp>
    </p:spTree>
    <p:extLst>
      <p:ext uri="{BB962C8B-B14F-4D97-AF65-F5344CB8AC3E}">
        <p14:creationId xmlns:p14="http://schemas.microsoft.com/office/powerpoint/2010/main" val="392736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905E-7DE3-4836-AE51-2FDCAEA975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146931-FC7C-4D0B-BE4E-F56B8BA10F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BE192-125F-4A10-801A-06EC3CAF39C9}"/>
              </a:ext>
            </a:extLst>
          </p:cNvPr>
          <p:cNvSpPr>
            <a:spLocks noGrp="1"/>
          </p:cNvSpPr>
          <p:nvPr>
            <p:ph type="dt" sz="half" idx="10"/>
          </p:nvPr>
        </p:nvSpPr>
        <p:spPr/>
        <p:txBody>
          <a:bodyPr/>
          <a:lstStyle/>
          <a:p>
            <a:fld id="{CA2370EA-D458-4F5D-A6AF-08D123E460AC}" type="datetimeFigureOut">
              <a:rPr lang="en-US" smtClean="0"/>
              <a:t>1/26/2020</a:t>
            </a:fld>
            <a:endParaRPr lang="en-US"/>
          </a:p>
        </p:txBody>
      </p:sp>
      <p:sp>
        <p:nvSpPr>
          <p:cNvPr id="5" name="Footer Placeholder 4">
            <a:extLst>
              <a:ext uri="{FF2B5EF4-FFF2-40B4-BE49-F238E27FC236}">
                <a16:creationId xmlns:a16="http://schemas.microsoft.com/office/drawing/2014/main" id="{06320993-7A14-4A5F-816C-0DAA2A0CC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23D36-E558-41CF-9544-F35FFFC66C21}"/>
              </a:ext>
            </a:extLst>
          </p:cNvPr>
          <p:cNvSpPr>
            <a:spLocks noGrp="1"/>
          </p:cNvSpPr>
          <p:nvPr>
            <p:ph type="sldNum" sz="quarter" idx="12"/>
          </p:nvPr>
        </p:nvSpPr>
        <p:spPr/>
        <p:txBody>
          <a:bodyPr/>
          <a:lstStyle/>
          <a:p>
            <a:fld id="{E6622129-675E-4B56-86A5-19931934721B}" type="slidenum">
              <a:rPr lang="en-US" smtClean="0"/>
              <a:t>‹#›</a:t>
            </a:fld>
            <a:endParaRPr lang="en-US"/>
          </a:p>
        </p:txBody>
      </p:sp>
    </p:spTree>
    <p:extLst>
      <p:ext uri="{BB962C8B-B14F-4D97-AF65-F5344CB8AC3E}">
        <p14:creationId xmlns:p14="http://schemas.microsoft.com/office/powerpoint/2010/main" val="3934643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6896-7491-4C5E-ABE1-61EE4B90A8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F22618-4DE4-4046-B8A4-3047A9070B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5EB992-733C-4864-96D3-FFA4C205BC52}"/>
              </a:ext>
            </a:extLst>
          </p:cNvPr>
          <p:cNvSpPr>
            <a:spLocks noGrp="1"/>
          </p:cNvSpPr>
          <p:nvPr>
            <p:ph type="dt" sz="half" idx="10"/>
          </p:nvPr>
        </p:nvSpPr>
        <p:spPr/>
        <p:txBody>
          <a:bodyPr/>
          <a:lstStyle/>
          <a:p>
            <a:fld id="{CA2370EA-D458-4F5D-A6AF-08D123E460AC}" type="datetimeFigureOut">
              <a:rPr lang="en-US" smtClean="0"/>
              <a:t>1/26/2020</a:t>
            </a:fld>
            <a:endParaRPr lang="en-US"/>
          </a:p>
        </p:txBody>
      </p:sp>
      <p:sp>
        <p:nvSpPr>
          <p:cNvPr id="5" name="Footer Placeholder 4">
            <a:extLst>
              <a:ext uri="{FF2B5EF4-FFF2-40B4-BE49-F238E27FC236}">
                <a16:creationId xmlns:a16="http://schemas.microsoft.com/office/drawing/2014/main" id="{9A86BF14-38D6-4EE8-8476-46F815D29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DE0F-9B15-4AEC-83E0-0A35164BD3FB}"/>
              </a:ext>
            </a:extLst>
          </p:cNvPr>
          <p:cNvSpPr>
            <a:spLocks noGrp="1"/>
          </p:cNvSpPr>
          <p:nvPr>
            <p:ph type="sldNum" sz="quarter" idx="12"/>
          </p:nvPr>
        </p:nvSpPr>
        <p:spPr/>
        <p:txBody>
          <a:bodyPr/>
          <a:lstStyle/>
          <a:p>
            <a:fld id="{E6622129-675E-4B56-86A5-19931934721B}" type="slidenum">
              <a:rPr lang="en-US" smtClean="0"/>
              <a:t>‹#›</a:t>
            </a:fld>
            <a:endParaRPr lang="en-US"/>
          </a:p>
        </p:txBody>
      </p:sp>
    </p:spTree>
    <p:extLst>
      <p:ext uri="{BB962C8B-B14F-4D97-AF65-F5344CB8AC3E}">
        <p14:creationId xmlns:p14="http://schemas.microsoft.com/office/powerpoint/2010/main" val="368443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13C4-3071-45BA-B462-AE4716429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B9CE75-3EE4-42B0-A9DD-0780C0329F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B0D311-1F18-48F6-9DD4-794612D99E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63B226-C5A1-42EF-BD1E-120DCE4FE55D}"/>
              </a:ext>
            </a:extLst>
          </p:cNvPr>
          <p:cNvSpPr>
            <a:spLocks noGrp="1"/>
          </p:cNvSpPr>
          <p:nvPr>
            <p:ph type="dt" sz="half" idx="10"/>
          </p:nvPr>
        </p:nvSpPr>
        <p:spPr/>
        <p:txBody>
          <a:bodyPr/>
          <a:lstStyle/>
          <a:p>
            <a:fld id="{CA2370EA-D458-4F5D-A6AF-08D123E460AC}" type="datetimeFigureOut">
              <a:rPr lang="en-US" smtClean="0"/>
              <a:t>1/26/2020</a:t>
            </a:fld>
            <a:endParaRPr lang="en-US"/>
          </a:p>
        </p:txBody>
      </p:sp>
      <p:sp>
        <p:nvSpPr>
          <p:cNvPr id="6" name="Footer Placeholder 5">
            <a:extLst>
              <a:ext uri="{FF2B5EF4-FFF2-40B4-BE49-F238E27FC236}">
                <a16:creationId xmlns:a16="http://schemas.microsoft.com/office/drawing/2014/main" id="{90ABA6DE-1203-41DC-B722-729503ADD9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B3FE57-C046-47F2-A21F-44A948798F1D}"/>
              </a:ext>
            </a:extLst>
          </p:cNvPr>
          <p:cNvSpPr>
            <a:spLocks noGrp="1"/>
          </p:cNvSpPr>
          <p:nvPr>
            <p:ph type="sldNum" sz="quarter" idx="12"/>
          </p:nvPr>
        </p:nvSpPr>
        <p:spPr/>
        <p:txBody>
          <a:bodyPr/>
          <a:lstStyle/>
          <a:p>
            <a:fld id="{E6622129-675E-4B56-86A5-19931934721B}" type="slidenum">
              <a:rPr lang="en-US" smtClean="0"/>
              <a:t>‹#›</a:t>
            </a:fld>
            <a:endParaRPr lang="en-US"/>
          </a:p>
        </p:txBody>
      </p:sp>
    </p:spTree>
    <p:extLst>
      <p:ext uri="{BB962C8B-B14F-4D97-AF65-F5344CB8AC3E}">
        <p14:creationId xmlns:p14="http://schemas.microsoft.com/office/powerpoint/2010/main" val="265843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3AED-939E-461A-A7F0-B398A8B8B3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630D13-6949-4F84-B352-B51C0A6421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5811A8-D31E-4D48-B6D3-F21E59957C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D82B3E-EDD9-4B24-9DD8-FC000DD82E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CA534B-3882-4D0E-B6D9-92368BE372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8DA26D-3636-47D4-B945-4E956EF43E1E}"/>
              </a:ext>
            </a:extLst>
          </p:cNvPr>
          <p:cNvSpPr>
            <a:spLocks noGrp="1"/>
          </p:cNvSpPr>
          <p:nvPr>
            <p:ph type="dt" sz="half" idx="10"/>
          </p:nvPr>
        </p:nvSpPr>
        <p:spPr/>
        <p:txBody>
          <a:bodyPr/>
          <a:lstStyle/>
          <a:p>
            <a:fld id="{CA2370EA-D458-4F5D-A6AF-08D123E460AC}" type="datetimeFigureOut">
              <a:rPr lang="en-US" smtClean="0"/>
              <a:t>1/26/2020</a:t>
            </a:fld>
            <a:endParaRPr lang="en-US"/>
          </a:p>
        </p:txBody>
      </p:sp>
      <p:sp>
        <p:nvSpPr>
          <p:cNvPr id="8" name="Footer Placeholder 7">
            <a:extLst>
              <a:ext uri="{FF2B5EF4-FFF2-40B4-BE49-F238E27FC236}">
                <a16:creationId xmlns:a16="http://schemas.microsoft.com/office/drawing/2014/main" id="{E1D7133A-501D-4C67-85A3-2FD490BB0E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6BEB92-5501-43A9-BE2A-DF070B3A64F2}"/>
              </a:ext>
            </a:extLst>
          </p:cNvPr>
          <p:cNvSpPr>
            <a:spLocks noGrp="1"/>
          </p:cNvSpPr>
          <p:nvPr>
            <p:ph type="sldNum" sz="quarter" idx="12"/>
          </p:nvPr>
        </p:nvSpPr>
        <p:spPr/>
        <p:txBody>
          <a:bodyPr/>
          <a:lstStyle/>
          <a:p>
            <a:fld id="{E6622129-675E-4B56-86A5-19931934721B}" type="slidenum">
              <a:rPr lang="en-US" smtClean="0"/>
              <a:t>‹#›</a:t>
            </a:fld>
            <a:endParaRPr lang="en-US"/>
          </a:p>
        </p:txBody>
      </p:sp>
    </p:spTree>
    <p:extLst>
      <p:ext uri="{BB962C8B-B14F-4D97-AF65-F5344CB8AC3E}">
        <p14:creationId xmlns:p14="http://schemas.microsoft.com/office/powerpoint/2010/main" val="312973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EC3D9-B042-4C0C-8EB9-9127DA3180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2C6C43-730B-46D3-9B30-9DB11DAADC07}"/>
              </a:ext>
            </a:extLst>
          </p:cNvPr>
          <p:cNvSpPr>
            <a:spLocks noGrp="1"/>
          </p:cNvSpPr>
          <p:nvPr>
            <p:ph type="dt" sz="half" idx="10"/>
          </p:nvPr>
        </p:nvSpPr>
        <p:spPr/>
        <p:txBody>
          <a:bodyPr/>
          <a:lstStyle/>
          <a:p>
            <a:fld id="{CA2370EA-D458-4F5D-A6AF-08D123E460AC}" type="datetimeFigureOut">
              <a:rPr lang="en-US" smtClean="0"/>
              <a:t>1/26/2020</a:t>
            </a:fld>
            <a:endParaRPr lang="en-US"/>
          </a:p>
        </p:txBody>
      </p:sp>
      <p:sp>
        <p:nvSpPr>
          <p:cNvPr id="4" name="Footer Placeholder 3">
            <a:extLst>
              <a:ext uri="{FF2B5EF4-FFF2-40B4-BE49-F238E27FC236}">
                <a16:creationId xmlns:a16="http://schemas.microsoft.com/office/drawing/2014/main" id="{47E17E6D-392D-4BC7-A7A7-3BC58DB1D0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F6780F-E936-47C0-8464-CE75D94238EB}"/>
              </a:ext>
            </a:extLst>
          </p:cNvPr>
          <p:cNvSpPr>
            <a:spLocks noGrp="1"/>
          </p:cNvSpPr>
          <p:nvPr>
            <p:ph type="sldNum" sz="quarter" idx="12"/>
          </p:nvPr>
        </p:nvSpPr>
        <p:spPr/>
        <p:txBody>
          <a:bodyPr/>
          <a:lstStyle/>
          <a:p>
            <a:fld id="{E6622129-675E-4B56-86A5-19931934721B}" type="slidenum">
              <a:rPr lang="en-US" smtClean="0"/>
              <a:t>‹#›</a:t>
            </a:fld>
            <a:endParaRPr lang="en-US"/>
          </a:p>
        </p:txBody>
      </p:sp>
    </p:spTree>
    <p:extLst>
      <p:ext uri="{BB962C8B-B14F-4D97-AF65-F5344CB8AC3E}">
        <p14:creationId xmlns:p14="http://schemas.microsoft.com/office/powerpoint/2010/main" val="161185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3C2F1F-D10F-4EF4-9F75-682719BAD7AE}"/>
              </a:ext>
            </a:extLst>
          </p:cNvPr>
          <p:cNvSpPr>
            <a:spLocks noGrp="1"/>
          </p:cNvSpPr>
          <p:nvPr>
            <p:ph type="dt" sz="half" idx="10"/>
          </p:nvPr>
        </p:nvSpPr>
        <p:spPr/>
        <p:txBody>
          <a:bodyPr/>
          <a:lstStyle/>
          <a:p>
            <a:fld id="{CA2370EA-D458-4F5D-A6AF-08D123E460AC}" type="datetimeFigureOut">
              <a:rPr lang="en-US" smtClean="0"/>
              <a:t>1/26/2020</a:t>
            </a:fld>
            <a:endParaRPr lang="en-US"/>
          </a:p>
        </p:txBody>
      </p:sp>
      <p:sp>
        <p:nvSpPr>
          <p:cNvPr id="3" name="Footer Placeholder 2">
            <a:extLst>
              <a:ext uri="{FF2B5EF4-FFF2-40B4-BE49-F238E27FC236}">
                <a16:creationId xmlns:a16="http://schemas.microsoft.com/office/drawing/2014/main" id="{80C78B07-B4CD-4D3E-B49B-F2F5747ADA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620D3B-F901-4469-A021-2F3F8F291A97}"/>
              </a:ext>
            </a:extLst>
          </p:cNvPr>
          <p:cNvSpPr>
            <a:spLocks noGrp="1"/>
          </p:cNvSpPr>
          <p:nvPr>
            <p:ph type="sldNum" sz="quarter" idx="12"/>
          </p:nvPr>
        </p:nvSpPr>
        <p:spPr/>
        <p:txBody>
          <a:bodyPr/>
          <a:lstStyle/>
          <a:p>
            <a:fld id="{E6622129-675E-4B56-86A5-19931934721B}" type="slidenum">
              <a:rPr lang="en-US" smtClean="0"/>
              <a:t>‹#›</a:t>
            </a:fld>
            <a:endParaRPr lang="en-US"/>
          </a:p>
        </p:txBody>
      </p:sp>
    </p:spTree>
    <p:extLst>
      <p:ext uri="{BB962C8B-B14F-4D97-AF65-F5344CB8AC3E}">
        <p14:creationId xmlns:p14="http://schemas.microsoft.com/office/powerpoint/2010/main" val="384846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5B5F-9804-4252-AFA2-5039F082DF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AA7EAE-1402-4956-9CCF-A38FDA173D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F9EE6E-6623-49EC-A58A-168B2F84D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BF4A45-052B-43C8-834B-2473485B2741}"/>
              </a:ext>
            </a:extLst>
          </p:cNvPr>
          <p:cNvSpPr>
            <a:spLocks noGrp="1"/>
          </p:cNvSpPr>
          <p:nvPr>
            <p:ph type="dt" sz="half" idx="10"/>
          </p:nvPr>
        </p:nvSpPr>
        <p:spPr/>
        <p:txBody>
          <a:bodyPr/>
          <a:lstStyle/>
          <a:p>
            <a:fld id="{CA2370EA-D458-4F5D-A6AF-08D123E460AC}" type="datetimeFigureOut">
              <a:rPr lang="en-US" smtClean="0"/>
              <a:t>1/26/2020</a:t>
            </a:fld>
            <a:endParaRPr lang="en-US"/>
          </a:p>
        </p:txBody>
      </p:sp>
      <p:sp>
        <p:nvSpPr>
          <p:cNvPr id="6" name="Footer Placeholder 5">
            <a:extLst>
              <a:ext uri="{FF2B5EF4-FFF2-40B4-BE49-F238E27FC236}">
                <a16:creationId xmlns:a16="http://schemas.microsoft.com/office/drawing/2014/main" id="{7FCC5FE5-15D4-4096-9C56-C2DE4DB11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420CC7-D266-4174-B189-B54CC4FECD51}"/>
              </a:ext>
            </a:extLst>
          </p:cNvPr>
          <p:cNvSpPr>
            <a:spLocks noGrp="1"/>
          </p:cNvSpPr>
          <p:nvPr>
            <p:ph type="sldNum" sz="quarter" idx="12"/>
          </p:nvPr>
        </p:nvSpPr>
        <p:spPr/>
        <p:txBody>
          <a:bodyPr/>
          <a:lstStyle/>
          <a:p>
            <a:fld id="{E6622129-675E-4B56-86A5-19931934721B}" type="slidenum">
              <a:rPr lang="en-US" smtClean="0"/>
              <a:t>‹#›</a:t>
            </a:fld>
            <a:endParaRPr lang="en-US"/>
          </a:p>
        </p:txBody>
      </p:sp>
    </p:spTree>
    <p:extLst>
      <p:ext uri="{BB962C8B-B14F-4D97-AF65-F5344CB8AC3E}">
        <p14:creationId xmlns:p14="http://schemas.microsoft.com/office/powerpoint/2010/main" val="1182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E2914-0609-4AE0-B792-8AC7303CEB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92E368-E984-48FA-9FDC-0E03914E4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4A250C-7E4E-4FE9-9648-857150050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23236A-A230-4278-9598-29B6565F2EF3}"/>
              </a:ext>
            </a:extLst>
          </p:cNvPr>
          <p:cNvSpPr>
            <a:spLocks noGrp="1"/>
          </p:cNvSpPr>
          <p:nvPr>
            <p:ph type="dt" sz="half" idx="10"/>
          </p:nvPr>
        </p:nvSpPr>
        <p:spPr/>
        <p:txBody>
          <a:bodyPr/>
          <a:lstStyle/>
          <a:p>
            <a:fld id="{CA2370EA-D458-4F5D-A6AF-08D123E460AC}" type="datetimeFigureOut">
              <a:rPr lang="en-US" smtClean="0"/>
              <a:t>1/26/2020</a:t>
            </a:fld>
            <a:endParaRPr lang="en-US"/>
          </a:p>
        </p:txBody>
      </p:sp>
      <p:sp>
        <p:nvSpPr>
          <p:cNvPr id="6" name="Footer Placeholder 5">
            <a:extLst>
              <a:ext uri="{FF2B5EF4-FFF2-40B4-BE49-F238E27FC236}">
                <a16:creationId xmlns:a16="http://schemas.microsoft.com/office/drawing/2014/main" id="{3EFD4840-AC47-4DBD-90B0-802745D66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9FDA75-0F1D-42B0-8ECE-42EB2C1893DA}"/>
              </a:ext>
            </a:extLst>
          </p:cNvPr>
          <p:cNvSpPr>
            <a:spLocks noGrp="1"/>
          </p:cNvSpPr>
          <p:nvPr>
            <p:ph type="sldNum" sz="quarter" idx="12"/>
          </p:nvPr>
        </p:nvSpPr>
        <p:spPr/>
        <p:txBody>
          <a:bodyPr/>
          <a:lstStyle/>
          <a:p>
            <a:fld id="{E6622129-675E-4B56-86A5-19931934721B}" type="slidenum">
              <a:rPr lang="en-US" smtClean="0"/>
              <a:t>‹#›</a:t>
            </a:fld>
            <a:endParaRPr lang="en-US"/>
          </a:p>
        </p:txBody>
      </p:sp>
    </p:spTree>
    <p:extLst>
      <p:ext uri="{BB962C8B-B14F-4D97-AF65-F5344CB8AC3E}">
        <p14:creationId xmlns:p14="http://schemas.microsoft.com/office/powerpoint/2010/main" val="314952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C11D4-A7CC-4197-BB2D-0933D5D132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3DA1AB-824A-4F64-BB6A-C7CDAF459B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ADC17-4C07-411F-A7F1-794FDDDB4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370EA-D458-4F5D-A6AF-08D123E460AC}" type="datetimeFigureOut">
              <a:rPr lang="en-US" smtClean="0"/>
              <a:t>1/26/2020</a:t>
            </a:fld>
            <a:endParaRPr lang="en-US"/>
          </a:p>
        </p:txBody>
      </p:sp>
      <p:sp>
        <p:nvSpPr>
          <p:cNvPr id="5" name="Footer Placeholder 4">
            <a:extLst>
              <a:ext uri="{FF2B5EF4-FFF2-40B4-BE49-F238E27FC236}">
                <a16:creationId xmlns:a16="http://schemas.microsoft.com/office/drawing/2014/main" id="{B1C623A5-5A90-474F-958C-445AB33402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F72110-4DE9-460D-8EAF-D9E26E46DA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22129-675E-4B56-86A5-19931934721B}" type="slidenum">
              <a:rPr lang="en-US" smtClean="0"/>
              <a:t>‹#›</a:t>
            </a:fld>
            <a:endParaRPr lang="en-US"/>
          </a:p>
        </p:txBody>
      </p:sp>
    </p:spTree>
    <p:extLst>
      <p:ext uri="{BB962C8B-B14F-4D97-AF65-F5344CB8AC3E}">
        <p14:creationId xmlns:p14="http://schemas.microsoft.com/office/powerpoint/2010/main" val="3913967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rticles.adsabs.harvard.edu/pdf/1994A%26AS..106..275B"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arxiv.org/ftp/arxiv/papers/0811/0811.2980.pd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0.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A8C3-7207-4985-89E9-0817E24C0D1A}"/>
              </a:ext>
            </a:extLst>
          </p:cNvPr>
          <p:cNvSpPr>
            <a:spLocks noGrp="1"/>
          </p:cNvSpPr>
          <p:nvPr>
            <p:ph type="ctrTitle"/>
          </p:nvPr>
        </p:nvSpPr>
        <p:spPr/>
        <p:txBody>
          <a:bodyPr>
            <a:normAutofit/>
          </a:bodyPr>
          <a:lstStyle/>
          <a:p>
            <a:r>
              <a:rPr lang="en-US" sz="8800" dirty="0"/>
              <a:t>EOS</a:t>
            </a:r>
            <a:endParaRPr lang="en-US" sz="6600"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BF4BF49-0EA1-404B-A180-D7DCF370801B}"/>
                  </a:ext>
                </a:extLst>
              </p:cNvPr>
              <p:cNvSpPr txBox="1">
                <a:spLocks/>
              </p:cNvSpPr>
              <p:nvPr/>
            </p:nvSpPr>
            <p:spPr>
              <a:xfrm>
                <a:off x="2493389" y="3551810"/>
                <a:ext cx="7205222" cy="25850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Physics of the EOS</a:t>
                </a:r>
              </a:p>
              <a:p>
                <a:pPr marL="342900" indent="-342900" algn="l">
                  <a:buFont typeface="Arial" panose="020B0604020202020204" pitchFamily="34" charset="0"/>
                  <a:buChar char="•"/>
                </a:pPr>
                <a:r>
                  <a:rPr lang="en-US" dirty="0"/>
                  <a:t>Range of </a:t>
                </a:r>
                <a:r>
                  <a:rPr lang="en-US" dirty="0" err="1"/>
                  <a:t>thermodynamical</a:t>
                </a:r>
                <a:r>
                  <a:rPr lang="en-US" dirty="0"/>
                  <a:t> parameters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𝑖𝑛𝑡</m:t>
                        </m:r>
                      </m:sub>
                    </m:sSub>
                    <m:r>
                      <a:rPr lang="en-US" b="0" i="1" smtClean="0">
                        <a:latin typeface="Cambria Math" panose="02040503050406030204" pitchFamily="18" charset="0"/>
                      </a:rPr>
                      <m:t>)</m:t>
                    </m:r>
                  </m:oMath>
                </a14:m>
                <a:endParaRPr lang="en-US" dirty="0"/>
              </a:p>
              <a:p>
                <a:pPr marL="342900" indent="-342900" algn="l">
                  <a:buFont typeface="Arial" panose="020B0604020202020204" pitchFamily="34" charset="0"/>
                  <a:buChar char="•"/>
                </a:pPr>
                <a:r>
                  <a:rPr lang="en-US" dirty="0"/>
                  <a:t>Metallicity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 </m:t>
                        </m:r>
                        <m:r>
                          <a:rPr lang="en-US" b="0" i="1" smtClean="0">
                            <a:latin typeface="Cambria Math" panose="02040503050406030204" pitchFamily="18" charset="0"/>
                          </a:rPr>
                          <m:t>𝑌</m:t>
                        </m:r>
                        <m:r>
                          <a:rPr lang="en-US" b="0" i="1" smtClean="0">
                            <a:latin typeface="Cambria Math" panose="02040503050406030204" pitchFamily="18" charset="0"/>
                          </a:rPr>
                          <m:t>, </m:t>
                        </m:r>
                        <m:r>
                          <a:rPr lang="en-US" b="0" i="1" smtClean="0">
                            <a:latin typeface="Cambria Math" panose="02040503050406030204" pitchFamily="18" charset="0"/>
                          </a:rPr>
                          <m:t>𝑍</m:t>
                        </m:r>
                      </m:e>
                    </m:d>
                  </m:oMath>
                </a14:m>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Current status regarding putting into </a:t>
                </a:r>
                <a:r>
                  <a:rPr lang="en-US" dirty="0" err="1"/>
                  <a:t>ASTROBear</a:t>
                </a:r>
                <a:endParaRPr lang="en-US" dirty="0"/>
              </a:p>
            </p:txBody>
          </p:sp>
        </mc:Choice>
        <mc:Fallback xmlns="">
          <p:sp>
            <p:nvSpPr>
              <p:cNvPr id="6" name="Content Placeholder 2">
                <a:extLst>
                  <a:ext uri="{FF2B5EF4-FFF2-40B4-BE49-F238E27FC236}">
                    <a16:creationId xmlns:a16="http://schemas.microsoft.com/office/drawing/2014/main" id="{8BF4BF49-0EA1-404B-A180-D7DCF370801B}"/>
                  </a:ext>
                </a:extLst>
              </p:cNvPr>
              <p:cNvSpPr txBox="1">
                <a:spLocks noRot="1" noChangeAspect="1" noMove="1" noResize="1" noEditPoints="1" noAdjustHandles="1" noChangeArrowheads="1" noChangeShapeType="1" noTextEdit="1"/>
              </p:cNvSpPr>
              <p:nvPr/>
            </p:nvSpPr>
            <p:spPr>
              <a:xfrm>
                <a:off x="2493389" y="3551810"/>
                <a:ext cx="7205222" cy="2585039"/>
              </a:xfrm>
              <a:prstGeom prst="rect">
                <a:avLst/>
              </a:prstGeom>
              <a:blipFill>
                <a:blip r:embed="rId2"/>
                <a:stretch>
                  <a:fillRect l="-1100" t="-3302"/>
                </a:stretch>
              </a:blipFill>
            </p:spPr>
            <p:txBody>
              <a:bodyPr/>
              <a:lstStyle/>
              <a:p>
                <a:r>
                  <a:rPr lang="en-US">
                    <a:noFill/>
                  </a:rPr>
                  <a:t> </a:t>
                </a:r>
              </a:p>
            </p:txBody>
          </p:sp>
        </mc:Fallback>
      </mc:AlternateContent>
    </p:spTree>
    <p:extLst>
      <p:ext uri="{BB962C8B-B14F-4D97-AF65-F5344CB8AC3E}">
        <p14:creationId xmlns:p14="http://schemas.microsoft.com/office/powerpoint/2010/main" val="3221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9512AF-678C-4DBB-952D-21FCB7B5F1FC}"/>
              </a:ext>
            </a:extLst>
          </p:cNvPr>
          <p:cNvSpPr>
            <a:spLocks noGrp="1"/>
          </p:cNvSpPr>
          <p:nvPr>
            <p:ph type="title"/>
          </p:nvPr>
        </p:nvSpPr>
        <p:spPr/>
        <p:txBody>
          <a:bodyPr/>
          <a:lstStyle/>
          <a:p>
            <a:r>
              <a:rPr lang="en-US" dirty="0"/>
              <a:t>SCVH EOS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9B83A3C8-CA49-42CA-A6E8-B12FEF378AE4}"/>
                  </a:ext>
                </a:extLst>
              </p:cNvPr>
              <p:cNvSpPr>
                <a:spLocks noGrp="1"/>
              </p:cNvSpPr>
              <p:nvPr>
                <p:ph sz="half" idx="1"/>
              </p:nvPr>
            </p:nvSpPr>
            <p:spPr/>
            <p:txBody>
              <a:bodyPr/>
              <a:lstStyle/>
              <a:p>
                <a:r>
                  <a:rPr lang="en-US" dirty="0"/>
                  <a:t>Hydrogen</a:t>
                </a:r>
              </a:p>
              <a:p>
                <a:pPr lvl="1"/>
                <a:r>
                  <a:rPr lang="en-US" dirty="0"/>
                  <a:t>“plasma phase transition” (PPT): Pressure ionization occurs discontinuously through first-order phase transition                     (at </a:t>
                </a:r>
                <a14:m>
                  <m:oMath xmlns:m="http://schemas.openxmlformats.org/officeDocument/2006/math">
                    <m:func>
                      <m:funcPr>
                        <m:ctrlPr>
                          <a:rPr lang="en-US" b="0" i="1" dirty="0" smtClean="0">
                            <a:latin typeface="Cambria Math" panose="02040503050406030204" pitchFamily="18" charset="0"/>
                          </a:rPr>
                        </m:ctrlPr>
                      </m:funcPr>
                      <m:fName>
                        <m:r>
                          <m:rPr>
                            <m:sty m:val="p"/>
                          </m:rPr>
                          <a:rPr lang="en-US" i="0" dirty="0" smtClean="0">
                            <a:latin typeface="Cambria Math" panose="02040503050406030204" pitchFamily="18" charset="0"/>
                          </a:rPr>
                          <m:t>log</m:t>
                        </m:r>
                      </m:fNa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𝑐</m:t>
                            </m:r>
                          </m:sub>
                        </m:sSub>
                      </m:e>
                    </m:func>
                    <m:r>
                      <a:rPr lang="en-US" i="1" dirty="0" smtClean="0">
                        <a:latin typeface="Cambria Math" panose="02040503050406030204" pitchFamily="18" charset="0"/>
                      </a:rPr>
                      <m:t>~</m:t>
                    </m:r>
                    <m:r>
                      <a:rPr lang="en-US" b="0" i="1" dirty="0" smtClean="0">
                        <a:latin typeface="Cambria Math" panose="02040503050406030204" pitchFamily="18" charset="0"/>
                      </a:rPr>
                      <m:t> </m:t>
                    </m:r>
                    <m:r>
                      <a:rPr lang="en-US" i="1" dirty="0" smtClean="0">
                        <a:latin typeface="Cambria Math" panose="02040503050406030204" pitchFamily="18" charset="0"/>
                      </a:rPr>
                      <m:t>4.185</m:t>
                    </m:r>
                  </m:oMath>
                </a14:m>
                <a:r>
                  <a:rPr lang="en-US" dirty="0"/>
                  <a:t>)</a:t>
                </a:r>
              </a:p>
              <a:p>
                <a:pPr lvl="1"/>
                <a:r>
                  <a:rPr lang="en-US" dirty="0"/>
                  <a:t>Considers </a:t>
                </a:r>
                <a14:m>
                  <m:oMath xmlns:m="http://schemas.openxmlformats.org/officeDocument/2006/math">
                    <m:r>
                      <m:rPr>
                        <m:sty m:val="p"/>
                      </m:rPr>
                      <a:rPr lang="en-US" b="0" i="0" smtClean="0">
                        <a:latin typeface="Cambria Math" panose="02040503050406030204" pitchFamily="18" charset="0"/>
                      </a:rPr>
                      <m:t>H</m:t>
                    </m:r>
                  </m:oMath>
                </a14:m>
                <a:r>
                  <a:rPr lang="en-US" dirty="0"/>
                  <a:t>,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H</m:t>
                        </m:r>
                      </m:e>
                      <m:sup>
                        <m:r>
                          <a:rPr lang="en-US" b="0" i="0" smtClean="0">
                            <a:latin typeface="Cambria Math" panose="02040503050406030204" pitchFamily="18" charset="0"/>
                          </a:rPr>
                          <m:t>+</m:t>
                        </m:r>
                      </m:sup>
                    </m:sSup>
                  </m:oMath>
                </a14:m>
                <a:r>
                  <a:rPr lang="en-US" dirty="0"/>
                  <a:t>, </a:t>
                </a:r>
                <a14:m>
                  <m:oMath xmlns:m="http://schemas.openxmlformats.org/officeDocument/2006/math">
                    <m:sSub>
                      <m:sSubPr>
                        <m:ctrlPr>
                          <a:rPr lang="en-US" b="0" i="1" smtClean="0">
                            <a:latin typeface="Cambria Math" panose="02040503050406030204" pitchFamily="18" charset="0"/>
                          </a:rPr>
                        </m:ctrlPr>
                      </m:sSubPr>
                      <m:e>
                        <m:r>
                          <m:rPr>
                            <m:sty m:val="p"/>
                          </m:rPr>
                          <a:rPr lang="en-US">
                            <a:latin typeface="Cambria Math" panose="02040503050406030204" pitchFamily="18" charset="0"/>
                          </a:rPr>
                          <m:t>H</m:t>
                        </m:r>
                      </m:e>
                      <m:sub>
                        <m:r>
                          <a:rPr lang="en-US" b="0" i="0" smtClean="0">
                            <a:latin typeface="Cambria Math" panose="02040503050406030204" pitchFamily="18" charset="0"/>
                          </a:rPr>
                          <m:t>2</m:t>
                        </m:r>
                      </m:sub>
                    </m:sSub>
                  </m:oMath>
                </a14:m>
                <a:r>
                  <a:rPr lang="en-US" dirty="0"/>
                  <a:t>, </a:t>
                </a:r>
                <a14:m>
                  <m:oMath xmlns:m="http://schemas.openxmlformats.org/officeDocument/2006/math">
                    <m:r>
                      <a:rPr lang="en-US" b="0" i="1" smtClean="0">
                        <a:latin typeface="Cambria Math" panose="02040503050406030204" pitchFamily="18" charset="0"/>
                      </a:rPr>
                      <m:t>𝑒</m:t>
                    </m:r>
                  </m:oMath>
                </a14:m>
                <a:endParaRPr lang="en-US" b="0" dirty="0"/>
              </a:p>
              <a:p>
                <a:pPr lvl="1"/>
                <a:r>
                  <a:rPr lang="en-US" dirty="0"/>
                  <a:t>Accounts for weak diffraction in the interaction of heavy particles</a:t>
                </a:r>
              </a:p>
            </p:txBody>
          </p:sp>
        </mc:Choice>
        <mc:Fallback xmlns="">
          <p:sp>
            <p:nvSpPr>
              <p:cNvPr id="5" name="Content Placeholder 4">
                <a:extLst>
                  <a:ext uri="{FF2B5EF4-FFF2-40B4-BE49-F238E27FC236}">
                    <a16:creationId xmlns:a16="http://schemas.microsoft.com/office/drawing/2014/main" id="{9B83A3C8-CA49-42CA-A6E8-B12FEF378AE4}"/>
                  </a:ext>
                </a:extLst>
              </p:cNvPr>
              <p:cNvSpPr>
                <a:spLocks noGrp="1" noRot="1" noChangeAspect="1" noMove="1" noResize="1" noEditPoints="1" noAdjustHandles="1" noChangeArrowheads="1" noChangeShapeType="1" noTextEdit="1"/>
              </p:cNvSpPr>
              <p:nvPr>
                <p:ph sz="half" idx="1"/>
              </p:nvPr>
            </p:nvSpPr>
            <p:spPr>
              <a:blipFill>
                <a:blip r:embed="rId2"/>
                <a:stretch>
                  <a:fillRect l="-2118"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46BACBB-9A22-4FEB-81C1-09ED5883A746}"/>
                  </a:ext>
                </a:extLst>
              </p:cNvPr>
              <p:cNvSpPr>
                <a:spLocks noGrp="1"/>
              </p:cNvSpPr>
              <p:nvPr>
                <p:ph sz="half" idx="2"/>
              </p:nvPr>
            </p:nvSpPr>
            <p:spPr>
              <a:xfrm>
                <a:off x="6172200" y="1825625"/>
                <a:ext cx="5181600" cy="2190194"/>
              </a:xfrm>
            </p:spPr>
            <p:txBody>
              <a:bodyPr/>
              <a:lstStyle/>
              <a:p>
                <a:r>
                  <a:rPr lang="en-US" dirty="0"/>
                  <a:t>Helium</a:t>
                </a:r>
              </a:p>
              <a:p>
                <a:pPr lvl="1"/>
                <a:r>
                  <a:rPr lang="en-US" dirty="0"/>
                  <a:t>Also considers Helium PPT</a:t>
                </a:r>
              </a:p>
              <a:p>
                <a:pPr lvl="1"/>
                <a:r>
                  <a:rPr lang="en-US" dirty="0"/>
                  <a:t>Considers </a:t>
                </a:r>
                <a14:m>
                  <m:oMath xmlns:m="http://schemas.openxmlformats.org/officeDocument/2006/math">
                    <m:r>
                      <m:rPr>
                        <m:sty m:val="p"/>
                      </m:rPr>
                      <a:rPr lang="en-US">
                        <a:latin typeface="Cambria Math" panose="02040503050406030204" pitchFamily="18" charset="0"/>
                      </a:rPr>
                      <m:t>H</m:t>
                    </m:r>
                    <m:r>
                      <m:rPr>
                        <m:sty m:val="p"/>
                      </m:rPr>
                      <a:rPr lang="en-US" b="0" i="0" smtClean="0">
                        <a:latin typeface="Cambria Math" panose="02040503050406030204" pitchFamily="18" charset="0"/>
                      </a:rPr>
                      <m:t>e</m:t>
                    </m:r>
                  </m:oMath>
                </a14:m>
                <a:r>
                  <a:rPr lang="en-US" dirty="0"/>
                  <a:t>, </a:t>
                </a:r>
                <a14:m>
                  <m:oMath xmlns:m="http://schemas.openxmlformats.org/officeDocument/2006/math">
                    <m:sSup>
                      <m:sSupPr>
                        <m:ctrlPr>
                          <a:rPr lang="en-US" b="0" i="1" smtClean="0">
                            <a:latin typeface="Cambria Math" panose="02040503050406030204" pitchFamily="18" charset="0"/>
                          </a:rPr>
                        </m:ctrlPr>
                      </m:sSupPr>
                      <m:e>
                        <m:r>
                          <m:rPr>
                            <m:sty m:val="p"/>
                          </m:rPr>
                          <a:rPr lang="en-US">
                            <a:latin typeface="Cambria Math" panose="02040503050406030204" pitchFamily="18" charset="0"/>
                          </a:rPr>
                          <m:t>H</m:t>
                        </m:r>
                        <m:r>
                          <m:rPr>
                            <m:sty m:val="p"/>
                          </m:rPr>
                          <a:rPr lang="en-US" b="0" i="0" smtClean="0">
                            <a:latin typeface="Cambria Math" panose="02040503050406030204" pitchFamily="18" charset="0"/>
                          </a:rPr>
                          <m:t>e</m:t>
                        </m:r>
                      </m:e>
                      <m:sup>
                        <m:r>
                          <a:rPr lang="en-US" b="0" i="0" smtClean="0">
                            <a:latin typeface="Cambria Math" panose="02040503050406030204" pitchFamily="18" charset="0"/>
                          </a:rPr>
                          <m:t>2+</m:t>
                        </m:r>
                      </m:sup>
                    </m:sSup>
                  </m:oMath>
                </a14:m>
                <a:r>
                  <a:rPr lang="en-US" dirty="0"/>
                  <a:t>, </a:t>
                </a:r>
                <a14:m>
                  <m:oMath xmlns:m="http://schemas.openxmlformats.org/officeDocument/2006/math">
                    <m:sSup>
                      <m:sSupPr>
                        <m:ctrlPr>
                          <a:rPr lang="en-US" b="0" i="1" smtClean="0">
                            <a:latin typeface="Cambria Math" panose="02040503050406030204" pitchFamily="18" charset="0"/>
                          </a:rPr>
                        </m:ctrlPr>
                      </m:sSupPr>
                      <m:e>
                        <m:r>
                          <m:rPr>
                            <m:sty m:val="p"/>
                          </m:rPr>
                          <a:rPr lang="en-US">
                            <a:latin typeface="Cambria Math" panose="02040503050406030204" pitchFamily="18" charset="0"/>
                          </a:rPr>
                          <m:t>H</m:t>
                        </m:r>
                        <m:r>
                          <m:rPr>
                            <m:sty m:val="p"/>
                          </m:rPr>
                          <a:rPr lang="en-US" b="0" i="0" smtClean="0">
                            <a:latin typeface="Cambria Math" panose="02040503050406030204" pitchFamily="18" charset="0"/>
                          </a:rPr>
                          <m:t>e</m:t>
                        </m:r>
                      </m:e>
                      <m:sup>
                        <m:r>
                          <a:rPr lang="en-US" b="0" i="0" smtClean="0">
                            <a:latin typeface="Cambria Math" panose="02040503050406030204" pitchFamily="18" charset="0"/>
                          </a:rPr>
                          <m:t>+</m:t>
                        </m:r>
                      </m:sup>
                    </m:sSup>
                  </m:oMath>
                </a14:m>
                <a:r>
                  <a:rPr lang="en-US" dirty="0"/>
                  <a:t>, </a:t>
                </a:r>
                <a14:m>
                  <m:oMath xmlns:m="http://schemas.openxmlformats.org/officeDocument/2006/math">
                    <m:r>
                      <a:rPr lang="en-US" b="0" i="1" smtClean="0">
                        <a:latin typeface="Cambria Math" panose="02040503050406030204" pitchFamily="18" charset="0"/>
                      </a:rPr>
                      <m:t>𝑒</m:t>
                    </m:r>
                  </m:oMath>
                </a14:m>
                <a:endParaRPr lang="en-US" dirty="0"/>
              </a:p>
              <a:p>
                <a:pPr lvl="1"/>
                <a:endParaRPr lang="en-US" dirty="0"/>
              </a:p>
            </p:txBody>
          </p:sp>
        </mc:Choice>
        <mc:Fallback xmlns="">
          <p:sp>
            <p:nvSpPr>
              <p:cNvPr id="6" name="Content Placeholder 5">
                <a:extLst>
                  <a:ext uri="{FF2B5EF4-FFF2-40B4-BE49-F238E27FC236}">
                    <a16:creationId xmlns:a16="http://schemas.microsoft.com/office/drawing/2014/main" id="{B46BACBB-9A22-4FEB-81C1-09ED5883A746}"/>
                  </a:ext>
                </a:extLst>
              </p:cNvPr>
              <p:cNvSpPr>
                <a:spLocks noGrp="1" noRot="1" noChangeAspect="1" noMove="1" noResize="1" noEditPoints="1" noAdjustHandles="1" noChangeArrowheads="1" noChangeShapeType="1" noTextEdit="1"/>
              </p:cNvSpPr>
              <p:nvPr>
                <p:ph sz="half" idx="2"/>
              </p:nvPr>
            </p:nvSpPr>
            <p:spPr>
              <a:xfrm>
                <a:off x="6172200" y="1825625"/>
                <a:ext cx="5181600" cy="2190194"/>
              </a:xfrm>
              <a:blipFill>
                <a:blip r:embed="rId3"/>
                <a:stretch>
                  <a:fillRect l="-2118" t="-4444"/>
                </a:stretch>
              </a:blipFill>
            </p:spPr>
            <p:txBody>
              <a:bodyPr/>
              <a:lstStyle/>
              <a:p>
                <a:r>
                  <a:rPr lang="en-US">
                    <a:noFill/>
                  </a:rPr>
                  <a:t> </a:t>
                </a:r>
              </a:p>
            </p:txBody>
          </p:sp>
        </mc:Fallback>
      </mc:AlternateContent>
      <p:sp>
        <p:nvSpPr>
          <p:cNvPr id="7" name="Content Placeholder 5">
            <a:extLst>
              <a:ext uri="{FF2B5EF4-FFF2-40B4-BE49-F238E27FC236}">
                <a16:creationId xmlns:a16="http://schemas.microsoft.com/office/drawing/2014/main" id="{6330810E-F1D9-4CF0-AD61-1060BAC4BB7E}"/>
              </a:ext>
            </a:extLst>
          </p:cNvPr>
          <p:cNvSpPr txBox="1">
            <a:spLocks/>
          </p:cNvSpPr>
          <p:nvPr/>
        </p:nvSpPr>
        <p:spPr>
          <a:xfrm>
            <a:off x="6172200" y="4150756"/>
            <a:ext cx="5181600" cy="2190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between</a:t>
            </a:r>
          </a:p>
          <a:p>
            <a:pPr lvl="1"/>
            <a:r>
              <a:rPr lang="en-US" dirty="0"/>
              <a:t>Interpolation and approximation</a:t>
            </a:r>
          </a:p>
        </p:txBody>
      </p:sp>
    </p:spTree>
    <p:extLst>
      <p:ext uri="{BB962C8B-B14F-4D97-AF65-F5344CB8AC3E}">
        <p14:creationId xmlns:p14="http://schemas.microsoft.com/office/powerpoint/2010/main" val="230861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471A-70C4-44B8-B378-7F33B2E46F01}"/>
              </a:ext>
            </a:extLst>
          </p:cNvPr>
          <p:cNvSpPr>
            <a:spLocks noGrp="1"/>
          </p:cNvSpPr>
          <p:nvPr>
            <p:ph type="title"/>
          </p:nvPr>
        </p:nvSpPr>
        <p:spPr>
          <a:xfrm>
            <a:off x="436776" y="365125"/>
            <a:ext cx="10917024" cy="1325563"/>
          </a:xfrm>
        </p:spPr>
        <p:txBody>
          <a:bodyPr/>
          <a:lstStyle/>
          <a:p>
            <a:r>
              <a:rPr lang="en-US" dirty="0"/>
              <a:t>PTEH</a:t>
            </a:r>
          </a:p>
        </p:txBody>
      </p:sp>
      <p:sp>
        <p:nvSpPr>
          <p:cNvPr id="4" name="Content Placeholder 3">
            <a:extLst>
              <a:ext uri="{FF2B5EF4-FFF2-40B4-BE49-F238E27FC236}">
                <a16:creationId xmlns:a16="http://schemas.microsoft.com/office/drawing/2014/main" id="{251E8B3D-A434-4E4E-8A51-F362D842D475}"/>
              </a:ext>
            </a:extLst>
          </p:cNvPr>
          <p:cNvSpPr>
            <a:spLocks noGrp="1"/>
          </p:cNvSpPr>
          <p:nvPr>
            <p:ph idx="1"/>
          </p:nvPr>
        </p:nvSpPr>
        <p:spPr/>
        <p:txBody>
          <a:bodyPr/>
          <a:lstStyle/>
          <a:p>
            <a:endParaRPr lang="en-US" dirty="0"/>
          </a:p>
        </p:txBody>
      </p:sp>
      <p:grpSp>
        <p:nvGrpSpPr>
          <p:cNvPr id="22" name="Group 21">
            <a:extLst>
              <a:ext uri="{FF2B5EF4-FFF2-40B4-BE49-F238E27FC236}">
                <a16:creationId xmlns:a16="http://schemas.microsoft.com/office/drawing/2014/main" id="{5F583AEF-9613-414D-9242-BE8257D3B1B3}"/>
              </a:ext>
            </a:extLst>
          </p:cNvPr>
          <p:cNvGrpSpPr/>
          <p:nvPr/>
        </p:nvGrpSpPr>
        <p:grpSpPr>
          <a:xfrm>
            <a:off x="4014531" y="365125"/>
            <a:ext cx="7895451" cy="6296985"/>
            <a:chOff x="4014531" y="365125"/>
            <a:chExt cx="7895451" cy="6296985"/>
          </a:xfrm>
        </p:grpSpPr>
        <p:grpSp>
          <p:nvGrpSpPr>
            <p:cNvPr id="23" name="Group 22">
              <a:extLst>
                <a:ext uri="{FF2B5EF4-FFF2-40B4-BE49-F238E27FC236}">
                  <a16:creationId xmlns:a16="http://schemas.microsoft.com/office/drawing/2014/main" id="{35E46939-E260-4C0B-89DE-08F17A483FCD}"/>
                </a:ext>
              </a:extLst>
            </p:cNvPr>
            <p:cNvGrpSpPr/>
            <p:nvPr/>
          </p:nvGrpSpPr>
          <p:grpSpPr>
            <a:xfrm>
              <a:off x="4014531" y="365125"/>
              <a:ext cx="7895451" cy="6296985"/>
              <a:chOff x="4014531" y="365125"/>
              <a:chExt cx="7895451" cy="6296985"/>
            </a:xfrm>
          </p:grpSpPr>
          <p:pic>
            <p:nvPicPr>
              <p:cNvPr id="26" name="Picture 25">
                <a:extLst>
                  <a:ext uri="{FF2B5EF4-FFF2-40B4-BE49-F238E27FC236}">
                    <a16:creationId xmlns:a16="http://schemas.microsoft.com/office/drawing/2014/main" id="{7077A470-A6F1-4ED8-88CC-A55A95912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531" y="365125"/>
                <a:ext cx="7895451" cy="6296985"/>
              </a:xfrm>
              <a:prstGeom prst="rect">
                <a:avLst/>
              </a:prstGeom>
            </p:spPr>
          </p:pic>
          <p:grpSp>
            <p:nvGrpSpPr>
              <p:cNvPr id="27" name="Group 26">
                <a:extLst>
                  <a:ext uri="{FF2B5EF4-FFF2-40B4-BE49-F238E27FC236}">
                    <a16:creationId xmlns:a16="http://schemas.microsoft.com/office/drawing/2014/main" id="{A41BA538-47A2-4FD2-A426-40C78123F6A9}"/>
                  </a:ext>
                </a:extLst>
              </p:cNvPr>
              <p:cNvGrpSpPr/>
              <p:nvPr/>
            </p:nvGrpSpPr>
            <p:grpSpPr>
              <a:xfrm>
                <a:off x="5099901" y="2149311"/>
                <a:ext cx="4992075" cy="2865749"/>
                <a:chOff x="5099901" y="2149311"/>
                <a:chExt cx="4992075" cy="2865749"/>
              </a:xfrm>
            </p:grpSpPr>
            <p:cxnSp>
              <p:nvCxnSpPr>
                <p:cNvPr id="28" name="Straight Connector 27">
                  <a:extLst>
                    <a:ext uri="{FF2B5EF4-FFF2-40B4-BE49-F238E27FC236}">
                      <a16:creationId xmlns:a16="http://schemas.microsoft.com/office/drawing/2014/main" id="{4804B5D0-09C7-4ABF-8A78-5081A488E1C3}"/>
                    </a:ext>
                  </a:extLst>
                </p:cNvPr>
                <p:cNvCxnSpPr>
                  <a:cxnSpLocks/>
                </p:cNvCxnSpPr>
                <p:nvPr/>
              </p:nvCxnSpPr>
              <p:spPr>
                <a:xfrm>
                  <a:off x="10091976" y="2149311"/>
                  <a:ext cx="0" cy="735289"/>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29" name="Group 28">
                  <a:extLst>
                    <a:ext uri="{FF2B5EF4-FFF2-40B4-BE49-F238E27FC236}">
                      <a16:creationId xmlns:a16="http://schemas.microsoft.com/office/drawing/2014/main" id="{CD6A9712-60E0-4BE6-8398-DCF4665C3E0A}"/>
                    </a:ext>
                  </a:extLst>
                </p:cNvPr>
                <p:cNvGrpSpPr/>
                <p:nvPr/>
              </p:nvGrpSpPr>
              <p:grpSpPr>
                <a:xfrm>
                  <a:off x="5099901" y="2149311"/>
                  <a:ext cx="4992075" cy="2865749"/>
                  <a:chOff x="5099901" y="2149311"/>
                  <a:chExt cx="4992075" cy="2865749"/>
                </a:xfrm>
              </p:grpSpPr>
              <p:cxnSp>
                <p:nvCxnSpPr>
                  <p:cNvPr id="30" name="Straight Connector 29">
                    <a:extLst>
                      <a:ext uri="{FF2B5EF4-FFF2-40B4-BE49-F238E27FC236}">
                        <a16:creationId xmlns:a16="http://schemas.microsoft.com/office/drawing/2014/main" id="{8D405387-A711-46F2-B300-396415F51BEA}"/>
                      </a:ext>
                    </a:extLst>
                  </p:cNvPr>
                  <p:cNvCxnSpPr>
                    <a:cxnSpLocks/>
                  </p:cNvCxnSpPr>
                  <p:nvPr/>
                </p:nvCxnSpPr>
                <p:spPr>
                  <a:xfrm>
                    <a:off x="5099901" y="5015060"/>
                    <a:ext cx="2423976"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985FA6C8-5097-4220-BE30-D1DB6C902589}"/>
                      </a:ext>
                    </a:extLst>
                  </p:cNvPr>
                  <p:cNvCxnSpPr>
                    <a:cxnSpLocks/>
                  </p:cNvCxnSpPr>
                  <p:nvPr/>
                </p:nvCxnSpPr>
                <p:spPr>
                  <a:xfrm flipH="1">
                    <a:off x="7508482" y="4798243"/>
                    <a:ext cx="453774"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EDDBE4FC-F669-43FE-87A4-F623CAD941F1}"/>
                      </a:ext>
                    </a:extLst>
                  </p:cNvPr>
                  <p:cNvCxnSpPr>
                    <a:cxnSpLocks/>
                  </p:cNvCxnSpPr>
                  <p:nvPr/>
                </p:nvCxnSpPr>
                <p:spPr>
                  <a:xfrm flipV="1">
                    <a:off x="7523877" y="4798243"/>
                    <a:ext cx="0" cy="216817"/>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EC2D0C64-15C4-48B0-9654-9E247A2C9FCE}"/>
                      </a:ext>
                    </a:extLst>
                  </p:cNvPr>
                  <p:cNvCxnSpPr>
                    <a:cxnSpLocks/>
                  </p:cNvCxnSpPr>
                  <p:nvPr/>
                </p:nvCxnSpPr>
                <p:spPr>
                  <a:xfrm flipV="1">
                    <a:off x="5099901" y="2149311"/>
                    <a:ext cx="1" cy="2865749"/>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a:extLst>
                      <a:ext uri="{FF2B5EF4-FFF2-40B4-BE49-F238E27FC236}">
                        <a16:creationId xmlns:a16="http://schemas.microsoft.com/office/drawing/2014/main" id="{9CA0722A-335D-4AC3-90A3-FE8CC6F671BB}"/>
                      </a:ext>
                    </a:extLst>
                  </p:cNvPr>
                  <p:cNvCxnSpPr>
                    <a:cxnSpLocks/>
                  </p:cNvCxnSpPr>
                  <p:nvPr/>
                </p:nvCxnSpPr>
                <p:spPr>
                  <a:xfrm flipH="1">
                    <a:off x="5099902" y="2158738"/>
                    <a:ext cx="4992074"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D02EEC06-A732-4D5C-A42E-61F84F39CC12}"/>
                      </a:ext>
                    </a:extLst>
                  </p:cNvPr>
                  <p:cNvCxnSpPr>
                    <a:cxnSpLocks/>
                  </p:cNvCxnSpPr>
                  <p:nvPr/>
                </p:nvCxnSpPr>
                <p:spPr>
                  <a:xfrm flipH="1">
                    <a:off x="7962258" y="4449559"/>
                    <a:ext cx="568465" cy="364479"/>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grpSp>
        </p:grpSp>
        <p:cxnSp>
          <p:nvCxnSpPr>
            <p:cNvPr id="24" name="Straight Connector 23">
              <a:extLst>
                <a:ext uri="{FF2B5EF4-FFF2-40B4-BE49-F238E27FC236}">
                  <a16:creationId xmlns:a16="http://schemas.microsoft.com/office/drawing/2014/main" id="{F5BD5CF9-B6E5-4641-9994-B546C7B4B275}"/>
                </a:ext>
              </a:extLst>
            </p:cNvPr>
            <p:cNvCxnSpPr>
              <a:cxnSpLocks/>
            </p:cNvCxnSpPr>
            <p:nvPr/>
          </p:nvCxnSpPr>
          <p:spPr>
            <a:xfrm flipH="1">
              <a:off x="8530724" y="2884600"/>
              <a:ext cx="1057920" cy="1564959"/>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3173F422-8E8D-4EAF-8732-1D14F2C93A3E}"/>
                </a:ext>
              </a:extLst>
            </p:cNvPr>
            <p:cNvCxnSpPr>
              <a:cxnSpLocks/>
            </p:cNvCxnSpPr>
            <p:nvPr/>
          </p:nvCxnSpPr>
          <p:spPr>
            <a:xfrm flipH="1">
              <a:off x="9592776" y="2884601"/>
              <a:ext cx="480346"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pic>
        <p:nvPicPr>
          <p:cNvPr id="43" name="Content Placeholder 4">
            <a:extLst>
              <a:ext uri="{FF2B5EF4-FFF2-40B4-BE49-F238E27FC236}">
                <a16:creationId xmlns:a16="http://schemas.microsoft.com/office/drawing/2014/main" id="{4B42D960-F79B-4E5E-8AB0-FAC92E634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84" y="3539407"/>
            <a:ext cx="3275031" cy="2637556"/>
          </a:xfrm>
          <a:prstGeom prst="rect">
            <a:avLst/>
          </a:prstGeom>
        </p:spPr>
      </p:pic>
    </p:spTree>
    <p:extLst>
      <p:ext uri="{BB962C8B-B14F-4D97-AF65-F5344CB8AC3E}">
        <p14:creationId xmlns:p14="http://schemas.microsoft.com/office/powerpoint/2010/main" val="331979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8B76-863B-4B14-8C3F-2814E11EECC7}"/>
              </a:ext>
            </a:extLst>
          </p:cNvPr>
          <p:cNvSpPr>
            <a:spLocks noGrp="1"/>
          </p:cNvSpPr>
          <p:nvPr>
            <p:ph type="title"/>
          </p:nvPr>
        </p:nvSpPr>
        <p:spPr/>
        <p:txBody>
          <a:bodyPr/>
          <a:lstStyle/>
          <a:p>
            <a:r>
              <a:rPr lang="en-US" dirty="0"/>
              <a:t>PTEH EOS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E8AFC9-6A91-4C5F-8DB1-6B9FBECA2B3D}"/>
                  </a:ext>
                </a:extLst>
              </p:cNvPr>
              <p:cNvSpPr>
                <a:spLocks noGrp="1"/>
              </p:cNvSpPr>
              <p:nvPr>
                <p:ph idx="1"/>
              </p:nvPr>
            </p:nvSpPr>
            <p:spPr/>
            <p:txBody>
              <a:bodyPr>
                <a:normAutofit/>
              </a:bodyPr>
              <a:lstStyle/>
              <a:p>
                <a:r>
                  <a:rPr lang="en-US" dirty="0"/>
                  <a:t>Based on Helmholtz free energy minimization</a:t>
                </a:r>
              </a:p>
              <a:p>
                <a:r>
                  <a:rPr lang="en-US" dirty="0"/>
                  <a:t>Elements included are </a:t>
                </a:r>
                <a14:m>
                  <m:oMath xmlns:m="http://schemas.openxmlformats.org/officeDocument/2006/math">
                    <m:r>
                      <m:rPr>
                        <m:sty m:val="p"/>
                      </m:rPr>
                      <a:rPr lang="en-US">
                        <a:latin typeface="Cambria Math" panose="02040503050406030204" pitchFamily="18" charset="0"/>
                      </a:rPr>
                      <m:t>H</m:t>
                    </m:r>
                  </m:oMath>
                </a14:m>
                <a:r>
                  <a:rPr lang="en-US" dirty="0"/>
                  <a:t>, </a:t>
                </a:r>
                <a14:m>
                  <m:oMath xmlns:m="http://schemas.openxmlformats.org/officeDocument/2006/math">
                    <m:sSup>
                      <m:sSupPr>
                        <m:ctrlPr>
                          <a:rPr lang="en-US" b="0" i="1" smtClean="0">
                            <a:latin typeface="Cambria Math" panose="02040503050406030204" pitchFamily="18" charset="0"/>
                          </a:rPr>
                        </m:ctrlPr>
                      </m:sSupPr>
                      <m:e>
                        <m:r>
                          <m:rPr>
                            <m:sty m:val="p"/>
                          </m:rPr>
                          <a:rPr lang="en-US">
                            <a:latin typeface="Cambria Math" panose="02040503050406030204" pitchFamily="18" charset="0"/>
                          </a:rPr>
                          <m:t>H</m:t>
                        </m:r>
                      </m:e>
                      <m:sup>
                        <m:r>
                          <a:rPr lang="en-US" b="0" i="0" smtClean="0">
                            <a:latin typeface="Cambria Math" panose="02040503050406030204" pitchFamily="18" charset="0"/>
                          </a:rPr>
                          <m:t>+</m:t>
                        </m:r>
                      </m:sup>
                    </m:sSup>
                  </m:oMath>
                </a14:m>
                <a:r>
                  <a:rPr lang="en-US" dirty="0"/>
                  <a:t> ,</a:t>
                </a:r>
                <a14:m>
                  <m:oMath xmlns:m="http://schemas.openxmlformats.org/officeDocument/2006/math">
                    <m:sSub>
                      <m:sSubPr>
                        <m:ctrlPr>
                          <a:rPr lang="en-US" b="0" i="1" dirty="0" smtClean="0">
                            <a:latin typeface="Cambria Math" panose="02040503050406030204" pitchFamily="18" charset="0"/>
                          </a:rPr>
                        </m:ctrlPr>
                      </m:sSubPr>
                      <m:e>
                        <m:r>
                          <m:rPr>
                            <m:sty m:val="p"/>
                          </m:rPr>
                          <a:rPr lang="en-US">
                            <a:latin typeface="Cambria Math" panose="02040503050406030204" pitchFamily="18" charset="0"/>
                          </a:rPr>
                          <m:t>H</m:t>
                        </m:r>
                      </m:e>
                      <m:sub>
                        <m:r>
                          <a:rPr lang="en-US" b="0" i="0" smtClean="0">
                            <a:latin typeface="Cambria Math" panose="02040503050406030204" pitchFamily="18" charset="0"/>
                          </a:rPr>
                          <m:t>2</m:t>
                        </m:r>
                      </m:sub>
                    </m:sSub>
                  </m:oMath>
                </a14:m>
                <a:r>
                  <a:rPr lang="en-US" dirty="0"/>
                  <a:t> , </a:t>
                </a:r>
                <a14:m>
                  <m:oMath xmlns:m="http://schemas.openxmlformats.org/officeDocument/2006/math">
                    <m:sSup>
                      <m:sSupPr>
                        <m:ctrlPr>
                          <a:rPr lang="en-US" b="0" i="1" smtClean="0">
                            <a:latin typeface="Cambria Math" panose="02040503050406030204" pitchFamily="18" charset="0"/>
                          </a:rPr>
                        </m:ctrlPr>
                      </m:sSupPr>
                      <m:e>
                        <m:r>
                          <m:rPr>
                            <m:sty m:val="p"/>
                          </m:rPr>
                          <a:rPr lang="en-US">
                            <a:latin typeface="Cambria Math" panose="02040503050406030204" pitchFamily="18" charset="0"/>
                          </a:rPr>
                          <m:t>He</m:t>
                        </m:r>
                      </m:e>
                      <m:sup>
                        <m:r>
                          <a:rPr lang="en-US" b="0" i="0" smtClean="0">
                            <a:latin typeface="Cambria Math" panose="02040503050406030204" pitchFamily="18" charset="0"/>
                          </a:rPr>
                          <m:t>2+</m:t>
                        </m:r>
                      </m:sup>
                    </m:sSup>
                  </m:oMath>
                </a14:m>
                <a:r>
                  <a:rPr lang="en-US" dirty="0"/>
                  <a:t>, </a:t>
                </a:r>
                <a14:m>
                  <m:oMath xmlns:m="http://schemas.openxmlformats.org/officeDocument/2006/math">
                    <m:sSup>
                      <m:sSupPr>
                        <m:ctrlPr>
                          <a:rPr lang="en-US" b="0" i="1" smtClean="0">
                            <a:latin typeface="Cambria Math" panose="02040503050406030204" pitchFamily="18" charset="0"/>
                          </a:rPr>
                        </m:ctrlPr>
                      </m:sSupPr>
                      <m:e>
                        <m:r>
                          <m:rPr>
                            <m:sty m:val="p"/>
                          </m:rPr>
                          <a:rPr lang="en-US">
                            <a:latin typeface="Cambria Math" panose="02040503050406030204" pitchFamily="18" charset="0"/>
                          </a:rPr>
                          <m:t>He</m:t>
                        </m:r>
                      </m:e>
                      <m:sup>
                        <m:r>
                          <a:rPr lang="en-US" b="0" i="0" smtClean="0">
                            <a:latin typeface="Cambria Math" panose="02040503050406030204" pitchFamily="18" charset="0"/>
                          </a:rPr>
                          <m:t>+</m:t>
                        </m:r>
                      </m:sup>
                    </m:sSup>
                  </m:oMath>
                </a14:m>
                <a:r>
                  <a:rPr lang="en-US" dirty="0"/>
                  <a:t>, </a:t>
                </a:r>
                <a14:m>
                  <m:oMath xmlns:m="http://schemas.openxmlformats.org/officeDocument/2006/math">
                    <m:r>
                      <m:rPr>
                        <m:sty m:val="p"/>
                      </m:rPr>
                      <a:rPr lang="en-US">
                        <a:latin typeface="Cambria Math" panose="02040503050406030204" pitchFamily="18" charset="0"/>
                      </a:rPr>
                      <m:t>He</m:t>
                    </m:r>
                  </m:oMath>
                </a14:m>
                <a:r>
                  <a:rPr lang="en-US" dirty="0"/>
                  <a:t>, </a:t>
                </a:r>
                <a14:m>
                  <m:oMath xmlns:m="http://schemas.openxmlformats.org/officeDocument/2006/math">
                    <m:r>
                      <a:rPr lang="en-US" b="0" i="1" smtClean="0">
                        <a:latin typeface="Cambria Math" panose="02040503050406030204" pitchFamily="18" charset="0"/>
                      </a:rPr>
                      <m:t>𝑒</m:t>
                    </m:r>
                  </m:oMath>
                </a14:m>
                <a:r>
                  <a:rPr lang="en-US" dirty="0"/>
                  <a:t>; as well as 7 heavier elements C, N, O, Ne, Mg, Si and Fe, which are assumed to be fully ionized, at all temperature and density.</a:t>
                </a:r>
              </a:p>
              <a:p>
                <a:r>
                  <a:rPr lang="en-US" dirty="0"/>
                  <a:t>Heavy elements effects EOS insignificantly; but influences opacity greatly</a:t>
                </a:r>
              </a:p>
            </p:txBody>
          </p:sp>
        </mc:Choice>
        <mc:Fallback xmlns="">
          <p:sp>
            <p:nvSpPr>
              <p:cNvPr id="3" name="Content Placeholder 2">
                <a:extLst>
                  <a:ext uri="{FF2B5EF4-FFF2-40B4-BE49-F238E27FC236}">
                    <a16:creationId xmlns:a16="http://schemas.microsoft.com/office/drawing/2014/main" id="{C7E8AFC9-6A91-4C5F-8DB1-6B9FBECA2B3D}"/>
                  </a:ext>
                </a:extLst>
              </p:cNvPr>
              <p:cNvSpPr>
                <a:spLocks noGrp="1" noRot="1" noChangeAspect="1" noMove="1" noResize="1" noEditPoints="1" noAdjustHandles="1" noChangeArrowheads="1" noChangeShapeType="1" noTextEdit="1"/>
              </p:cNvSpPr>
              <p:nvPr>
                <p:ph idx="1"/>
              </p:nvPr>
            </p:nvSpPr>
            <p:spPr>
              <a:blipFill>
                <a:blip r:embed="rId2"/>
                <a:stretch>
                  <a:fillRect l="-1043" t="-2241" r="-928"/>
                </a:stretch>
              </a:blipFill>
            </p:spPr>
            <p:txBody>
              <a:bodyPr/>
              <a:lstStyle/>
              <a:p>
                <a:r>
                  <a:rPr lang="en-US">
                    <a:noFill/>
                  </a:rPr>
                  <a:t> </a:t>
                </a:r>
              </a:p>
            </p:txBody>
          </p:sp>
        </mc:Fallback>
      </mc:AlternateContent>
    </p:spTree>
    <p:extLst>
      <p:ext uri="{BB962C8B-B14F-4D97-AF65-F5344CB8AC3E}">
        <p14:creationId xmlns:p14="http://schemas.microsoft.com/office/powerpoint/2010/main" val="83215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471A-70C4-44B8-B378-7F33B2E46F01}"/>
              </a:ext>
            </a:extLst>
          </p:cNvPr>
          <p:cNvSpPr>
            <a:spLocks noGrp="1"/>
          </p:cNvSpPr>
          <p:nvPr>
            <p:ph type="title"/>
          </p:nvPr>
        </p:nvSpPr>
        <p:spPr>
          <a:xfrm>
            <a:off x="436776" y="365125"/>
            <a:ext cx="10917024" cy="1325563"/>
          </a:xfrm>
        </p:spPr>
        <p:txBody>
          <a:bodyPr/>
          <a:lstStyle/>
          <a:p>
            <a:r>
              <a:rPr lang="en-US" dirty="0"/>
              <a:t>HELM</a:t>
            </a:r>
          </a:p>
        </p:txBody>
      </p:sp>
      <p:sp>
        <p:nvSpPr>
          <p:cNvPr id="4" name="Content Placeholder 3">
            <a:extLst>
              <a:ext uri="{FF2B5EF4-FFF2-40B4-BE49-F238E27FC236}">
                <a16:creationId xmlns:a16="http://schemas.microsoft.com/office/drawing/2014/main" id="{9F2087E9-4A82-4C61-9E9F-88386CBCBECC}"/>
              </a:ext>
            </a:extLst>
          </p:cNvPr>
          <p:cNvSpPr>
            <a:spLocks noGrp="1"/>
          </p:cNvSpPr>
          <p:nvPr>
            <p:ph idx="1"/>
          </p:nvPr>
        </p:nvSpPr>
        <p:spPr/>
        <p:txBody>
          <a:bodyPr/>
          <a:lstStyle/>
          <a:p>
            <a:endParaRPr lang="en-US"/>
          </a:p>
        </p:txBody>
      </p:sp>
      <p:grpSp>
        <p:nvGrpSpPr>
          <p:cNvPr id="7" name="Group 6">
            <a:extLst>
              <a:ext uri="{FF2B5EF4-FFF2-40B4-BE49-F238E27FC236}">
                <a16:creationId xmlns:a16="http://schemas.microsoft.com/office/drawing/2014/main" id="{4D5E195C-6984-440E-9AA7-CB67E5C1CB5B}"/>
              </a:ext>
            </a:extLst>
          </p:cNvPr>
          <p:cNvGrpSpPr/>
          <p:nvPr/>
        </p:nvGrpSpPr>
        <p:grpSpPr>
          <a:xfrm>
            <a:off x="4014531" y="365125"/>
            <a:ext cx="7895451" cy="6296985"/>
            <a:chOff x="4014531" y="365125"/>
            <a:chExt cx="7895451" cy="6296985"/>
          </a:xfrm>
        </p:grpSpPr>
        <p:grpSp>
          <p:nvGrpSpPr>
            <p:cNvPr id="8" name="Group 7">
              <a:extLst>
                <a:ext uri="{FF2B5EF4-FFF2-40B4-BE49-F238E27FC236}">
                  <a16:creationId xmlns:a16="http://schemas.microsoft.com/office/drawing/2014/main" id="{22BBBA46-37C3-49BE-93E2-0F2665CFB09D}"/>
                </a:ext>
              </a:extLst>
            </p:cNvPr>
            <p:cNvGrpSpPr/>
            <p:nvPr/>
          </p:nvGrpSpPr>
          <p:grpSpPr>
            <a:xfrm>
              <a:off x="4014531" y="365125"/>
              <a:ext cx="7895451" cy="6296985"/>
              <a:chOff x="4014531" y="365125"/>
              <a:chExt cx="7895451" cy="6296985"/>
            </a:xfrm>
          </p:grpSpPr>
          <p:pic>
            <p:nvPicPr>
              <p:cNvPr id="11" name="Picture 10">
                <a:extLst>
                  <a:ext uri="{FF2B5EF4-FFF2-40B4-BE49-F238E27FC236}">
                    <a16:creationId xmlns:a16="http://schemas.microsoft.com/office/drawing/2014/main" id="{695D9866-721C-46E5-9728-3C5A53F0F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531" y="365125"/>
                <a:ext cx="7895451" cy="6296985"/>
              </a:xfrm>
              <a:prstGeom prst="rect">
                <a:avLst/>
              </a:prstGeom>
            </p:spPr>
          </p:pic>
          <p:grpSp>
            <p:nvGrpSpPr>
              <p:cNvPr id="12" name="Group 11">
                <a:extLst>
                  <a:ext uri="{FF2B5EF4-FFF2-40B4-BE49-F238E27FC236}">
                    <a16:creationId xmlns:a16="http://schemas.microsoft.com/office/drawing/2014/main" id="{877827D7-EC26-4891-8132-ADD2845B19F4}"/>
                  </a:ext>
                </a:extLst>
              </p:cNvPr>
              <p:cNvGrpSpPr/>
              <p:nvPr/>
            </p:nvGrpSpPr>
            <p:grpSpPr>
              <a:xfrm>
                <a:off x="5084506" y="754144"/>
                <a:ext cx="6463329" cy="5005633"/>
                <a:chOff x="5084506" y="754144"/>
                <a:chExt cx="6463329" cy="5005633"/>
              </a:xfrm>
            </p:grpSpPr>
            <p:cxnSp>
              <p:nvCxnSpPr>
                <p:cNvPr id="13" name="Straight Connector 12">
                  <a:extLst>
                    <a:ext uri="{FF2B5EF4-FFF2-40B4-BE49-F238E27FC236}">
                      <a16:creationId xmlns:a16="http://schemas.microsoft.com/office/drawing/2014/main" id="{BE45B029-636D-427D-B90D-C9E1309FCF85}"/>
                    </a:ext>
                  </a:extLst>
                </p:cNvPr>
                <p:cNvCxnSpPr>
                  <a:cxnSpLocks/>
                </p:cNvCxnSpPr>
                <p:nvPr/>
              </p:nvCxnSpPr>
              <p:spPr>
                <a:xfrm flipH="1">
                  <a:off x="10044841" y="2149311"/>
                  <a:ext cx="18854" cy="3610466"/>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14" name="Group 13">
                  <a:extLst>
                    <a:ext uri="{FF2B5EF4-FFF2-40B4-BE49-F238E27FC236}">
                      <a16:creationId xmlns:a16="http://schemas.microsoft.com/office/drawing/2014/main" id="{9C77C13F-664A-4DAF-B60E-73D60FDE29B3}"/>
                    </a:ext>
                  </a:extLst>
                </p:cNvPr>
                <p:cNvGrpSpPr/>
                <p:nvPr/>
              </p:nvGrpSpPr>
              <p:grpSpPr>
                <a:xfrm>
                  <a:off x="5084506" y="754144"/>
                  <a:ext cx="6463329" cy="1395168"/>
                  <a:chOff x="5084506" y="754144"/>
                  <a:chExt cx="6463329" cy="1395168"/>
                </a:xfrm>
              </p:grpSpPr>
              <p:cxnSp>
                <p:nvCxnSpPr>
                  <p:cNvPr id="15" name="Straight Connector 14">
                    <a:extLst>
                      <a:ext uri="{FF2B5EF4-FFF2-40B4-BE49-F238E27FC236}">
                        <a16:creationId xmlns:a16="http://schemas.microsoft.com/office/drawing/2014/main" id="{E68086E2-F4BD-4835-95EC-7355CFF930F8}"/>
                      </a:ext>
                    </a:extLst>
                  </p:cNvPr>
                  <p:cNvCxnSpPr>
                    <a:cxnSpLocks/>
                  </p:cNvCxnSpPr>
                  <p:nvPr/>
                </p:nvCxnSpPr>
                <p:spPr>
                  <a:xfrm>
                    <a:off x="5084506" y="754144"/>
                    <a:ext cx="6463329"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E5AEF71C-9ACD-4069-A1AD-C4FD7326FB0D}"/>
                      </a:ext>
                    </a:extLst>
                  </p:cNvPr>
                  <p:cNvCxnSpPr>
                    <a:cxnSpLocks/>
                  </p:cNvCxnSpPr>
                  <p:nvPr/>
                </p:nvCxnSpPr>
                <p:spPr>
                  <a:xfrm>
                    <a:off x="5099901" y="763571"/>
                    <a:ext cx="1" cy="1385741"/>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E245936F-0487-4EAB-8A8B-E1D6071D4BFB}"/>
                      </a:ext>
                    </a:extLst>
                  </p:cNvPr>
                  <p:cNvCxnSpPr>
                    <a:cxnSpLocks/>
                  </p:cNvCxnSpPr>
                  <p:nvPr/>
                </p:nvCxnSpPr>
                <p:spPr>
                  <a:xfrm flipH="1">
                    <a:off x="5099902" y="2149311"/>
                    <a:ext cx="4992074"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grpSp>
        </p:grpSp>
        <p:cxnSp>
          <p:nvCxnSpPr>
            <p:cNvPr id="9" name="Straight Connector 8">
              <a:extLst>
                <a:ext uri="{FF2B5EF4-FFF2-40B4-BE49-F238E27FC236}">
                  <a16:creationId xmlns:a16="http://schemas.microsoft.com/office/drawing/2014/main" id="{61879ED4-A122-471C-B449-25FDCD12E354}"/>
                </a:ext>
              </a:extLst>
            </p:cNvPr>
            <p:cNvCxnSpPr>
              <a:cxnSpLocks/>
            </p:cNvCxnSpPr>
            <p:nvPr/>
          </p:nvCxnSpPr>
          <p:spPr>
            <a:xfrm>
              <a:off x="11547835" y="754145"/>
              <a:ext cx="0" cy="4996205"/>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25977C1B-2C0F-4362-924E-CBE324B03050}"/>
                </a:ext>
              </a:extLst>
            </p:cNvPr>
            <p:cNvCxnSpPr>
              <a:cxnSpLocks/>
            </p:cNvCxnSpPr>
            <p:nvPr/>
          </p:nvCxnSpPr>
          <p:spPr>
            <a:xfrm flipH="1">
              <a:off x="9998129" y="5740923"/>
              <a:ext cx="1549706"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pic>
        <p:nvPicPr>
          <p:cNvPr id="27" name="Content Placeholder 4">
            <a:extLst>
              <a:ext uri="{FF2B5EF4-FFF2-40B4-BE49-F238E27FC236}">
                <a16:creationId xmlns:a16="http://schemas.microsoft.com/office/drawing/2014/main" id="{4BEE925F-CBA8-4021-8EEA-73B899346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84" y="3539407"/>
            <a:ext cx="3275031" cy="2637556"/>
          </a:xfrm>
          <a:prstGeom prst="rect">
            <a:avLst/>
          </a:prstGeom>
        </p:spPr>
      </p:pic>
    </p:spTree>
    <p:extLst>
      <p:ext uri="{BB962C8B-B14F-4D97-AF65-F5344CB8AC3E}">
        <p14:creationId xmlns:p14="http://schemas.microsoft.com/office/powerpoint/2010/main" val="43669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A636-268A-4B3F-851F-5AB9240331F0}"/>
              </a:ext>
            </a:extLst>
          </p:cNvPr>
          <p:cNvSpPr>
            <a:spLocks noGrp="1"/>
          </p:cNvSpPr>
          <p:nvPr>
            <p:ph type="title"/>
          </p:nvPr>
        </p:nvSpPr>
        <p:spPr/>
        <p:txBody>
          <a:bodyPr/>
          <a:lstStyle/>
          <a:p>
            <a:r>
              <a:rPr lang="en-US" dirty="0"/>
              <a:t>HELM EOS</a:t>
            </a:r>
          </a:p>
        </p:txBody>
      </p:sp>
      <p:sp>
        <p:nvSpPr>
          <p:cNvPr id="3" name="Content Placeholder 2">
            <a:extLst>
              <a:ext uri="{FF2B5EF4-FFF2-40B4-BE49-F238E27FC236}">
                <a16:creationId xmlns:a16="http://schemas.microsoft.com/office/drawing/2014/main" id="{B26F72F4-0796-4F70-B13A-490A0CF2640D}"/>
              </a:ext>
            </a:extLst>
          </p:cNvPr>
          <p:cNvSpPr>
            <a:spLocks noGrp="1"/>
          </p:cNvSpPr>
          <p:nvPr>
            <p:ph idx="1"/>
          </p:nvPr>
        </p:nvSpPr>
        <p:spPr/>
        <p:txBody>
          <a:bodyPr/>
          <a:lstStyle/>
          <a:p>
            <a:r>
              <a:rPr lang="en-US" altLang="zh-CN" dirty="0"/>
              <a:t>Assume fully ionized gas (at very high temperature or density)</a:t>
            </a:r>
          </a:p>
          <a:p>
            <a:r>
              <a:rPr lang="en-US" dirty="0"/>
              <a:t>Deals with electron-positron physics</a:t>
            </a:r>
          </a:p>
          <a:p>
            <a:r>
              <a:rPr lang="en-US" dirty="0"/>
              <a:t>Based on Helmholtz free energy</a:t>
            </a:r>
          </a:p>
        </p:txBody>
      </p:sp>
    </p:spTree>
    <p:extLst>
      <p:ext uri="{BB962C8B-B14F-4D97-AF65-F5344CB8AC3E}">
        <p14:creationId xmlns:p14="http://schemas.microsoft.com/office/powerpoint/2010/main" val="350187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471A-70C4-44B8-B378-7F33B2E46F01}"/>
              </a:ext>
            </a:extLst>
          </p:cNvPr>
          <p:cNvSpPr>
            <a:spLocks noGrp="1"/>
          </p:cNvSpPr>
          <p:nvPr>
            <p:ph type="title"/>
          </p:nvPr>
        </p:nvSpPr>
        <p:spPr>
          <a:xfrm>
            <a:off x="436776" y="365125"/>
            <a:ext cx="10917024" cy="1325563"/>
          </a:xfrm>
        </p:spPr>
        <p:txBody>
          <a:bodyPr/>
          <a:lstStyle/>
          <a:p>
            <a:r>
              <a:rPr lang="en-US" dirty="0"/>
              <a:t>Dragons</a:t>
            </a:r>
          </a:p>
        </p:txBody>
      </p:sp>
      <p:grpSp>
        <p:nvGrpSpPr>
          <p:cNvPr id="8" name="Group 7">
            <a:extLst>
              <a:ext uri="{FF2B5EF4-FFF2-40B4-BE49-F238E27FC236}">
                <a16:creationId xmlns:a16="http://schemas.microsoft.com/office/drawing/2014/main" id="{22BBBA46-37C3-49BE-93E2-0F2665CFB09D}"/>
              </a:ext>
            </a:extLst>
          </p:cNvPr>
          <p:cNvGrpSpPr/>
          <p:nvPr/>
        </p:nvGrpSpPr>
        <p:grpSpPr>
          <a:xfrm>
            <a:off x="5778393" y="770477"/>
            <a:ext cx="6413607" cy="5592615"/>
            <a:chOff x="4014531" y="365125"/>
            <a:chExt cx="7762344" cy="6296985"/>
          </a:xfrm>
        </p:grpSpPr>
        <p:pic>
          <p:nvPicPr>
            <p:cNvPr id="11" name="Picture 10">
              <a:extLst>
                <a:ext uri="{FF2B5EF4-FFF2-40B4-BE49-F238E27FC236}">
                  <a16:creationId xmlns:a16="http://schemas.microsoft.com/office/drawing/2014/main" id="{695D9866-721C-46E5-9728-3C5A53F0FB27}"/>
                </a:ext>
              </a:extLst>
            </p:cNvPr>
            <p:cNvPicPr>
              <a:picLocks noChangeAspect="1"/>
            </p:cNvPicPr>
            <p:nvPr/>
          </p:nvPicPr>
          <p:blipFill rotWithShape="1">
            <a:blip r:embed="rId2">
              <a:extLst>
                <a:ext uri="{28A0092B-C50C-407E-A947-70E740481C1C}">
                  <a14:useLocalDpi xmlns:a14="http://schemas.microsoft.com/office/drawing/2010/main" val="0"/>
                </a:ext>
              </a:extLst>
            </a:blip>
            <a:srcRect r="1686"/>
            <a:stretch/>
          </p:blipFill>
          <p:spPr>
            <a:xfrm>
              <a:off x="4014531" y="365125"/>
              <a:ext cx="7762344" cy="6296985"/>
            </a:xfrm>
            <a:prstGeom prst="rect">
              <a:avLst/>
            </a:prstGeom>
          </p:spPr>
        </p:pic>
        <p:grpSp>
          <p:nvGrpSpPr>
            <p:cNvPr id="12" name="Group 11">
              <a:extLst>
                <a:ext uri="{FF2B5EF4-FFF2-40B4-BE49-F238E27FC236}">
                  <a16:creationId xmlns:a16="http://schemas.microsoft.com/office/drawing/2014/main" id="{877827D7-EC26-4891-8132-ADD2845B19F4}"/>
                </a:ext>
              </a:extLst>
            </p:cNvPr>
            <p:cNvGrpSpPr/>
            <p:nvPr/>
          </p:nvGrpSpPr>
          <p:grpSpPr>
            <a:xfrm>
              <a:off x="8757503" y="4100660"/>
              <a:ext cx="1306193" cy="1659117"/>
              <a:chOff x="8757503" y="4100660"/>
              <a:chExt cx="1306193" cy="1659117"/>
            </a:xfrm>
          </p:grpSpPr>
          <p:cxnSp>
            <p:nvCxnSpPr>
              <p:cNvPr id="13" name="Straight Connector 12">
                <a:extLst>
                  <a:ext uri="{FF2B5EF4-FFF2-40B4-BE49-F238E27FC236}">
                    <a16:creationId xmlns:a16="http://schemas.microsoft.com/office/drawing/2014/main" id="{BE45B029-636D-427D-B90D-C9E1309FCF85}"/>
                  </a:ext>
                </a:extLst>
              </p:cNvPr>
              <p:cNvCxnSpPr>
                <a:cxnSpLocks/>
              </p:cNvCxnSpPr>
              <p:nvPr/>
            </p:nvCxnSpPr>
            <p:spPr>
              <a:xfrm flipH="1">
                <a:off x="10044841" y="4100660"/>
                <a:ext cx="18855" cy="1659117"/>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14" name="Group 13">
                <a:extLst>
                  <a:ext uri="{FF2B5EF4-FFF2-40B4-BE49-F238E27FC236}">
                    <a16:creationId xmlns:a16="http://schemas.microsoft.com/office/drawing/2014/main" id="{9C77C13F-664A-4DAF-B60E-73D60FDE29B3}"/>
                  </a:ext>
                </a:extLst>
              </p:cNvPr>
              <p:cNvGrpSpPr/>
              <p:nvPr/>
            </p:nvGrpSpPr>
            <p:grpSpPr>
              <a:xfrm>
                <a:off x="8757503" y="4100660"/>
                <a:ext cx="1306193" cy="1414020"/>
                <a:chOff x="8757503" y="4100660"/>
                <a:chExt cx="1306193" cy="1414020"/>
              </a:xfrm>
            </p:grpSpPr>
            <p:cxnSp>
              <p:nvCxnSpPr>
                <p:cNvPr id="18" name="Straight Connector 17">
                  <a:extLst>
                    <a:ext uri="{FF2B5EF4-FFF2-40B4-BE49-F238E27FC236}">
                      <a16:creationId xmlns:a16="http://schemas.microsoft.com/office/drawing/2014/main" id="{E5AEF71C-9ACD-4069-A1AD-C4FD7326FB0D}"/>
                    </a:ext>
                  </a:extLst>
                </p:cNvPr>
                <p:cNvCxnSpPr>
                  <a:cxnSpLocks/>
                </p:cNvCxnSpPr>
                <p:nvPr/>
              </p:nvCxnSpPr>
              <p:spPr>
                <a:xfrm flipH="1">
                  <a:off x="9898144" y="4100660"/>
                  <a:ext cx="16555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E245936F-0487-4EAB-8A8B-E1D6071D4BFB}"/>
                    </a:ext>
                  </a:extLst>
                </p:cNvPr>
                <p:cNvCxnSpPr>
                  <a:cxnSpLocks/>
                </p:cNvCxnSpPr>
                <p:nvPr/>
              </p:nvCxnSpPr>
              <p:spPr>
                <a:xfrm flipH="1">
                  <a:off x="8757503" y="4100660"/>
                  <a:ext cx="1140640" cy="141402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grpSp>
      </p:grpSp>
      <p:pic>
        <p:nvPicPr>
          <p:cNvPr id="22" name="Picture 2" descr="Image result for evil dragon&quot;">
            <a:extLst>
              <a:ext uri="{FF2B5EF4-FFF2-40B4-BE49-F238E27FC236}">
                <a16:creationId xmlns:a16="http://schemas.microsoft.com/office/drawing/2014/main" id="{7BA9E4F1-984D-468F-99CA-908D03100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30" y="3476133"/>
            <a:ext cx="5583263" cy="314058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toothless dragon&quot;">
            <a:extLst>
              <a:ext uri="{FF2B5EF4-FFF2-40B4-BE49-F238E27FC236}">
                <a16:creationId xmlns:a16="http://schemas.microsoft.com/office/drawing/2014/main" id="{B884EE3B-4147-4796-8DF0-2D30D4EE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3938" y="135183"/>
            <a:ext cx="2544455" cy="314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31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FDB3C43D-77CA-45B6-93C2-09B853D5B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541" y="263053"/>
            <a:ext cx="7862259" cy="6331893"/>
          </a:xfrm>
          <a:prstGeom prst="rect">
            <a:avLst/>
          </a:prstGeom>
          <a:ln>
            <a:noFill/>
          </a:ln>
        </p:spPr>
      </p:pic>
      <p:cxnSp>
        <p:nvCxnSpPr>
          <p:cNvPr id="6" name="Straight Connector 5">
            <a:extLst>
              <a:ext uri="{FF2B5EF4-FFF2-40B4-BE49-F238E27FC236}">
                <a16:creationId xmlns:a16="http://schemas.microsoft.com/office/drawing/2014/main" id="{4A687FE3-BE55-45D5-BD67-1C68FE527E31}"/>
              </a:ext>
            </a:extLst>
          </p:cNvPr>
          <p:cNvCxnSpPr>
            <a:cxnSpLocks/>
          </p:cNvCxnSpPr>
          <p:nvPr/>
        </p:nvCxnSpPr>
        <p:spPr>
          <a:xfrm>
            <a:off x="3237323" y="1924692"/>
            <a:ext cx="8333295" cy="0"/>
          </a:xfrm>
          <a:prstGeom prst="line">
            <a:avLst/>
          </a:prstGeom>
          <a:ln w="571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4ED7F7A-A483-4295-9029-D63523FB71CC}"/>
              </a:ext>
            </a:extLst>
          </p:cNvPr>
          <p:cNvCxnSpPr>
            <a:cxnSpLocks/>
          </p:cNvCxnSpPr>
          <p:nvPr/>
        </p:nvCxnSpPr>
        <p:spPr>
          <a:xfrm flipV="1">
            <a:off x="4557076" y="115473"/>
            <a:ext cx="0" cy="6456634"/>
          </a:xfrm>
          <a:prstGeom prst="line">
            <a:avLst/>
          </a:prstGeom>
          <a:ln w="571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8C12351-87EA-4EB3-843A-D4D407705FE2}"/>
              </a:ext>
            </a:extLst>
          </p:cNvPr>
          <p:cNvCxnSpPr>
            <a:cxnSpLocks/>
          </p:cNvCxnSpPr>
          <p:nvPr/>
        </p:nvCxnSpPr>
        <p:spPr>
          <a:xfrm flipV="1">
            <a:off x="8470775" y="161003"/>
            <a:ext cx="0" cy="6456634"/>
          </a:xfrm>
          <a:prstGeom prst="line">
            <a:avLst/>
          </a:prstGeom>
          <a:ln w="571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1A8D24-A1E9-4455-B064-1B165AA54F8F}"/>
              </a:ext>
            </a:extLst>
          </p:cNvPr>
          <p:cNvCxnSpPr>
            <a:cxnSpLocks/>
          </p:cNvCxnSpPr>
          <p:nvPr/>
        </p:nvCxnSpPr>
        <p:spPr>
          <a:xfrm>
            <a:off x="3312737" y="5838389"/>
            <a:ext cx="8163613" cy="0"/>
          </a:xfrm>
          <a:prstGeom prst="line">
            <a:avLst/>
          </a:prstGeom>
          <a:ln w="5715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8500B029-B5F0-4808-A0D3-C9EDA9CB84ED}"/>
              </a:ext>
            </a:extLst>
          </p:cNvPr>
          <p:cNvSpPr>
            <a:spLocks noGrp="1"/>
          </p:cNvSpPr>
          <p:nvPr>
            <p:ph type="title"/>
          </p:nvPr>
        </p:nvSpPr>
        <p:spPr>
          <a:xfrm>
            <a:off x="471340" y="365125"/>
            <a:ext cx="10882460" cy="1325563"/>
          </a:xfrm>
        </p:spPr>
        <p:txBody>
          <a:bodyPr>
            <a:normAutofit/>
          </a:bodyPr>
          <a:lstStyle/>
          <a:p>
            <a:r>
              <a:rPr lang="en-US" altLang="zh-CN" dirty="0"/>
              <a:t>Proposed range</a:t>
            </a:r>
            <a:endParaRPr lang="en-US" dirty="0"/>
          </a:p>
        </p:txBody>
      </p:sp>
      <p:sp>
        <p:nvSpPr>
          <p:cNvPr id="2" name="Rectangle 1">
            <a:extLst>
              <a:ext uri="{FF2B5EF4-FFF2-40B4-BE49-F238E27FC236}">
                <a16:creationId xmlns:a16="http://schemas.microsoft.com/office/drawing/2014/main" id="{9E9617E4-DC87-4F34-BFA7-42DA0B778B03}"/>
              </a:ext>
            </a:extLst>
          </p:cNvPr>
          <p:cNvSpPr/>
          <p:nvPr/>
        </p:nvSpPr>
        <p:spPr>
          <a:xfrm>
            <a:off x="281498" y="4871785"/>
            <a:ext cx="3655488" cy="1200329"/>
          </a:xfrm>
          <a:prstGeom prst="rect">
            <a:avLst/>
          </a:prstGeom>
        </p:spPr>
        <p:txBody>
          <a:bodyPr wrap="none">
            <a:spAutoFit/>
          </a:bodyPr>
          <a:lstStyle/>
          <a:p>
            <a:r>
              <a:rPr lang="en-US" sz="3600" dirty="0"/>
              <a:t>One more thing … </a:t>
            </a:r>
          </a:p>
          <a:p>
            <a:r>
              <a:rPr lang="en-US" sz="3600" dirty="0"/>
              <a:t>Metallicity</a:t>
            </a:r>
          </a:p>
        </p:txBody>
      </p:sp>
      <p:sp>
        <p:nvSpPr>
          <p:cNvPr id="10" name="Rectangle 9">
            <a:extLst>
              <a:ext uri="{FF2B5EF4-FFF2-40B4-BE49-F238E27FC236}">
                <a16:creationId xmlns:a16="http://schemas.microsoft.com/office/drawing/2014/main" id="{CED4B3DD-A0F4-46C2-8136-C35576DF1FF3}"/>
              </a:ext>
            </a:extLst>
          </p:cNvPr>
          <p:cNvSpPr/>
          <p:nvPr/>
        </p:nvSpPr>
        <p:spPr>
          <a:xfrm>
            <a:off x="1243233" y="1386050"/>
            <a:ext cx="2248308" cy="1200329"/>
          </a:xfrm>
          <a:prstGeom prst="rect">
            <a:avLst/>
          </a:prstGeom>
        </p:spPr>
        <p:txBody>
          <a:bodyPr wrap="none">
            <a:spAutoFit/>
          </a:bodyPr>
          <a:lstStyle/>
          <a:p>
            <a:r>
              <a:rPr lang="en-US" altLang="zh-CN" sz="3600" dirty="0">
                <a:solidFill>
                  <a:srgbClr val="FFC000"/>
                </a:solidFill>
              </a:rPr>
              <a:t>Pair </a:t>
            </a:r>
          </a:p>
          <a:p>
            <a:r>
              <a:rPr lang="en-US" altLang="zh-CN" sz="3600" dirty="0">
                <a:solidFill>
                  <a:srgbClr val="FFC000"/>
                </a:solidFill>
              </a:rPr>
              <a:t>production</a:t>
            </a:r>
            <a:endParaRPr lang="en-US" sz="3600" dirty="0">
              <a:solidFill>
                <a:srgbClr val="FFC000"/>
              </a:solidFill>
            </a:endParaRPr>
          </a:p>
        </p:txBody>
      </p:sp>
      <p:sp>
        <p:nvSpPr>
          <p:cNvPr id="11" name="Rectangle 10">
            <a:extLst>
              <a:ext uri="{FF2B5EF4-FFF2-40B4-BE49-F238E27FC236}">
                <a16:creationId xmlns:a16="http://schemas.microsoft.com/office/drawing/2014/main" id="{1181ECEF-A55E-405F-88E2-3D2179D4C803}"/>
              </a:ext>
            </a:extLst>
          </p:cNvPr>
          <p:cNvSpPr/>
          <p:nvPr/>
        </p:nvSpPr>
        <p:spPr>
          <a:xfrm>
            <a:off x="8688418" y="5763324"/>
            <a:ext cx="2295821" cy="1200329"/>
          </a:xfrm>
          <a:prstGeom prst="rect">
            <a:avLst/>
          </a:prstGeom>
        </p:spPr>
        <p:txBody>
          <a:bodyPr wrap="none">
            <a:spAutoFit/>
          </a:bodyPr>
          <a:lstStyle/>
          <a:p>
            <a:r>
              <a:rPr lang="en-US" altLang="zh-CN" sz="3600" dirty="0">
                <a:solidFill>
                  <a:srgbClr val="FFC000"/>
                </a:solidFill>
              </a:rPr>
              <a:t>Quantum</a:t>
            </a:r>
          </a:p>
          <a:p>
            <a:r>
              <a:rPr lang="en-US" sz="3600" dirty="0">
                <a:solidFill>
                  <a:srgbClr val="FFC000"/>
                </a:solidFill>
              </a:rPr>
              <a:t>Mechanics </a:t>
            </a:r>
          </a:p>
        </p:txBody>
      </p:sp>
      <p:sp>
        <p:nvSpPr>
          <p:cNvPr id="13" name="Rectangle 12">
            <a:extLst>
              <a:ext uri="{FF2B5EF4-FFF2-40B4-BE49-F238E27FC236}">
                <a16:creationId xmlns:a16="http://schemas.microsoft.com/office/drawing/2014/main" id="{65C681CE-5E1F-4026-9959-D7CEB9450C69}"/>
              </a:ext>
            </a:extLst>
          </p:cNvPr>
          <p:cNvSpPr/>
          <p:nvPr/>
        </p:nvSpPr>
        <p:spPr>
          <a:xfrm>
            <a:off x="344839" y="3714484"/>
            <a:ext cx="3273204" cy="523220"/>
          </a:xfrm>
          <a:prstGeom prst="rect">
            <a:avLst/>
          </a:prstGeom>
        </p:spPr>
        <p:txBody>
          <a:bodyPr wrap="none">
            <a:spAutoFit/>
          </a:bodyPr>
          <a:lstStyle/>
          <a:p>
            <a:r>
              <a:rPr lang="en-US" altLang="zh-CN" sz="2800" dirty="0"/>
              <a:t>Physical &amp; monotone</a:t>
            </a:r>
            <a:endParaRPr lang="en-US" sz="3600" dirty="0"/>
          </a:p>
        </p:txBody>
      </p:sp>
    </p:spTree>
    <p:extLst>
      <p:ext uri="{BB962C8B-B14F-4D97-AF65-F5344CB8AC3E}">
        <p14:creationId xmlns:p14="http://schemas.microsoft.com/office/powerpoint/2010/main" val="279395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7191-1B23-40C5-8D8A-AE451AB2332B}"/>
              </a:ext>
            </a:extLst>
          </p:cNvPr>
          <p:cNvSpPr>
            <a:spLocks noGrp="1"/>
          </p:cNvSpPr>
          <p:nvPr>
            <p:ph type="title"/>
          </p:nvPr>
        </p:nvSpPr>
        <p:spPr/>
        <p:txBody>
          <a:bodyPr/>
          <a:lstStyle/>
          <a:p>
            <a:r>
              <a:rPr lang="en-US" dirty="0"/>
              <a:t>One last thing … Metallicity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BFE2B6-88F0-4B3B-8F6A-316313393AD5}"/>
                  </a:ext>
                </a:extLst>
              </p:cNvPr>
              <p:cNvSpPr>
                <a:spLocks noGrp="1"/>
              </p:cNvSpPr>
              <p:nvPr>
                <p:ph idx="1"/>
              </p:nvPr>
            </p:nvSpPr>
            <p:spPr>
              <a:xfrm>
                <a:off x="838200" y="1825624"/>
                <a:ext cx="10515600" cy="4556321"/>
              </a:xfrm>
            </p:spPr>
            <p:txBody>
              <a:bodyPr>
                <a:normAutofit/>
              </a:bodyPr>
              <a:lstStyle/>
              <a:p>
                <a:r>
                  <a:rPr lang="en-US" dirty="0"/>
                  <a:t>Slight variation in Metallicity is insignificant for EOS, but impacts greatly for opacity</a:t>
                </a:r>
              </a:p>
              <a:p>
                <a:r>
                  <a:rPr lang="en-US" dirty="0"/>
                  <a:t>Solar metallicity</a:t>
                </a:r>
              </a:p>
              <a:p>
                <a:pPr lvl="1"/>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 0.74</m:t>
                    </m:r>
                  </m:oMath>
                </a14:m>
                <a:endParaRPr lang="en-US" b="0" dirty="0"/>
              </a:p>
              <a:p>
                <a:pPr lvl="1"/>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 0.25</m:t>
                    </m:r>
                  </m:oMath>
                </a14:m>
                <a:endParaRPr lang="en-US" b="0" dirty="0"/>
              </a:p>
              <a:p>
                <a:pPr lvl="1"/>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 0.0134</m:t>
                    </m:r>
                  </m:oMath>
                </a14:m>
                <a:endParaRPr lang="en-US" dirty="0"/>
              </a:p>
              <a:p>
                <a:r>
                  <a:rPr lang="en-US" dirty="0"/>
                  <a:t>High-metallicity star: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~0.03</m:t>
                    </m:r>
                  </m:oMath>
                </a14:m>
                <a:r>
                  <a:rPr lang="en-US" dirty="0"/>
                  <a:t>, theoretically people considers up to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~0.05</m:t>
                    </m:r>
                  </m:oMath>
                </a14:m>
                <a:endParaRPr lang="en-US" dirty="0"/>
              </a:p>
              <a:p>
                <a:r>
                  <a:rPr lang="en-US" dirty="0"/>
                  <a:t>Helium abundance goes up to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~0.42±0.1</m:t>
                    </m:r>
                  </m:oMath>
                </a14:m>
                <a:r>
                  <a:rPr lang="en-US" dirty="0"/>
                  <a:t> for very old star cluster. Typical value close to that of the sun</a:t>
                </a:r>
              </a:p>
              <a:p>
                <a:endParaRPr lang="en-US" dirty="0"/>
              </a:p>
            </p:txBody>
          </p:sp>
        </mc:Choice>
        <mc:Fallback xmlns="">
          <p:sp>
            <p:nvSpPr>
              <p:cNvPr id="3" name="Content Placeholder 2">
                <a:extLst>
                  <a:ext uri="{FF2B5EF4-FFF2-40B4-BE49-F238E27FC236}">
                    <a16:creationId xmlns:a16="http://schemas.microsoft.com/office/drawing/2014/main" id="{97BFE2B6-88F0-4B3B-8F6A-316313393AD5}"/>
                  </a:ext>
                </a:extLst>
              </p:cNvPr>
              <p:cNvSpPr>
                <a:spLocks noGrp="1" noRot="1" noChangeAspect="1" noMove="1" noResize="1" noEditPoints="1" noAdjustHandles="1" noChangeArrowheads="1" noChangeShapeType="1" noTextEdit="1"/>
              </p:cNvSpPr>
              <p:nvPr>
                <p:ph idx="1"/>
              </p:nvPr>
            </p:nvSpPr>
            <p:spPr>
              <a:xfrm>
                <a:off x="838200" y="1825624"/>
                <a:ext cx="10515600" cy="4556321"/>
              </a:xfrm>
              <a:blipFill>
                <a:blip r:embed="rId2"/>
                <a:stretch>
                  <a:fillRect l="-1043" t="-2139"/>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C9105B0-DFBB-4DC3-ABC6-AE50989B7970}"/>
              </a:ext>
            </a:extLst>
          </p:cNvPr>
          <p:cNvSpPr txBox="1"/>
          <p:nvPr/>
        </p:nvSpPr>
        <p:spPr>
          <a:xfrm>
            <a:off x="5910606" y="2551837"/>
            <a:ext cx="6146276" cy="1477328"/>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Ref: Big orange book (Carroll &amp; </a:t>
            </a:r>
            <a:r>
              <a:rPr lang="en-US" dirty="0" err="1"/>
              <a:t>Ostlie</a:t>
            </a:r>
            <a:r>
              <a:rPr lang="en-US" dirty="0"/>
              <a:t>), </a:t>
            </a:r>
            <a:r>
              <a:rPr lang="en-US" dirty="0" err="1"/>
              <a:t>Pg</a:t>
            </a:r>
            <a:r>
              <a:rPr lang="en-US" dirty="0"/>
              <a:t> 474 sec. 13.3</a:t>
            </a:r>
          </a:p>
          <a:p>
            <a:r>
              <a:rPr lang="en-US" dirty="0"/>
              <a:t>Ref:  AAS 106, 275-302 (1994) </a:t>
            </a:r>
            <a:r>
              <a:rPr lang="en-US" dirty="0">
                <a:hlinkClick r:id="rId3"/>
              </a:rPr>
              <a:t>http://articles.adsabs.harvard.edu/pdf/1994A%26AS..106..275B</a:t>
            </a:r>
            <a:endParaRPr lang="en-US" dirty="0"/>
          </a:p>
          <a:p>
            <a:r>
              <a:rPr lang="en-US" dirty="0"/>
              <a:t>Ref: (Y abundance) </a:t>
            </a:r>
            <a:r>
              <a:rPr lang="en-US" dirty="0">
                <a:hlinkClick r:id="rId4"/>
              </a:rPr>
              <a:t>https://arxiv.org/ftp/arxiv/papers/0811/0811.2980.pdf</a:t>
            </a:r>
            <a:endParaRPr lang="en-US" dirty="0"/>
          </a:p>
        </p:txBody>
      </p:sp>
    </p:spTree>
    <p:extLst>
      <p:ext uri="{BB962C8B-B14F-4D97-AF65-F5344CB8AC3E}">
        <p14:creationId xmlns:p14="http://schemas.microsoft.com/office/powerpoint/2010/main" val="457968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243FC-C889-4004-A1B4-8CB3A681A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7294" y="2431352"/>
            <a:ext cx="3717766" cy="3338163"/>
          </a:xfrm>
          <a:prstGeom prst="rect">
            <a:avLst/>
          </a:prstGeom>
        </p:spPr>
      </p:pic>
      <p:pic>
        <p:nvPicPr>
          <p:cNvPr id="7" name="Picture 6">
            <a:extLst>
              <a:ext uri="{FF2B5EF4-FFF2-40B4-BE49-F238E27FC236}">
                <a16:creationId xmlns:a16="http://schemas.microsoft.com/office/drawing/2014/main" id="{069AC7FD-1634-435E-928F-1ECAAD3CF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48" y="2365364"/>
            <a:ext cx="3717766" cy="3338163"/>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0983111-61B8-430D-8D47-EC3908CECF16}"/>
                  </a:ext>
                </a:extLst>
              </p:cNvPr>
              <p:cNvSpPr>
                <a:spLocks noGrp="1"/>
              </p:cNvSpPr>
              <p:nvPr>
                <p:ph type="title"/>
              </p:nvPr>
            </p:nvSpPr>
            <p:spPr/>
            <p:txBody>
              <a:bodyPr>
                <a:normAutofit/>
              </a:bodyPr>
              <a:lstStyle/>
              <a:p>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−18≤</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𝜌</m:t>
                          </m:r>
                        </m:e>
                      </m:func>
                      <m:r>
                        <a:rPr lang="en-US" b="0" i="1" smtClean="0">
                          <a:latin typeface="Cambria Math" panose="02040503050406030204" pitchFamily="18" charset="0"/>
                        </a:rPr>
                        <m:t>≤−</m:t>
                      </m:r>
                      <m:r>
                        <a:rPr lang="en-US" altLang="zh-CN" i="1">
                          <a:latin typeface="Cambria Math" panose="02040503050406030204" pitchFamily="18" charset="0"/>
                        </a:rPr>
                        <m:t>1</m:t>
                      </m:r>
                      <m:r>
                        <a:rPr lang="en-US" altLang="zh-CN" b="0" i="1" smtClean="0">
                          <a:latin typeface="Cambria Math" panose="02040503050406030204" pitchFamily="18" charset="0"/>
                        </a:rPr>
                        <m:t> </m:t>
                      </m:r>
                      <m:r>
                        <a:rPr lang="en-US" b="0" i="1" smtClean="0">
                          <a:latin typeface="Cambria Math" panose="02040503050406030204" pitchFamily="18" charset="0"/>
                        </a:rPr>
                        <m:t>        0≤</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𝑇</m:t>
                          </m:r>
                        </m:e>
                      </m:func>
                      <m:r>
                        <a:rPr lang="en-US" b="0" i="1" smtClean="0">
                          <a:latin typeface="Cambria Math" panose="02040503050406030204" pitchFamily="18" charset="0"/>
                        </a:rPr>
                        <m:t>≤8</m:t>
                      </m:r>
                    </m:oMath>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𝑍</m:t>
                          </m:r>
                          <m:r>
                            <a:rPr lang="en-US" b="0" i="1" smtClean="0">
                              <a:latin typeface="Cambria Math" panose="02040503050406030204" pitchFamily="18" charset="0"/>
                            </a:rPr>
                            <m:t>=0.02</m:t>
                          </m:r>
                        </m:e>
                      </m:d>
                    </m:oMath>
                  </m:oMathPara>
                </a14:m>
                <a:br>
                  <a:rPr lang="en-US" b="0" i="1" dirty="0">
                    <a:latin typeface="Cambria Math" panose="02040503050406030204" pitchFamily="18" charset="0"/>
                  </a:rPr>
                </a:br>
                <a:endParaRPr lang="en-US" dirty="0"/>
              </a:p>
            </p:txBody>
          </p:sp>
        </mc:Choice>
        <mc:Fallback xmlns="">
          <p:sp>
            <p:nvSpPr>
              <p:cNvPr id="2" name="Title 1">
                <a:extLst>
                  <a:ext uri="{FF2B5EF4-FFF2-40B4-BE49-F238E27FC236}">
                    <a16:creationId xmlns:a16="http://schemas.microsoft.com/office/drawing/2014/main" id="{C0983111-61B8-430D-8D47-EC3908CECF16}"/>
                  </a:ext>
                </a:extLst>
              </p:cNvPr>
              <p:cNvSpPr>
                <a:spLocks noGrp="1" noRot="1" noChangeAspect="1" noMove="1" noResize="1" noEditPoints="1" noAdjustHandles="1" noChangeArrowheads="1" noChangeShapeType="1" noTextEdit="1"/>
              </p:cNvSpPr>
              <p:nvPr>
                <p:ph type="title"/>
              </p:nvPr>
            </p:nvSpPr>
            <p:spPr>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0944F8F-3B5C-4616-A8CD-F2A111677675}"/>
                  </a:ext>
                </a:extLst>
              </p:cNvPr>
              <p:cNvSpPr/>
              <p:nvPr/>
            </p:nvSpPr>
            <p:spPr>
              <a:xfrm>
                <a:off x="863959" y="5769515"/>
                <a:ext cx="5997709" cy="523220"/>
              </a:xfrm>
              <a:prstGeom prst="rect">
                <a:avLst/>
              </a:prstGeom>
            </p:spPr>
            <p:txBody>
              <a:bodyPr wrap="square">
                <a:spAutoFit/>
              </a:bodyPr>
              <a:lstStyle/>
              <a:p>
                <a14:m>
                  <m:oMath xmlns:m="http://schemas.openxmlformats.org/officeDocument/2006/math">
                    <m:r>
                      <a:rPr lang="en-US" sz="2800" i="1">
                        <a:latin typeface="Cambria Math" panose="02040503050406030204" pitchFamily="18" charset="0"/>
                      </a:rPr>
                      <m:t>𝑃</m:t>
                    </m:r>
                    <m:d>
                      <m:dPr>
                        <m:ctrlPr>
                          <a:rPr lang="en-US" sz="2800" i="1">
                            <a:latin typeface="Cambria Math" panose="02040503050406030204" pitchFamily="18" charset="0"/>
                          </a:rPr>
                        </m:ctrlPr>
                      </m:dPr>
                      <m:e>
                        <m:r>
                          <a:rPr lang="en-US" sz="2800" i="1">
                            <a:latin typeface="Cambria Math" panose="02040503050406030204" pitchFamily="18" charset="0"/>
                          </a:rPr>
                          <m:t>𝜌</m:t>
                        </m:r>
                        <m:r>
                          <a:rPr lang="en-US" sz="2800" i="1">
                            <a:latin typeface="Cambria Math" panose="02040503050406030204" pitchFamily="18" charset="0"/>
                          </a:rPr>
                          <m:t>, </m:t>
                        </m:r>
                        <m:r>
                          <a:rPr lang="en-US" sz="2800" i="1">
                            <a:latin typeface="Cambria Math" panose="02040503050406030204" pitchFamily="18" charset="0"/>
                          </a:rPr>
                          <m:t>𝑇</m:t>
                        </m:r>
                      </m:e>
                    </m:d>
                  </m:oMath>
                </a14:m>
                <a:r>
                  <a:rPr lang="en-US" sz="2800" dirty="0"/>
                  <a:t> and </a:t>
                </a:r>
                <a14:m>
                  <m:oMath xmlns:m="http://schemas.openxmlformats.org/officeDocument/2006/math">
                    <m:r>
                      <a:rPr lang="en-US" sz="2800" i="1">
                        <a:latin typeface="Cambria Math" panose="02040503050406030204" pitchFamily="18" charset="0"/>
                      </a:rPr>
                      <m:t>𝐸</m:t>
                    </m:r>
                    <m:r>
                      <a:rPr lang="en-US" sz="2800" i="1">
                        <a:latin typeface="Cambria Math" panose="02040503050406030204" pitchFamily="18" charset="0"/>
                      </a:rPr>
                      <m:t>(</m:t>
                    </m:r>
                    <m:r>
                      <a:rPr lang="en-US" sz="2800" i="1">
                        <a:latin typeface="Cambria Math" panose="02040503050406030204" pitchFamily="18" charset="0"/>
                      </a:rPr>
                      <m:t>𝜌</m:t>
                    </m:r>
                    <m:r>
                      <a:rPr lang="en-US" sz="2800" i="1">
                        <a:latin typeface="Cambria Math" panose="02040503050406030204" pitchFamily="18" charset="0"/>
                      </a:rPr>
                      <m:t>, </m:t>
                    </m:r>
                    <m:r>
                      <a:rPr lang="en-US" sz="2800" i="1">
                        <a:latin typeface="Cambria Math" panose="02040503050406030204" pitchFamily="18" charset="0"/>
                      </a:rPr>
                      <m:t>𝑇</m:t>
                    </m:r>
                    <m:r>
                      <a:rPr lang="en-US" sz="2800" i="1">
                        <a:latin typeface="Cambria Math" panose="02040503050406030204" pitchFamily="18" charset="0"/>
                      </a:rPr>
                      <m:t>) </m:t>
                    </m:r>
                  </m:oMath>
                </a14:m>
                <a:r>
                  <a:rPr lang="en-US" sz="2800" dirty="0"/>
                  <a:t>are both monotone</a:t>
                </a:r>
                <a:endParaRPr lang="en-US" sz="1400" dirty="0"/>
              </a:p>
            </p:txBody>
          </p:sp>
        </mc:Choice>
        <mc:Fallback xmlns="">
          <p:sp>
            <p:nvSpPr>
              <p:cNvPr id="10" name="Rectangle 9">
                <a:extLst>
                  <a:ext uri="{FF2B5EF4-FFF2-40B4-BE49-F238E27FC236}">
                    <a16:creationId xmlns:a16="http://schemas.microsoft.com/office/drawing/2014/main" id="{C0944F8F-3B5C-4616-A8CD-F2A111677675}"/>
                  </a:ext>
                </a:extLst>
              </p:cNvPr>
              <p:cNvSpPr>
                <a:spLocks noRot="1" noChangeAspect="1" noMove="1" noResize="1" noEditPoints="1" noAdjustHandles="1" noChangeArrowheads="1" noChangeShapeType="1" noTextEdit="1"/>
              </p:cNvSpPr>
              <p:nvPr/>
            </p:nvSpPr>
            <p:spPr>
              <a:xfrm>
                <a:off x="863959" y="5769515"/>
                <a:ext cx="5997709" cy="523220"/>
              </a:xfrm>
              <a:prstGeom prst="rect">
                <a:avLst/>
              </a:prstGeom>
              <a:blipFill>
                <a:blip r:embed="rId5"/>
                <a:stretch>
                  <a:fillRect t="-10465" r="-1016"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BAC2063-5A40-4DF0-A5AF-944DAFAB3B39}"/>
                  </a:ext>
                </a:extLst>
              </p:cNvPr>
              <p:cNvSpPr/>
              <p:nvPr/>
            </p:nvSpPr>
            <p:spPr>
              <a:xfrm>
                <a:off x="5592282" y="2138965"/>
                <a:ext cx="152663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𝑃</m:t>
                      </m:r>
                      <m:d>
                        <m:dPr>
                          <m:ctrlPr>
                            <a:rPr lang="en-US" sz="3200" i="1">
                              <a:latin typeface="Cambria Math" panose="02040503050406030204" pitchFamily="18" charset="0"/>
                            </a:rPr>
                          </m:ctrlPr>
                        </m:dPr>
                        <m:e>
                          <m:r>
                            <a:rPr lang="en-US" sz="3200" i="1">
                              <a:latin typeface="Cambria Math" panose="02040503050406030204" pitchFamily="18" charset="0"/>
                            </a:rPr>
                            <m:t>𝜌</m:t>
                          </m:r>
                          <m:r>
                            <a:rPr lang="en-US" sz="3200" i="1">
                              <a:latin typeface="Cambria Math" panose="02040503050406030204" pitchFamily="18" charset="0"/>
                            </a:rPr>
                            <m:t>, </m:t>
                          </m:r>
                          <m:r>
                            <a:rPr lang="en-US" sz="3200" i="1">
                              <a:latin typeface="Cambria Math" panose="02040503050406030204" pitchFamily="18" charset="0"/>
                            </a:rPr>
                            <m:t>𝑇</m:t>
                          </m:r>
                        </m:e>
                      </m:d>
                    </m:oMath>
                  </m:oMathPara>
                </a14:m>
                <a:endParaRPr lang="en-US" sz="3200" dirty="0"/>
              </a:p>
            </p:txBody>
          </p:sp>
        </mc:Choice>
        <mc:Fallback xmlns="">
          <p:sp>
            <p:nvSpPr>
              <p:cNvPr id="11" name="Rectangle 10">
                <a:extLst>
                  <a:ext uri="{FF2B5EF4-FFF2-40B4-BE49-F238E27FC236}">
                    <a16:creationId xmlns:a16="http://schemas.microsoft.com/office/drawing/2014/main" id="{4BAC2063-5A40-4DF0-A5AF-944DAFAB3B39}"/>
                  </a:ext>
                </a:extLst>
              </p:cNvPr>
              <p:cNvSpPr>
                <a:spLocks noRot="1" noChangeAspect="1" noMove="1" noResize="1" noEditPoints="1" noAdjustHandles="1" noChangeArrowheads="1" noChangeShapeType="1" noTextEdit="1"/>
              </p:cNvSpPr>
              <p:nvPr/>
            </p:nvSpPr>
            <p:spPr>
              <a:xfrm>
                <a:off x="5592282" y="2138965"/>
                <a:ext cx="1526636"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AEB3A4B1-EDF8-456C-8480-DBC5DB670628}"/>
                  </a:ext>
                </a:extLst>
              </p:cNvPr>
              <p:cNvSpPr/>
              <p:nvPr/>
            </p:nvSpPr>
            <p:spPr>
              <a:xfrm>
                <a:off x="380666" y="2138965"/>
                <a:ext cx="162326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𝐸</m:t>
                      </m:r>
                      <m:r>
                        <a:rPr lang="en-US" sz="3200" i="1">
                          <a:latin typeface="Cambria Math" panose="02040503050406030204" pitchFamily="18" charset="0"/>
                        </a:rPr>
                        <m:t>(</m:t>
                      </m:r>
                      <m:r>
                        <a:rPr lang="en-US" sz="3200" i="1">
                          <a:latin typeface="Cambria Math" panose="02040503050406030204" pitchFamily="18" charset="0"/>
                        </a:rPr>
                        <m:t>𝜌</m:t>
                      </m:r>
                      <m:r>
                        <a:rPr lang="en-US" sz="3200" i="1">
                          <a:latin typeface="Cambria Math" panose="02040503050406030204" pitchFamily="18" charset="0"/>
                        </a:rPr>
                        <m:t>, </m:t>
                      </m:r>
                      <m:r>
                        <a:rPr lang="en-US" sz="3200" i="1">
                          <a:latin typeface="Cambria Math" panose="02040503050406030204" pitchFamily="18" charset="0"/>
                        </a:rPr>
                        <m:t>𝑇</m:t>
                      </m:r>
                      <m:r>
                        <a:rPr lang="en-US" sz="3200" i="1">
                          <a:latin typeface="Cambria Math" panose="02040503050406030204" pitchFamily="18" charset="0"/>
                        </a:rPr>
                        <m:t>) </m:t>
                      </m:r>
                    </m:oMath>
                  </m:oMathPara>
                </a14:m>
                <a:endParaRPr lang="en-US" sz="3200" dirty="0"/>
              </a:p>
            </p:txBody>
          </p:sp>
        </mc:Choice>
        <mc:Fallback xmlns="">
          <p:sp>
            <p:nvSpPr>
              <p:cNvPr id="12" name="Rectangle 11">
                <a:extLst>
                  <a:ext uri="{FF2B5EF4-FFF2-40B4-BE49-F238E27FC236}">
                    <a16:creationId xmlns:a16="http://schemas.microsoft.com/office/drawing/2014/main" id="{AEB3A4B1-EDF8-456C-8480-DBC5DB670628}"/>
                  </a:ext>
                </a:extLst>
              </p:cNvPr>
              <p:cNvSpPr>
                <a:spLocks noRot="1" noChangeAspect="1" noMove="1" noResize="1" noEditPoints="1" noAdjustHandles="1" noChangeArrowheads="1" noChangeShapeType="1" noTextEdit="1"/>
              </p:cNvSpPr>
              <p:nvPr/>
            </p:nvSpPr>
            <p:spPr>
              <a:xfrm>
                <a:off x="380666" y="2138965"/>
                <a:ext cx="1623265"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5">
                <a:extLst>
                  <a:ext uri="{FF2B5EF4-FFF2-40B4-BE49-F238E27FC236}">
                    <a16:creationId xmlns:a16="http://schemas.microsoft.com/office/drawing/2014/main" id="{407F6513-823A-443C-9A5F-1571602BD3CC}"/>
                  </a:ext>
                </a:extLst>
              </p:cNvPr>
              <p:cNvSpPr>
                <a:spLocks noGrp="1"/>
              </p:cNvSpPr>
              <p:nvPr>
                <p:ph idx="1"/>
              </p:nvPr>
            </p:nvSpPr>
            <p:spPr>
              <a:xfrm>
                <a:off x="7605695" y="1924764"/>
                <a:ext cx="4150936" cy="4158815"/>
              </a:xfrm>
            </p:spPr>
            <p:txBody>
              <a:bodyPr/>
              <a:lstStyle/>
              <a:p>
                <a:r>
                  <a:rPr lang="en-US" dirty="0"/>
                  <a:t>Monotonicity implies that in the range we choose, if we have two parameters out of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𝜌</m:t>
                        </m:r>
                        <m:r>
                          <a:rPr lang="en-US" b="0" i="1" smtClean="0">
                            <a:latin typeface="Cambria Math" panose="02040503050406030204" pitchFamily="18" charset="0"/>
                          </a:rPr>
                          <m:t>, </m:t>
                        </m:r>
                        <m:r>
                          <a:rPr lang="en-US" b="0" i="1" smtClean="0">
                            <a:latin typeface="Cambria Math" panose="02040503050406030204" pitchFamily="18" charset="0"/>
                          </a:rPr>
                          <m:t>𝑇</m:t>
                        </m:r>
                        <m:r>
                          <a:rPr lang="en-US" b="0" i="1" smtClean="0">
                            <a:latin typeface="Cambria Math" panose="02040503050406030204" pitchFamily="18" charset="0"/>
                          </a:rPr>
                          <m:t>, </m:t>
                        </m:r>
                        <m:r>
                          <a:rPr lang="en-US" b="0" i="1" smtClean="0">
                            <a:latin typeface="Cambria Math" panose="02040503050406030204" pitchFamily="18" charset="0"/>
                          </a:rPr>
                          <m:t>𝑃</m:t>
                        </m:r>
                        <m:r>
                          <a:rPr lang="en-US" b="0" i="1" smtClean="0">
                            <a:latin typeface="Cambria Math" panose="02040503050406030204" pitchFamily="18" charset="0"/>
                          </a:rPr>
                          <m:t>, </m:t>
                        </m:r>
                        <m:r>
                          <a:rPr lang="en-US" b="0" i="1" smtClean="0">
                            <a:latin typeface="Cambria Math" panose="02040503050406030204" pitchFamily="18" charset="0"/>
                          </a:rPr>
                          <m:t>𝐸</m:t>
                        </m:r>
                      </m:e>
                    </m:d>
                  </m:oMath>
                </a14:m>
                <a:r>
                  <a:rPr lang="en-US" dirty="0"/>
                  <a:t>, then the other two are uniquely defined.</a:t>
                </a:r>
              </a:p>
              <a:p>
                <a:r>
                  <a:rPr lang="en-US" dirty="0"/>
                  <a:t>In other words, we only need two tables to create all others.</a:t>
                </a:r>
              </a:p>
            </p:txBody>
          </p:sp>
        </mc:Choice>
        <mc:Fallback xmlns="">
          <p:sp>
            <p:nvSpPr>
              <p:cNvPr id="15" name="Content Placeholder 5">
                <a:extLst>
                  <a:ext uri="{FF2B5EF4-FFF2-40B4-BE49-F238E27FC236}">
                    <a16:creationId xmlns:a16="http://schemas.microsoft.com/office/drawing/2014/main" id="{407F6513-823A-443C-9A5F-1571602BD3CC}"/>
                  </a:ext>
                </a:extLst>
              </p:cNvPr>
              <p:cNvSpPr>
                <a:spLocks noGrp="1" noRot="1" noChangeAspect="1" noMove="1" noResize="1" noEditPoints="1" noAdjustHandles="1" noChangeArrowheads="1" noChangeShapeType="1" noTextEdit="1"/>
              </p:cNvSpPr>
              <p:nvPr>
                <p:ph idx="1"/>
              </p:nvPr>
            </p:nvSpPr>
            <p:spPr>
              <a:xfrm>
                <a:off x="7605695" y="1924764"/>
                <a:ext cx="4150936" cy="4158815"/>
              </a:xfrm>
              <a:blipFill>
                <a:blip r:embed="rId8"/>
                <a:stretch>
                  <a:fillRect l="-2643" t="-2493" r="-4846"/>
                </a:stretch>
              </a:blipFill>
            </p:spPr>
            <p:txBody>
              <a:bodyPr/>
              <a:lstStyle/>
              <a:p>
                <a:r>
                  <a:rPr lang="en-US">
                    <a:noFill/>
                  </a:rPr>
                  <a:t> </a:t>
                </a:r>
              </a:p>
            </p:txBody>
          </p:sp>
        </mc:Fallback>
      </mc:AlternateContent>
    </p:spTree>
    <p:extLst>
      <p:ext uri="{BB962C8B-B14F-4D97-AF65-F5344CB8AC3E}">
        <p14:creationId xmlns:p14="http://schemas.microsoft.com/office/powerpoint/2010/main" val="418157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BCCED5E-C516-4A6A-83E7-078FC4711235}"/>
                  </a:ext>
                </a:extLst>
              </p:cNvPr>
              <p:cNvSpPr>
                <a:spLocks noGrp="1"/>
              </p:cNvSpPr>
              <p:nvPr>
                <p:ph type="title"/>
              </p:nvPr>
            </p:nvSpPr>
            <p:spPr/>
            <p:txBody>
              <a:bodyPr>
                <a:normAutofit/>
              </a:bodyPr>
              <a:lstStyle/>
              <a:p>
                <a:pPr algn="ctr"/>
                <a14:m>
                  <m:oMathPara xmlns:m="http://schemas.openxmlformats.org/officeDocument/2006/math">
                    <m:oMathParaPr>
                      <m:jc m:val="center"/>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8</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𝜌</m:t>
                          </m:r>
                        </m:e>
                      </m:func>
                      <m:r>
                        <a:rPr lang="en-US" i="1">
                          <a:latin typeface="Cambria Math" panose="02040503050406030204" pitchFamily="18" charset="0"/>
                        </a:rPr>
                        <m:t>≤−</m:t>
                      </m:r>
                      <m:r>
                        <a:rPr lang="en-US" altLang="zh-CN" i="1">
                          <a:latin typeface="Cambria Math" panose="02040503050406030204" pitchFamily="18" charset="0"/>
                        </a:rPr>
                        <m:t>1 </m:t>
                      </m:r>
                      <m:r>
                        <a:rPr lang="en-US" i="1">
                          <a:latin typeface="Cambria Math" panose="02040503050406030204" pitchFamily="18" charset="0"/>
                        </a:rPr>
                        <m:t>        0≤</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𝑇</m:t>
                          </m:r>
                        </m:e>
                      </m:func>
                      <m:r>
                        <a:rPr lang="en-US" i="1">
                          <a:latin typeface="Cambria Math" panose="02040503050406030204" pitchFamily="18" charset="0"/>
                        </a:rPr>
                        <m:t>≤8</m:t>
                      </m:r>
                    </m:oMath>
                  </m:oMathPara>
                </a14:m>
                <a:br>
                  <a:rPr lang="en-US" i="1" dirty="0">
                    <a:latin typeface="Cambria Math" panose="02040503050406030204" pitchFamily="18" charset="0"/>
                  </a:rPr>
                </a:br>
                <a:r>
                  <a:rPr lang="en-US" dirty="0">
                    <a:latin typeface="Cambria Math" panose="02040503050406030204" pitchFamily="18" charset="0"/>
                  </a:rPr>
                  <a:t>EOS is monotone</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𝑋</m:t>
                    </m:r>
                    <m:r>
                      <a:rPr lang="en-US" b="0" i="1" smtClean="0">
                        <a:latin typeface="Cambria Math" panose="02040503050406030204" pitchFamily="18" charset="0"/>
                      </a:rPr>
                      <m:t>≥0.5, 0≤</m:t>
                    </m:r>
                    <m:r>
                      <a:rPr lang="en-US" b="0" i="1" smtClean="0">
                        <a:latin typeface="Cambria Math" panose="02040503050406030204" pitchFamily="18" charset="0"/>
                      </a:rPr>
                      <m:t>𝑍</m:t>
                    </m:r>
                    <m:r>
                      <a:rPr lang="en-US" b="0" i="1" smtClean="0">
                        <a:latin typeface="Cambria Math" panose="02040503050406030204" pitchFamily="18" charset="0"/>
                      </a:rPr>
                      <m:t>≤0.1</m:t>
                    </m:r>
                  </m:oMath>
                </a14:m>
                <a:endParaRPr lang="en-US" dirty="0"/>
              </a:p>
            </p:txBody>
          </p:sp>
        </mc:Choice>
        <mc:Fallback xmlns="">
          <p:sp>
            <p:nvSpPr>
              <p:cNvPr id="2" name="Title 1">
                <a:extLst>
                  <a:ext uri="{FF2B5EF4-FFF2-40B4-BE49-F238E27FC236}">
                    <a16:creationId xmlns:a16="http://schemas.microsoft.com/office/drawing/2014/main" id="{3BCCED5E-C516-4A6A-83E7-078FC4711235}"/>
                  </a:ext>
                </a:extLst>
              </p:cNvPr>
              <p:cNvSpPr>
                <a:spLocks noGrp="1" noRot="1" noChangeAspect="1" noMove="1" noResize="1" noEditPoints="1" noAdjustHandles="1" noChangeArrowheads="1" noChangeShapeType="1" noTextEdit="1"/>
              </p:cNvSpPr>
              <p:nvPr>
                <p:ph type="title"/>
              </p:nvPr>
            </p:nvSpPr>
            <p:spPr>
              <a:blipFill>
                <a:blip r:embed="rId2"/>
                <a:stretch>
                  <a:fillRect b="-20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5BA1711A-3E23-4031-BAAA-9ADB1796E836}"/>
                  </a:ext>
                </a:extLst>
              </p:cNvPr>
              <p:cNvSpPr>
                <a:spLocks noGrp="1"/>
              </p:cNvSpPr>
              <p:nvPr>
                <p:ph idx="1"/>
              </p:nvPr>
            </p:nvSpPr>
            <p:spPr>
              <a:xfrm>
                <a:off x="838200" y="1825625"/>
                <a:ext cx="5257799" cy="4351338"/>
              </a:xfrm>
            </p:spPr>
            <p:txBody>
              <a:bodyPr/>
              <a:lstStyle/>
              <a:p>
                <a:r>
                  <a:rPr lang="en-US" dirty="0"/>
                  <a:t>Proposed metallicity range</a:t>
                </a:r>
              </a:p>
              <a:p>
                <a:pPr lvl="1"/>
                <a14:m>
                  <m:oMath xmlns:m="http://schemas.openxmlformats.org/officeDocument/2006/math">
                    <m:r>
                      <a:rPr lang="en-US" i="1">
                        <a:latin typeface="Cambria Math" panose="02040503050406030204" pitchFamily="18" charset="0"/>
                      </a:rPr>
                      <m:t>0≤</m:t>
                    </m:r>
                    <m:r>
                      <a:rPr lang="en-US" i="1">
                        <a:latin typeface="Cambria Math" panose="02040503050406030204" pitchFamily="18" charset="0"/>
                      </a:rPr>
                      <m:t>𝑍</m:t>
                    </m:r>
                    <m:r>
                      <a:rPr lang="en-US" i="1">
                        <a:latin typeface="Cambria Math" panose="02040503050406030204" pitchFamily="18" charset="0"/>
                      </a:rPr>
                      <m:t>≤0.1</m:t>
                    </m:r>
                  </m:oMath>
                </a14:m>
                <a:endParaRPr lang="en-US" dirty="0"/>
              </a:p>
              <a:p>
                <a:pPr lvl="1"/>
                <a14:m>
                  <m:oMath xmlns:m="http://schemas.openxmlformats.org/officeDocument/2006/math">
                    <m:r>
                      <a:rPr lang="en-US" i="1">
                        <a:latin typeface="Cambria Math" panose="02040503050406030204" pitchFamily="18" charset="0"/>
                      </a:rPr>
                      <m:t>0</m:t>
                    </m:r>
                    <m:r>
                      <a:rPr lang="en-US" b="0" i="1" smtClean="0">
                        <a:latin typeface="Cambria Math" panose="02040503050406030204" pitchFamily="18" charset="0"/>
                      </a:rPr>
                      <m:t>.5</m:t>
                    </m:r>
                    <m:r>
                      <a:rPr lang="en-US" i="1">
                        <a:latin typeface="Cambria Math" panose="02040503050406030204" pitchFamily="18" charset="0"/>
                      </a:rPr>
                      <m:t>≤</m:t>
                    </m:r>
                    <m:r>
                      <a:rPr lang="en-US" b="0" i="1" smtClean="0">
                        <a:latin typeface="Cambria Math" panose="02040503050406030204" pitchFamily="18" charset="0"/>
                      </a:rPr>
                      <m:t>𝑋</m:t>
                    </m:r>
                    <m:r>
                      <a:rPr lang="en-US" i="1">
                        <a:latin typeface="Cambria Math" panose="02040503050406030204" pitchFamily="18" charset="0"/>
                      </a:rPr>
                      <m:t>≤</m:t>
                    </m:r>
                    <m:r>
                      <a:rPr lang="en-US" b="0" i="1" smtClean="0">
                        <a:latin typeface="Cambria Math" panose="02040503050406030204" pitchFamily="18" charset="0"/>
                      </a:rPr>
                      <m:t>1</m:t>
                    </m:r>
                  </m:oMath>
                </a14:m>
                <a:endParaRPr lang="en-US" dirty="0"/>
              </a:p>
              <a:p>
                <a:pPr lvl="1"/>
                <a:endParaRPr lang="en-US" dirty="0"/>
              </a:p>
              <a:p>
                <a:pPr lvl="1"/>
                <a:r>
                  <a:rPr lang="en-US" dirty="0"/>
                  <a:t>This leads to </a:t>
                </a:r>
                <a14:m>
                  <m:oMath xmlns:m="http://schemas.openxmlformats.org/officeDocument/2006/math">
                    <m:r>
                      <a:rPr lang="en-US" i="1">
                        <a:latin typeface="Cambria Math" panose="02040503050406030204" pitchFamily="18" charset="0"/>
                      </a:rPr>
                      <m:t>0≤</m:t>
                    </m:r>
                    <m:r>
                      <a:rPr lang="en-US" b="0" i="1" smtClean="0">
                        <a:latin typeface="Cambria Math" panose="02040503050406030204" pitchFamily="18" charset="0"/>
                      </a:rPr>
                      <m:t>𝑌</m:t>
                    </m:r>
                    <m:r>
                      <a:rPr lang="en-US" i="1">
                        <a:latin typeface="Cambria Math" panose="02040503050406030204" pitchFamily="18" charset="0"/>
                      </a:rPr>
                      <m:t>≤</m:t>
                    </m:r>
                    <m:r>
                      <a:rPr lang="en-US" b="0" i="1" smtClean="0">
                        <a:latin typeface="Cambria Math" panose="02040503050406030204" pitchFamily="18" charset="0"/>
                      </a:rPr>
                      <m:t>0.5</m:t>
                    </m:r>
                  </m:oMath>
                </a14:m>
                <a:endParaRPr lang="en-US" dirty="0"/>
              </a:p>
              <a:p>
                <a:pPr lvl="1"/>
                <a:endParaRPr lang="en-US" dirty="0"/>
              </a:p>
              <a:p>
                <a:pPr lvl="1"/>
                <a:endParaRPr lang="en-US" dirty="0"/>
              </a:p>
              <a:p>
                <a:pPr lvl="1"/>
                <a:r>
                  <a:rPr lang="en-US" dirty="0"/>
                  <a:t>MESA is able to produce the</a:t>
                </a:r>
              </a:p>
              <a:p>
                <a:pPr marL="457200" lvl="1" indent="0">
                  <a:buNone/>
                </a:pPr>
                <a:r>
                  <a:rPr lang="en-US" dirty="0"/>
                  <a:t>    tables in the unphysical region…</a:t>
                </a:r>
              </a:p>
              <a:p>
                <a:pPr marL="457200" lvl="1" indent="0">
                  <a:buNone/>
                </a:pPr>
                <a:r>
                  <a:rPr lang="en-US" dirty="0"/>
                  <a:t>     (without warning)</a:t>
                </a:r>
              </a:p>
            </p:txBody>
          </p:sp>
        </mc:Choice>
        <mc:Fallback xmlns="">
          <p:sp>
            <p:nvSpPr>
              <p:cNvPr id="6" name="Content Placeholder 5">
                <a:extLst>
                  <a:ext uri="{FF2B5EF4-FFF2-40B4-BE49-F238E27FC236}">
                    <a16:creationId xmlns:a16="http://schemas.microsoft.com/office/drawing/2014/main" id="{5BA1711A-3E23-4031-BAAA-9ADB1796E836}"/>
                  </a:ext>
                </a:extLst>
              </p:cNvPr>
              <p:cNvSpPr>
                <a:spLocks noGrp="1" noRot="1" noChangeAspect="1" noMove="1" noResize="1" noEditPoints="1" noAdjustHandles="1" noChangeArrowheads="1" noChangeShapeType="1" noTextEdit="1"/>
              </p:cNvSpPr>
              <p:nvPr>
                <p:ph idx="1"/>
              </p:nvPr>
            </p:nvSpPr>
            <p:spPr>
              <a:xfrm>
                <a:off x="838200" y="1825625"/>
                <a:ext cx="5257799" cy="4351338"/>
              </a:xfrm>
              <a:blipFill>
                <a:blip r:embed="rId3"/>
                <a:stretch>
                  <a:fillRect l="-2088" t="-224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58BF4269-C577-47A7-AFE6-02EBAE7069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825625"/>
            <a:ext cx="5257800" cy="4640303"/>
          </a:xfrm>
          <a:prstGeom prst="rect">
            <a:avLst/>
          </a:prstGeom>
        </p:spPr>
      </p:pic>
      <p:cxnSp>
        <p:nvCxnSpPr>
          <p:cNvPr id="12" name="Straight Connector 11">
            <a:extLst>
              <a:ext uri="{FF2B5EF4-FFF2-40B4-BE49-F238E27FC236}">
                <a16:creationId xmlns:a16="http://schemas.microsoft.com/office/drawing/2014/main" id="{D385EF2C-F540-4AF6-8712-F95433239325}"/>
              </a:ext>
            </a:extLst>
          </p:cNvPr>
          <p:cNvCxnSpPr>
            <a:cxnSpLocks/>
          </p:cNvCxnSpPr>
          <p:nvPr/>
        </p:nvCxnSpPr>
        <p:spPr>
          <a:xfrm flipV="1">
            <a:off x="7663991" y="2224726"/>
            <a:ext cx="0" cy="33842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F12652-6113-499F-AAD0-75CFE0677CC8}"/>
              </a:ext>
            </a:extLst>
          </p:cNvPr>
          <p:cNvCxnSpPr>
            <a:cxnSpLocks/>
          </p:cNvCxnSpPr>
          <p:nvPr/>
        </p:nvCxnSpPr>
        <p:spPr>
          <a:xfrm flipH="1">
            <a:off x="7663991" y="5637230"/>
            <a:ext cx="2347275"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A60376-E738-4826-87DE-12A2321BE798}"/>
              </a:ext>
            </a:extLst>
          </p:cNvPr>
          <p:cNvCxnSpPr>
            <a:cxnSpLocks/>
          </p:cNvCxnSpPr>
          <p:nvPr/>
        </p:nvCxnSpPr>
        <p:spPr>
          <a:xfrm flipH="1">
            <a:off x="7663991" y="2224727"/>
            <a:ext cx="16983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6523AE-901E-416C-BE01-C7666099CB7A}"/>
              </a:ext>
            </a:extLst>
          </p:cNvPr>
          <p:cNvCxnSpPr>
            <a:cxnSpLocks/>
          </p:cNvCxnSpPr>
          <p:nvPr/>
        </p:nvCxnSpPr>
        <p:spPr>
          <a:xfrm flipV="1">
            <a:off x="10011265" y="2198019"/>
            <a:ext cx="0" cy="343921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51094F-752F-4590-8FC3-598AD59D9660}"/>
              </a:ext>
            </a:extLst>
          </p:cNvPr>
          <p:cNvCxnSpPr>
            <a:cxnSpLocks/>
          </p:cNvCxnSpPr>
          <p:nvPr/>
        </p:nvCxnSpPr>
        <p:spPr>
          <a:xfrm flipH="1" flipV="1">
            <a:off x="9362387" y="2253008"/>
            <a:ext cx="648878" cy="33842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61AD78-BDB8-44A6-8F9F-AC82CED780BB}"/>
              </a:ext>
            </a:extLst>
          </p:cNvPr>
          <p:cNvCxnSpPr>
            <a:cxnSpLocks/>
          </p:cNvCxnSpPr>
          <p:nvPr/>
        </p:nvCxnSpPr>
        <p:spPr>
          <a:xfrm flipH="1">
            <a:off x="9362387" y="2224726"/>
            <a:ext cx="648878"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23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471A-70C4-44B8-B378-7F33B2E46F01}"/>
              </a:ext>
            </a:extLst>
          </p:cNvPr>
          <p:cNvSpPr>
            <a:spLocks noGrp="1"/>
          </p:cNvSpPr>
          <p:nvPr>
            <p:ph type="title"/>
          </p:nvPr>
        </p:nvSpPr>
        <p:spPr/>
        <p:txBody>
          <a:bodyPr/>
          <a:lstStyle/>
          <a:p>
            <a:r>
              <a:rPr lang="en-US" dirty="0"/>
              <a:t>Parameters</a:t>
            </a:r>
          </a:p>
        </p:txBody>
      </p:sp>
      <p:pic>
        <p:nvPicPr>
          <p:cNvPr id="5" name="Content Placeholder 4">
            <a:extLst>
              <a:ext uri="{FF2B5EF4-FFF2-40B4-BE49-F238E27FC236}">
                <a16:creationId xmlns:a16="http://schemas.microsoft.com/office/drawing/2014/main" id="{6584F4EE-93F4-4DD9-BD07-0A58378ECC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6822" y="989816"/>
            <a:ext cx="7134308" cy="5745636"/>
          </a:xfr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00CE35CB-7298-4EDE-9BDC-172FE2ED8573}"/>
                  </a:ext>
                </a:extLst>
              </p:cNvPr>
              <p:cNvSpPr txBox="1">
                <a:spLocks/>
              </p:cNvSpPr>
              <p:nvPr/>
            </p:nvSpPr>
            <p:spPr>
              <a:xfrm>
                <a:off x="838199" y="1825625"/>
                <a:ext cx="4186287"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Range of parameters in CE run 143</a:t>
                </a:r>
              </a:p>
              <a:p>
                <a14:m>
                  <m:oMath xmlns:m="http://schemas.openxmlformats.org/officeDocument/2006/math">
                    <m:r>
                      <a:rPr lang="en-US" b="0" i="1" smtClean="0">
                        <a:latin typeface="Cambria Math" panose="02040503050406030204" pitchFamily="18" charset="0"/>
                      </a:rPr>
                      <m:t>−9.2&lt;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𝜌</m:t>
                        </m:r>
                      </m:e>
                    </m:func>
                    <m:r>
                      <a:rPr lang="en-US" b="0" i="1" smtClean="0">
                        <a:latin typeface="Cambria Math" panose="02040503050406030204" pitchFamily="18" charset="0"/>
                      </a:rPr>
                      <m:t>&lt;−2.3</m:t>
                    </m:r>
                  </m:oMath>
                </a14:m>
                <a:endParaRPr lang="en-US" b="0" dirty="0"/>
              </a:p>
              <a:p>
                <a14:m>
                  <m:oMath xmlns:m="http://schemas.openxmlformats.org/officeDocument/2006/math">
                    <m:r>
                      <a:rPr lang="en-US" b="0" i="1" smtClean="0">
                        <a:latin typeface="Cambria Math" panose="02040503050406030204" pitchFamily="18" charset="0"/>
                      </a:rPr>
                      <m:t>0.5&lt;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𝑇</m:t>
                        </m:r>
                      </m:e>
                    </m:func>
                    <m:r>
                      <a:rPr lang="en-US" b="0" i="1" smtClean="0">
                        <a:latin typeface="Cambria Math" panose="02040503050406030204" pitchFamily="18" charset="0"/>
                      </a:rPr>
                      <m:t>&lt;7.3</m:t>
                    </m:r>
                  </m:oMath>
                </a14:m>
                <a:endParaRPr lang="en-US" b="0" dirty="0"/>
              </a:p>
              <a:p>
                <a14:m>
                  <m:oMath xmlns:m="http://schemas.openxmlformats.org/officeDocument/2006/math">
                    <m:r>
                      <a:rPr lang="en-US" b="0" i="1" smtClean="0">
                        <a:latin typeface="Cambria Math" panose="02040503050406030204" pitchFamily="18" charset="0"/>
                      </a:rPr>
                      <m:t>1.3&lt;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(1)</m:t>
                            </m:r>
                          </m:sup>
                        </m:sSup>
                      </m:e>
                    </m:func>
                    <m:r>
                      <a:rPr lang="en-US" b="0" i="1" smtClean="0">
                        <a:latin typeface="Cambria Math" panose="02040503050406030204" pitchFamily="18" charset="0"/>
                      </a:rPr>
                      <m:t>&lt;13.1</m:t>
                    </m:r>
                  </m:oMath>
                </a14:m>
                <a:endParaRPr lang="en-US" dirty="0"/>
              </a:p>
              <a:p>
                <a14:m>
                  <m:oMath xmlns:m="http://schemas.openxmlformats.org/officeDocument/2006/math">
                    <m:r>
                      <a:rPr lang="en-US" b="0" i="1" smtClean="0">
                        <a:latin typeface="Cambria Math" panose="02040503050406030204" pitchFamily="18" charset="0"/>
                      </a:rPr>
                      <m:t>1.1&lt;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𝑃</m:t>
                        </m:r>
                      </m:e>
                    </m:func>
                    <m:r>
                      <a:rPr lang="en-US" b="0" i="1" smtClean="0">
                        <a:latin typeface="Cambria Math" panose="02040503050406030204" pitchFamily="18" charset="0"/>
                      </a:rPr>
                      <m:t>&lt;12.9</m:t>
                    </m:r>
                  </m:oMath>
                </a14:m>
                <a:endParaRPr lang="en-US" dirty="0"/>
              </a:p>
              <a:p>
                <a:pPr marL="0" indent="0">
                  <a:buNone/>
                </a:pPr>
                <a:endParaRPr lang="en-US" dirty="0"/>
              </a:p>
              <a:p>
                <a:pPr marL="0" indent="0">
                  <a:buNone/>
                </a:pPr>
                <a14:m>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e>
                      <m:sup>
                        <m:r>
                          <a:rPr lang="en-US" b="0" i="1" smtClean="0">
                            <a:latin typeface="Cambria Math" panose="02040503050406030204" pitchFamily="18" charset="0"/>
                          </a:rPr>
                          <m:t>(1)</m:t>
                        </m:r>
                      </m:sup>
                    </m:sSup>
                    <m:r>
                      <a:rPr lang="en-US" b="0" i="1" smtClean="0">
                        <a:latin typeface="Cambria Math" panose="02040503050406030204" pitchFamily="18" charset="0"/>
                      </a:rPr>
                      <m:t> </m:t>
                    </m:r>
                  </m:oMath>
                </a14:m>
                <a:r>
                  <a:rPr lang="en-US" altLang="zh-CN" dirty="0"/>
                  <a:t>From VISIT, per volume?</a:t>
                </a:r>
              </a:p>
              <a:p>
                <a:pPr marL="0" indent="0">
                  <a:buNone/>
                </a:pPr>
                <a:endParaRPr lang="en-US" dirty="0"/>
              </a:p>
              <a:p>
                <a:r>
                  <a:rPr lang="en-US" dirty="0"/>
                  <a:t>Other simulations have similar ranges?</a:t>
                </a:r>
              </a:p>
            </p:txBody>
          </p:sp>
        </mc:Choice>
        <mc:Fallback xmlns="">
          <p:sp>
            <p:nvSpPr>
              <p:cNvPr id="6" name="Content Placeholder 2">
                <a:extLst>
                  <a:ext uri="{FF2B5EF4-FFF2-40B4-BE49-F238E27FC236}">
                    <a16:creationId xmlns:a16="http://schemas.microsoft.com/office/drawing/2014/main" id="{00CE35CB-7298-4EDE-9BDC-172FE2ED8573}"/>
                  </a:ext>
                </a:extLst>
              </p:cNvPr>
              <p:cNvSpPr txBox="1">
                <a:spLocks noRot="1" noChangeAspect="1" noMove="1" noResize="1" noEditPoints="1" noAdjustHandles="1" noChangeArrowheads="1" noChangeShapeType="1" noTextEdit="1"/>
              </p:cNvSpPr>
              <p:nvPr/>
            </p:nvSpPr>
            <p:spPr>
              <a:xfrm>
                <a:off x="838199" y="1825625"/>
                <a:ext cx="4186287" cy="4351338"/>
              </a:xfrm>
              <a:prstGeom prst="rect">
                <a:avLst/>
              </a:prstGeom>
              <a:blipFill>
                <a:blip r:embed="rId3"/>
                <a:stretch>
                  <a:fillRect l="-1892" t="-3221" r="-3493" b="-980"/>
                </a:stretch>
              </a:blipFill>
            </p:spPr>
            <p:txBody>
              <a:bodyPr/>
              <a:lstStyle/>
              <a:p>
                <a:r>
                  <a:rPr lang="en-US">
                    <a:noFill/>
                  </a:rPr>
                  <a:t> </a:t>
                </a:r>
              </a:p>
            </p:txBody>
          </p:sp>
        </mc:Fallback>
      </mc:AlternateContent>
    </p:spTree>
    <p:extLst>
      <p:ext uri="{BB962C8B-B14F-4D97-AF65-F5344CB8AC3E}">
        <p14:creationId xmlns:p14="http://schemas.microsoft.com/office/powerpoint/2010/main" val="195948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0F17D-1DDA-4350-99A7-9EF7B6760732}"/>
              </a:ext>
            </a:extLst>
          </p:cNvPr>
          <p:cNvSpPr>
            <a:spLocks noGrp="1"/>
          </p:cNvSpPr>
          <p:nvPr>
            <p:ph type="title"/>
          </p:nvPr>
        </p:nvSpPr>
        <p:spPr/>
        <p:txBody>
          <a:bodyPr/>
          <a:lstStyle/>
          <a:p>
            <a:r>
              <a:rPr lang="en-US" dirty="0"/>
              <a:t>Currently available EOS tables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3E7A62E-CB50-4B54-B870-F62A6E47F1EA}"/>
                  </a:ext>
                </a:extLst>
              </p:cNvPr>
              <p:cNvSpPr>
                <a:spLocks noGrp="1"/>
              </p:cNvSpPr>
              <p:nvPr>
                <p:ph sz="half" idx="1"/>
              </p:nvPr>
            </p:nvSpPr>
            <p:spPr/>
            <p:txBody>
              <a:bodyPr>
                <a:normAutofit/>
              </a:bodyPr>
              <a:lstStyle/>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𝜌</m:t>
                        </m:r>
                        <m:r>
                          <a:rPr lang="en-US" b="0" i="1" smtClean="0">
                            <a:latin typeface="Cambria Math" panose="02040503050406030204" pitchFamily="18" charset="0"/>
                          </a:rPr>
                          <m:t>, </m:t>
                        </m:r>
                        <m:r>
                          <a:rPr lang="en-US" b="0" i="1" smtClean="0">
                            <a:latin typeface="Cambria Math" panose="02040503050406030204" pitchFamily="18" charset="0"/>
                          </a:rPr>
                          <m:t>𝑇</m:t>
                        </m:r>
                      </m:e>
                    </m:d>
                  </m:oMath>
                </a14:m>
                <a:r>
                  <a:rPr lang="en-US" b="0" dirty="0"/>
                  <a:t>	(MESA)</a:t>
                </a:r>
              </a:p>
              <a:p>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𝜌</m:t>
                        </m:r>
                        <m:r>
                          <a:rPr lang="en-US" b="0" i="1" smtClean="0">
                            <a:latin typeface="Cambria Math" panose="02040503050406030204" pitchFamily="18" charset="0"/>
                          </a:rPr>
                          <m:t>, </m:t>
                        </m:r>
                        <m:r>
                          <a:rPr lang="en-US" b="0" i="1" smtClean="0">
                            <a:latin typeface="Cambria Math" panose="02040503050406030204" pitchFamily="18" charset="0"/>
                          </a:rPr>
                          <m:t>𝑇</m:t>
                        </m:r>
                      </m:e>
                    </m:d>
                  </m:oMath>
                </a14:m>
                <a:r>
                  <a:rPr lang="en-US" dirty="0"/>
                  <a:t>	(MESA)</a:t>
                </a:r>
                <a:endParaRPr lang="en-US" b="0" dirty="0"/>
              </a:p>
              <a:p>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𝜌</m:t>
                        </m:r>
                        <m:r>
                          <a:rPr lang="en-US" b="0" i="1" smtClean="0">
                            <a:latin typeface="Cambria Math" panose="02040503050406030204" pitchFamily="18" charset="0"/>
                          </a:rPr>
                          <m:t>, </m:t>
                        </m:r>
                        <m:r>
                          <a:rPr lang="en-US" b="0" i="1" smtClean="0">
                            <a:latin typeface="Cambria Math" panose="02040503050406030204" pitchFamily="18" charset="0"/>
                          </a:rPr>
                          <m:t>𝑃</m:t>
                        </m:r>
                      </m:e>
                    </m:d>
                  </m:oMath>
                </a14:m>
                <a:r>
                  <a:rPr lang="en-US" dirty="0"/>
                  <a:t>	</a:t>
                </a:r>
              </a:p>
              <a:p>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𝜌</m:t>
                        </m:r>
                        <m:r>
                          <a:rPr lang="en-US" b="0" i="1" smtClean="0">
                            <a:latin typeface="Cambria Math" panose="02040503050406030204" pitchFamily="18" charset="0"/>
                          </a:rPr>
                          <m:t>, </m:t>
                        </m:r>
                        <m:r>
                          <a:rPr lang="en-US" b="0" i="1" smtClean="0">
                            <a:latin typeface="Cambria Math" panose="02040503050406030204" pitchFamily="18" charset="0"/>
                          </a:rPr>
                          <m:t>𝐸</m:t>
                        </m:r>
                      </m:e>
                    </m:d>
                  </m:oMath>
                </a14:m>
                <a:endParaRPr lang="en-US" b="0" dirty="0"/>
              </a:p>
              <a:p>
                <a:pPr marL="0" indent="0">
                  <a:buNone/>
                </a:pPr>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𝑠</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𝑇</m:t>
                        </m:r>
                      </m:e>
                    </m:d>
                  </m:oMath>
                </a14:m>
                <a:r>
                  <a:rPr lang="en-US" dirty="0"/>
                  <a:t>	(MESA)</a:t>
                </a:r>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𝑉</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𝑇</m:t>
                        </m:r>
                      </m:e>
                    </m:d>
                  </m:oMath>
                </a14:m>
                <a:r>
                  <a:rPr lang="en-US" dirty="0"/>
                  <a:t>	(MESA)</a:t>
                </a:r>
                <a:endParaRPr lang="en-US" b="0" dirty="0"/>
              </a:p>
              <a:p>
                <a:endParaRPr lang="en-US" dirty="0"/>
              </a:p>
            </p:txBody>
          </p:sp>
        </mc:Choice>
        <mc:Fallback xmlns="">
          <p:sp>
            <p:nvSpPr>
              <p:cNvPr id="3" name="Content Placeholder 2">
                <a:extLst>
                  <a:ext uri="{FF2B5EF4-FFF2-40B4-BE49-F238E27FC236}">
                    <a16:creationId xmlns:a16="http://schemas.microsoft.com/office/drawing/2014/main" id="{63E7A62E-CB50-4B54-B870-F62A6E47F1EA}"/>
                  </a:ext>
                </a:extLst>
              </p:cNvPr>
              <p:cNvSpPr>
                <a:spLocks noGrp="1" noRot="1" noChangeAspect="1" noMove="1" noResize="1" noEditPoints="1" noAdjustHandles="1" noChangeArrowheads="1" noChangeShapeType="1" noTextEdit="1"/>
              </p:cNvSpPr>
              <p:nvPr>
                <p:ph sz="half" idx="1"/>
              </p:nvPr>
            </p:nvSpPr>
            <p:spPr>
              <a:blipFill>
                <a:blip r:embed="rId2"/>
                <a:stretch>
                  <a:fillRect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71D3782-6E9F-4A74-BFC4-5004742E7D0E}"/>
                  </a:ext>
                </a:extLst>
              </p:cNvPr>
              <p:cNvSpPr>
                <a:spLocks noGrp="1"/>
              </p:cNvSpPr>
              <p:nvPr>
                <p:ph sz="half" idx="2"/>
              </p:nvPr>
            </p:nvSpPr>
            <p:spPr/>
            <p:txBody>
              <a:bodyPr/>
              <a:lstStyle/>
              <a:p>
                <a:r>
                  <a:rPr lang="en-US" dirty="0"/>
                  <a:t>Can be calculated indirectly…</a:t>
                </a:r>
              </a:p>
              <a:p>
                <a:pPr lvl="1"/>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 </m:t>
                        </m:r>
                        <m:r>
                          <a:rPr lang="en-US" i="1">
                            <a:latin typeface="Cambria Math" panose="02040503050406030204" pitchFamily="18" charset="0"/>
                          </a:rPr>
                          <m:t>𝐸</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 </m:t>
                            </m:r>
                            <m:r>
                              <a:rPr lang="en-US" i="1">
                                <a:latin typeface="Cambria Math" panose="02040503050406030204" pitchFamily="18" charset="0"/>
                              </a:rPr>
                              <m:t>𝐸</m:t>
                            </m:r>
                          </m:e>
                        </m:d>
                      </m:e>
                    </m:d>
                  </m:oMath>
                </a14:m>
                <a:endParaRPr lang="en-US" dirty="0"/>
              </a:p>
              <a:p>
                <a:pPr lvl="1"/>
                <a14:m>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m:t>
                        </m:r>
                        <m:r>
                          <a:rPr lang="en-US" i="1">
                            <a:latin typeface="Cambria Math" panose="02040503050406030204" pitchFamily="18" charset="0"/>
                          </a:rPr>
                          <m:t>𝑃</m:t>
                        </m:r>
                      </m:e>
                    </m:d>
                    <m:r>
                      <a:rPr lang="en-US" i="1">
                        <a:latin typeface="Cambria Math" panose="02040503050406030204" pitchFamily="18" charset="0"/>
                      </a:rPr>
                      <m:t>=</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m:t>
                            </m:r>
                            <m:r>
                              <a:rPr lang="en-US" i="1">
                                <a:latin typeface="Cambria Math" panose="02040503050406030204" pitchFamily="18" charset="0"/>
                              </a:rPr>
                              <m:t>𝑃</m:t>
                            </m:r>
                          </m:e>
                        </m:d>
                      </m:e>
                    </m:d>
                  </m:oMath>
                </a14:m>
                <a:endParaRPr lang="en-US" dirty="0"/>
              </a:p>
            </p:txBody>
          </p:sp>
        </mc:Choice>
        <mc:Fallback xmlns="">
          <p:sp>
            <p:nvSpPr>
              <p:cNvPr id="4" name="Content Placeholder 3">
                <a:extLst>
                  <a:ext uri="{FF2B5EF4-FFF2-40B4-BE49-F238E27FC236}">
                    <a16:creationId xmlns:a16="http://schemas.microsoft.com/office/drawing/2014/main" id="{171D3782-6E9F-4A74-BFC4-5004742E7D0E}"/>
                  </a:ext>
                </a:extLst>
              </p:cNvPr>
              <p:cNvSpPr>
                <a:spLocks noGrp="1" noRot="1" noChangeAspect="1" noMove="1" noResize="1" noEditPoints="1" noAdjustHandles="1" noChangeArrowheads="1" noChangeShapeType="1" noTextEdit="1"/>
              </p:cNvSpPr>
              <p:nvPr>
                <p:ph sz="half" idx="2"/>
              </p:nvPr>
            </p:nvSpPr>
            <p:spPr>
              <a:blipFill>
                <a:blip r:embed="rId3"/>
                <a:stretch>
                  <a:fillRect l="-2118"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5BF12569-9AC9-4BBE-A1FA-8522AD7CED11}"/>
                  </a:ext>
                </a:extLst>
              </p:cNvPr>
              <p:cNvSpPr txBox="1">
                <a:spLocks/>
              </p:cNvSpPr>
              <p:nvPr/>
            </p:nvSpPr>
            <p:spPr>
              <a:xfrm>
                <a:off x="6172200" y="3573561"/>
                <a:ext cx="5271940" cy="26034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Metalicity</a:t>
                </a:r>
              </a:p>
              <a:p>
                <a:pPr lvl="1"/>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=0.5, 0.6, 0.7, 0.8, 0.9, 1.0</m:t>
                    </m:r>
                  </m:oMath>
                </a14:m>
                <a:endParaRPr lang="en-US" b="0" i="1" dirty="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=0.0, 0.02, 0.04, 0.06, 0.08, 0.10</m:t>
                    </m:r>
                  </m:oMath>
                </a14:m>
                <a:endParaRPr lang="en-US" b="0" dirty="0"/>
              </a:p>
              <a:p>
                <a:pPr lvl="1"/>
                <a:endParaRPr lang="en-US" dirty="0"/>
              </a:p>
            </p:txBody>
          </p:sp>
        </mc:Choice>
        <mc:Fallback xmlns="">
          <p:sp>
            <p:nvSpPr>
              <p:cNvPr id="5" name="Content Placeholder 3">
                <a:extLst>
                  <a:ext uri="{FF2B5EF4-FFF2-40B4-BE49-F238E27FC236}">
                    <a16:creationId xmlns:a16="http://schemas.microsoft.com/office/drawing/2014/main" id="{5BF12569-9AC9-4BBE-A1FA-8522AD7CED11}"/>
                  </a:ext>
                </a:extLst>
              </p:cNvPr>
              <p:cNvSpPr txBox="1">
                <a:spLocks noRot="1" noChangeAspect="1" noMove="1" noResize="1" noEditPoints="1" noAdjustHandles="1" noChangeArrowheads="1" noChangeShapeType="1" noTextEdit="1"/>
              </p:cNvSpPr>
              <p:nvPr/>
            </p:nvSpPr>
            <p:spPr>
              <a:xfrm>
                <a:off x="6172200" y="3573561"/>
                <a:ext cx="5271940" cy="2603402"/>
              </a:xfrm>
              <a:prstGeom prst="rect">
                <a:avLst/>
              </a:prstGeom>
              <a:blipFill>
                <a:blip r:embed="rId4"/>
                <a:stretch>
                  <a:fillRect l="-2083" t="-3747"/>
                </a:stretch>
              </a:blipFill>
            </p:spPr>
            <p:txBody>
              <a:bodyPr/>
              <a:lstStyle/>
              <a:p>
                <a:r>
                  <a:rPr lang="en-US">
                    <a:noFill/>
                  </a:rPr>
                  <a:t> </a:t>
                </a:r>
              </a:p>
            </p:txBody>
          </p:sp>
        </mc:Fallback>
      </mc:AlternateContent>
    </p:spTree>
    <p:extLst>
      <p:ext uri="{BB962C8B-B14F-4D97-AF65-F5344CB8AC3E}">
        <p14:creationId xmlns:p14="http://schemas.microsoft.com/office/powerpoint/2010/main" val="796885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3650-CB68-437D-ADCF-7E14A438A6E6}"/>
              </a:ext>
            </a:extLst>
          </p:cNvPr>
          <p:cNvSpPr>
            <a:spLocks noGrp="1"/>
          </p:cNvSpPr>
          <p:nvPr>
            <p:ph type="title"/>
          </p:nvPr>
        </p:nvSpPr>
        <p:spPr/>
        <p:txBody>
          <a:bodyPr/>
          <a:lstStyle/>
          <a:p>
            <a:r>
              <a:rPr lang="en-US" dirty="0"/>
              <a:t>Next step</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BA337419-5C0F-4EE4-9193-999B1B42673B}"/>
                  </a:ext>
                </a:extLst>
              </p:cNvPr>
              <p:cNvSpPr>
                <a:spLocks noGrp="1"/>
              </p:cNvSpPr>
              <p:nvPr>
                <p:ph idx="1"/>
              </p:nvPr>
            </p:nvSpPr>
            <p:spPr/>
            <p:txBody>
              <a:bodyPr/>
              <a:lstStyle/>
              <a:p>
                <a:r>
                  <a:rPr lang="en-US" dirty="0"/>
                  <a:t>Putting EOS into AstroBEAR</a:t>
                </a:r>
              </a:p>
              <a:p>
                <a:pPr lvl="1"/>
                <a:r>
                  <a:rPr lang="en-US" dirty="0"/>
                  <a:t>For tabulated </a:t>
                </a:r>
                <a14:m>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oMath>
                </a14:m>
                <a:r>
                  <a:rPr lang="en-US" dirty="0"/>
                  <a:t>, at any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e>
                    </m:d>
                  </m:oMath>
                </a14:m>
                <a:r>
                  <a:rPr lang="en-US" dirty="0"/>
                  <a:t>, we can get the corresponding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m:t>
                        </m:r>
                      </m:sub>
                    </m:sSub>
                  </m:oMath>
                </a14:m>
                <a:endParaRPr lang="en-US" dirty="0"/>
              </a:p>
              <a:p>
                <a:r>
                  <a:rPr lang="en-US" dirty="0"/>
                  <a:t>Test EOS</a:t>
                </a:r>
              </a:p>
            </p:txBody>
          </p:sp>
        </mc:Choice>
        <mc:Fallback>
          <p:sp>
            <p:nvSpPr>
              <p:cNvPr id="5" name="Content Placeholder 4">
                <a:extLst>
                  <a:ext uri="{FF2B5EF4-FFF2-40B4-BE49-F238E27FC236}">
                    <a16:creationId xmlns:a16="http://schemas.microsoft.com/office/drawing/2014/main" id="{BA337419-5C0F-4EE4-9193-999B1B42673B}"/>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298044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5341-5920-4C8A-88E8-6FC9AEC8F751}"/>
              </a:ext>
            </a:extLst>
          </p:cNvPr>
          <p:cNvSpPr>
            <a:spLocks noGrp="1"/>
          </p:cNvSpPr>
          <p:nvPr>
            <p:ph type="title"/>
          </p:nvPr>
        </p:nvSpPr>
        <p:spPr/>
        <p:txBody>
          <a:bodyPr/>
          <a:lstStyle/>
          <a:p>
            <a:r>
              <a:rPr lang="en-US" dirty="0"/>
              <a:t>Additional info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173065F-8F2F-4DA0-99D0-6B43B1B9A424}"/>
                  </a:ext>
                </a:extLst>
              </p:cNvPr>
              <p:cNvSpPr>
                <a:spLocks noGrp="1"/>
              </p:cNvSpPr>
              <p:nvPr>
                <p:ph idx="1"/>
              </p:nvPr>
            </p:nvSpPr>
            <p:spPr/>
            <p:txBody>
              <a:bodyPr/>
              <a:lstStyle/>
              <a:p>
                <a:r>
                  <a:rPr lang="en-US" dirty="0"/>
                  <a:t>Metallicity: for an arbitrary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 </m:t>
                    </m:r>
                    <m:r>
                      <a:rPr lang="en-US" b="0" i="1" smtClean="0">
                        <a:latin typeface="Cambria Math" panose="02040503050406030204" pitchFamily="18" charset="0"/>
                      </a:rPr>
                      <m:t>𝑍</m:t>
                    </m:r>
                    <m:r>
                      <a:rPr lang="en-US" b="0" i="1" smtClean="0">
                        <a:latin typeface="Cambria Math" panose="02040503050406030204" pitchFamily="18" charset="0"/>
                      </a:rPr>
                      <m:t>)</m:t>
                    </m:r>
                  </m:oMath>
                </a14:m>
                <a:r>
                  <a:rPr lang="en-US" dirty="0"/>
                  <a:t>, using sampled values to approximate </a:t>
                </a:r>
                <a:r>
                  <a:rPr lang="en-US" dirty="0" err="1"/>
                  <a:t>thermodynamical</a:t>
                </a:r>
                <a:r>
                  <a:rPr lang="en-US" dirty="0"/>
                  <a:t> quantities differs by at most 0.05 from data directly obtained from MESA. (except around </a:t>
                </a:r>
                <a14:m>
                  <m:oMath xmlns:m="http://schemas.openxmlformats.org/officeDocument/2006/math">
                    <m:r>
                      <a:rPr lang="en-US" b="0" i="1" dirty="0" smtClean="0">
                        <a:latin typeface="Cambria Math" panose="02040503050406030204" pitchFamily="18" charset="0"/>
                      </a:rPr>
                      <m:t>𝑋</m:t>
                    </m:r>
                    <m:r>
                      <a:rPr lang="en-US" i="1" dirty="0" smtClean="0">
                        <a:latin typeface="Cambria Math" panose="02040503050406030204" pitchFamily="18" charset="0"/>
                      </a:rPr>
                      <m:t>=1</m:t>
                    </m:r>
                  </m:oMath>
                </a14:m>
                <a:r>
                  <a:rPr lang="en-US" dirty="0"/>
                  <a:t>, the difference goes up to 0.2 due to numerical difficulties). </a:t>
                </a:r>
              </a:p>
            </p:txBody>
          </p:sp>
        </mc:Choice>
        <mc:Fallback>
          <p:sp>
            <p:nvSpPr>
              <p:cNvPr id="3" name="Content Placeholder 2">
                <a:extLst>
                  <a:ext uri="{FF2B5EF4-FFF2-40B4-BE49-F238E27FC236}">
                    <a16:creationId xmlns:a16="http://schemas.microsoft.com/office/drawing/2014/main" id="{5173065F-8F2F-4DA0-99D0-6B43B1B9A424}"/>
                  </a:ext>
                </a:extLst>
              </p:cNvPr>
              <p:cNvSpPr>
                <a:spLocks noGrp="1" noRot="1" noChangeAspect="1" noMove="1" noResize="1" noEditPoints="1" noAdjustHandles="1" noChangeArrowheads="1" noChangeShapeType="1" noTextEdit="1"/>
              </p:cNvSpPr>
              <p:nvPr>
                <p:ph idx="1"/>
              </p:nvPr>
            </p:nvSpPr>
            <p:spPr>
              <a:blipFill>
                <a:blip r:embed="rId2"/>
                <a:stretch>
                  <a:fillRect l="-1043" t="-2241" r="-14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3">
                <a:extLst>
                  <a:ext uri="{FF2B5EF4-FFF2-40B4-BE49-F238E27FC236}">
                    <a16:creationId xmlns:a16="http://schemas.microsoft.com/office/drawing/2014/main" id="{CB11B471-6DF8-4D95-9A61-2F35A1909DC4}"/>
                  </a:ext>
                </a:extLst>
              </p:cNvPr>
              <p:cNvSpPr txBox="1">
                <a:spLocks/>
              </p:cNvSpPr>
              <p:nvPr/>
            </p:nvSpPr>
            <p:spPr>
              <a:xfrm>
                <a:off x="6285322" y="4350323"/>
                <a:ext cx="5271940" cy="26034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Metalicity</a:t>
                </a:r>
              </a:p>
              <a:p>
                <a:pPr lvl="1"/>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=0.5, 0.6, 0.7, 0.8, 0.9, 1.0</m:t>
                    </m:r>
                  </m:oMath>
                </a14:m>
                <a:endParaRPr lang="en-US" b="0" i="1" dirty="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=0.0, 0.02, 0.04, 0.06, 0.08, 0.10</m:t>
                    </m:r>
                  </m:oMath>
                </a14:m>
                <a:endParaRPr lang="en-US" b="0" dirty="0"/>
              </a:p>
              <a:p>
                <a:pPr lvl="1"/>
                <a:endParaRPr lang="en-US" dirty="0"/>
              </a:p>
            </p:txBody>
          </p:sp>
        </mc:Choice>
        <mc:Fallback>
          <p:sp>
            <p:nvSpPr>
              <p:cNvPr id="6" name="Content Placeholder 3">
                <a:extLst>
                  <a:ext uri="{FF2B5EF4-FFF2-40B4-BE49-F238E27FC236}">
                    <a16:creationId xmlns:a16="http://schemas.microsoft.com/office/drawing/2014/main" id="{CB11B471-6DF8-4D95-9A61-2F35A1909DC4}"/>
                  </a:ext>
                </a:extLst>
              </p:cNvPr>
              <p:cNvSpPr txBox="1">
                <a:spLocks noRot="1" noChangeAspect="1" noMove="1" noResize="1" noEditPoints="1" noAdjustHandles="1" noChangeArrowheads="1" noChangeShapeType="1" noTextEdit="1"/>
              </p:cNvSpPr>
              <p:nvPr/>
            </p:nvSpPr>
            <p:spPr>
              <a:xfrm>
                <a:off x="6285322" y="4350323"/>
                <a:ext cx="5271940" cy="2603402"/>
              </a:xfrm>
              <a:prstGeom prst="rect">
                <a:avLst/>
              </a:prstGeom>
              <a:blipFill>
                <a:blip r:embed="rId3"/>
                <a:stretch>
                  <a:fillRect l="-2081" t="-3981"/>
                </a:stretch>
              </a:blipFill>
            </p:spPr>
            <p:txBody>
              <a:bodyPr/>
              <a:lstStyle/>
              <a:p>
                <a:r>
                  <a:rPr lang="en-US">
                    <a:noFill/>
                  </a:rPr>
                  <a:t> </a:t>
                </a:r>
              </a:p>
            </p:txBody>
          </p:sp>
        </mc:Fallback>
      </mc:AlternateContent>
    </p:spTree>
    <p:extLst>
      <p:ext uri="{BB962C8B-B14F-4D97-AF65-F5344CB8AC3E}">
        <p14:creationId xmlns:p14="http://schemas.microsoft.com/office/powerpoint/2010/main" val="3587621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55DA8A-3EF5-4BAB-B164-84D13E39744F}"/>
              </a:ext>
            </a:extLst>
          </p:cNvPr>
          <p:cNvSpPr>
            <a:spLocks noGrp="1"/>
          </p:cNvSpPr>
          <p:nvPr>
            <p:ph type="title"/>
          </p:nvPr>
        </p:nvSpPr>
        <p:spPr/>
        <p:txBody>
          <a:bodyPr/>
          <a:lstStyle/>
          <a:p>
            <a:r>
              <a:rPr lang="en-US" dirty="0"/>
              <a:t>Inversion algorithm</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C8DECDCD-05C6-44A3-B51F-FCCB84DA0F85}"/>
                  </a:ext>
                </a:extLst>
              </p:cNvPr>
              <p:cNvSpPr>
                <a:spLocks noGrp="1"/>
              </p:cNvSpPr>
              <p:nvPr>
                <p:ph idx="1"/>
              </p:nvPr>
            </p:nvSpPr>
            <p:spPr/>
            <p:txBody>
              <a:bodyPr>
                <a:normAutofit fontScale="92500" lnSpcReduction="10000"/>
              </a:bodyPr>
              <a:lstStyle/>
              <a:p>
                <a:r>
                  <a:rPr lang="en-US" dirty="0"/>
                  <a:t>Let </a:t>
                </a:r>
                <a14:m>
                  <m:oMath xmlns:m="http://schemas.openxmlformats.org/officeDocument/2006/math">
                    <m:r>
                      <a:rPr lang="en-US" i="1">
                        <a:latin typeface="Cambria Math" panose="02040503050406030204" pitchFamily="18" charset="0"/>
                      </a:rPr>
                      <m:t>𝑓</m:t>
                    </m:r>
                    <m:r>
                      <a:rPr lang="en-US">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𝑦</m:t>
                    </m:r>
                    <m:r>
                      <a:rPr lang="en-US" i="1">
                        <a:latin typeface="Cambria Math" panose="02040503050406030204" pitchFamily="18" charset="0"/>
                      </a:rPr>
                      <m:t>)</m:t>
                    </m:r>
                  </m:oMath>
                </a14:m>
                <a:r>
                  <a:rPr lang="en-US" dirty="0"/>
                  <a:t> be a monotone function where </a:t>
                </a:r>
                <a14:m>
                  <m:oMath xmlns:m="http://schemas.openxmlformats.org/officeDocument/2006/math">
                    <m:r>
                      <a:rPr lang="en-US" i="1">
                        <a:latin typeface="Cambria Math" panose="02040503050406030204" pitchFamily="18" charset="0"/>
                      </a:rPr>
                      <m:t>𝑧</m:t>
                    </m:r>
                  </m:oMath>
                </a14:m>
                <a:r>
                  <a:rPr lang="en-US" dirty="0"/>
                  <a:t> is defined on a rectangular parameter space.</a:t>
                </a:r>
              </a:p>
              <a:p>
                <a:r>
                  <a:rPr lang="en-US" dirty="0"/>
                  <a:t>Since the data is discrete, consider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𝑥</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𝑥</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𝑦</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𝑥</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𝑦</m:t>
                            </m:r>
                          </m:e>
                        </m:d>
                        <m:r>
                          <a:rPr lang="en-US" b="0" i="1" smtClean="0">
                            <a:latin typeface="Cambria Math" panose="02040503050406030204" pitchFamily="18" charset="0"/>
                          </a:rPr>
                          <m:t>…</m:t>
                        </m:r>
                      </m:e>
                    </m:d>
                  </m:oMath>
                </a14:m>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𝑥</m:t>
                        </m:r>
                        <m:r>
                          <a:rPr lang="en-US" b="0" i="1" smtClean="0">
                            <a:latin typeface="Cambria Math" panose="02040503050406030204" pitchFamily="18" charset="0"/>
                          </a:rPr>
                          <m:t>𝑖</m:t>
                        </m:r>
                      </m:sub>
                    </m:sSub>
                  </m:oMath>
                </a14:m>
                <a:r>
                  <a:rPr lang="en-US" dirty="0"/>
                  <a:t> is the slice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Reducing the variables to 1D</a:t>
                </a:r>
              </a:p>
              <a:p>
                <a:r>
                  <a:rPr lang="en-US" dirty="0"/>
                  <a:t>Now, at the new parameter space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𝑧</m:t>
                        </m:r>
                      </m:e>
                    </m:d>
                    <m:r>
                      <a:rPr lang="en-US" b="0" i="0" smtClean="0">
                        <a:latin typeface="Cambria Math" panose="02040503050406030204" pitchFamily="18" charset="0"/>
                      </a:rPr>
                      <m:t>,</m:t>
                    </m:r>
                  </m:oMath>
                </a14:m>
                <a:r>
                  <a:rPr lang="en-US" dirty="0"/>
                  <a:t> define an “error function” on each “sample point”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z</m:t>
                        </m:r>
                      </m:e>
                      <m:sub>
                        <m:r>
                          <a:rPr lang="en-US" b="0" i="0" smtClean="0">
                            <a:latin typeface="Cambria Math" panose="02040503050406030204" pitchFamily="18" charset="0"/>
                          </a:rPr>
                          <m:t>0</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ERR</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m:t>
                            </m:r>
                          </m:sub>
                        </m:sSub>
                      </m:e>
                    </m:d>
                  </m:oMath>
                </a14:m>
                <a:r>
                  <a:rPr lang="en-US" dirty="0"/>
                  <a:t> where </a:t>
                </a:r>
                <a14:m>
                  <m:oMath xmlns:m="http://schemas.openxmlformats.org/officeDocument/2006/math">
                    <m:r>
                      <a:rPr lang="en-US" b="0" i="1" smtClean="0">
                        <a:latin typeface="Cambria Math" panose="02040503050406030204" pitchFamily="18" charset="0"/>
                      </a:rPr>
                      <m:t>𝑦</m:t>
                    </m:r>
                  </m:oMath>
                </a14:m>
                <a:r>
                  <a:rPr lang="en-US" dirty="0"/>
                  <a:t> is the corresponding </a:t>
                </a:r>
                <a14:m>
                  <m:oMath xmlns:m="http://schemas.openxmlformats.org/officeDocument/2006/math">
                    <m:r>
                      <a:rPr lang="en-US" b="0" i="1" smtClean="0">
                        <a:latin typeface="Cambria Math" panose="02040503050406030204" pitchFamily="18" charset="0"/>
                      </a:rPr>
                      <m:t>𝑦</m:t>
                    </m:r>
                  </m:oMath>
                </a14:m>
                <a:r>
                  <a:rPr lang="en-US" dirty="0"/>
                  <a:t>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m:t>
                        </m:r>
                      </m:sub>
                    </m:sSub>
                  </m:oMath>
                </a14:m>
                <a:r>
                  <a:rPr lang="en-US" dirty="0"/>
                  <a:t>. Minimize </a:t>
                </a:r>
                <a14:m>
                  <m:oMath xmlns:m="http://schemas.openxmlformats.org/officeDocument/2006/math">
                    <m:r>
                      <m:rPr>
                        <m:sty m:val="p"/>
                      </m:rPr>
                      <a:rPr lang="en-US" b="0" i="0" smtClean="0">
                        <a:latin typeface="Cambria Math" panose="02040503050406030204" pitchFamily="18" charset="0"/>
                      </a:rPr>
                      <m:t>ERR</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oMath>
                </a14:m>
                <a:r>
                  <a:rPr lang="en-US" dirty="0"/>
                  <a:t> to get the best fit using </a:t>
                </a:r>
                <a:r>
                  <a:rPr lang="en-US" dirty="0" err="1"/>
                  <a:t>Nelder</a:t>
                </a:r>
                <a:r>
                  <a:rPr lang="en-US" dirty="0"/>
                  <a:t>-Mead algorithm. </a:t>
                </a:r>
              </a:p>
              <a:p>
                <a:r>
                  <a:rPr lang="en-US" dirty="0"/>
                  <a:t>Sometimes in the python function the guess value will exceed the limitations of the table. So a “pseudo-function” is implemented to extend </a:t>
                </a:r>
                <a14:m>
                  <m:oMath xmlns:m="http://schemas.openxmlformats.org/officeDocument/2006/math">
                    <m:r>
                      <m:rPr>
                        <m:sty m:val="p"/>
                      </m:rPr>
                      <a:rPr lang="en-US" i="0" dirty="0" smtClean="0">
                        <a:latin typeface="Cambria Math" panose="02040503050406030204" pitchFamily="18" charset="0"/>
                      </a:rPr>
                      <m:t>ERR</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m:t>
                    </m:r>
                  </m:oMath>
                </a14:m>
                <a:r>
                  <a:rPr lang="en-US" dirty="0"/>
                  <a:t> to greater region (assume linear at the end)</a:t>
                </a:r>
              </a:p>
              <a:p>
                <a:r>
                  <a:rPr lang="en-US" dirty="0"/>
                  <a:t>Do this for all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r>
                  <a:rPr lang="en-US" dirty="0"/>
                  <a:t> new parameter space, and we get the inverted table.</a:t>
                </a:r>
              </a:p>
            </p:txBody>
          </p:sp>
        </mc:Choice>
        <mc:Fallback xmlns="">
          <p:sp>
            <p:nvSpPr>
              <p:cNvPr id="8" name="Content Placeholder 7">
                <a:extLst>
                  <a:ext uri="{FF2B5EF4-FFF2-40B4-BE49-F238E27FC236}">
                    <a16:creationId xmlns:a16="http://schemas.microsoft.com/office/drawing/2014/main" id="{C8DECDCD-05C6-44A3-B51F-FCCB84DA0F85}"/>
                  </a:ext>
                </a:extLst>
              </p:cNvPr>
              <p:cNvSpPr>
                <a:spLocks noGrp="1" noRot="1" noChangeAspect="1" noMove="1" noResize="1" noEditPoints="1" noAdjustHandles="1" noChangeArrowheads="1" noChangeShapeType="1" noTextEdit="1"/>
              </p:cNvSpPr>
              <p:nvPr>
                <p:ph idx="1"/>
              </p:nvPr>
            </p:nvSpPr>
            <p:spPr>
              <a:blipFill>
                <a:blip r:embed="rId2"/>
                <a:stretch>
                  <a:fillRect l="-928" t="-2801" r="-1449"/>
                </a:stretch>
              </a:blipFill>
            </p:spPr>
            <p:txBody>
              <a:bodyPr/>
              <a:lstStyle/>
              <a:p>
                <a:r>
                  <a:rPr lang="en-US">
                    <a:noFill/>
                  </a:rPr>
                  <a:t> </a:t>
                </a:r>
              </a:p>
            </p:txBody>
          </p:sp>
        </mc:Fallback>
      </mc:AlternateContent>
    </p:spTree>
    <p:extLst>
      <p:ext uri="{BB962C8B-B14F-4D97-AF65-F5344CB8AC3E}">
        <p14:creationId xmlns:p14="http://schemas.microsoft.com/office/powerpoint/2010/main" val="360691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3E33-CC0A-43A3-8E21-EAAD53FF2891}"/>
              </a:ext>
            </a:extLst>
          </p:cNvPr>
          <p:cNvSpPr>
            <a:spLocks noGrp="1"/>
          </p:cNvSpPr>
          <p:nvPr>
            <p:ph type="title"/>
          </p:nvPr>
        </p:nvSpPr>
        <p:spPr/>
        <p:txBody>
          <a:bodyPr/>
          <a:lstStyle/>
          <a:p>
            <a:r>
              <a:rPr lang="en-US" dirty="0"/>
              <a:t>Inversion algorithm</a:t>
            </a:r>
          </a:p>
        </p:txBody>
      </p:sp>
      <mc:AlternateContent xmlns:mc="http://schemas.openxmlformats.org/markup-compatibility/2006" xmlns:a14="http://schemas.microsoft.com/office/drawing/2010/main">
        <mc:Choice Requires="a14">
          <p:sp>
            <p:nvSpPr>
              <p:cNvPr id="14" name="Content Placeholder 4">
                <a:extLst>
                  <a:ext uri="{FF2B5EF4-FFF2-40B4-BE49-F238E27FC236}">
                    <a16:creationId xmlns:a16="http://schemas.microsoft.com/office/drawing/2014/main" id="{67FB8DA1-7385-4162-AD32-E7C0B19AC7CE}"/>
                  </a:ext>
                </a:extLst>
              </p:cNvPr>
              <p:cNvSpPr>
                <a:spLocks noGrp="1"/>
              </p:cNvSpPr>
              <p:nvPr>
                <p:ph idx="1"/>
              </p:nvPr>
            </p:nvSpPr>
            <p:spPr>
              <a:xfrm>
                <a:off x="838200" y="1825625"/>
                <a:ext cx="10515600" cy="4351338"/>
              </a:xfrm>
            </p:spPr>
            <p:txBody>
              <a:bodyPr/>
              <a:lstStyle/>
              <a:p>
                <a:r>
                  <a:rPr lang="en-US" dirty="0"/>
                  <a:t>Let </a:t>
                </a:r>
                <a14:m>
                  <m:oMath xmlns:m="http://schemas.openxmlformats.org/officeDocument/2006/math">
                    <m:r>
                      <a:rPr lang="en-US" b="0" i="1" smtClean="0">
                        <a:latin typeface="Cambria Math" panose="02040503050406030204" pitchFamily="18" charset="0"/>
                      </a:rPr>
                      <m:t>𝑓</m:t>
                    </m:r>
                    <m:r>
                      <a:rPr lang="en-US" b="0" i="0"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be a monotone function where </a:t>
                </a:r>
                <a14:m>
                  <m:oMath xmlns:m="http://schemas.openxmlformats.org/officeDocument/2006/math">
                    <m:r>
                      <a:rPr lang="en-US" i="1">
                        <a:latin typeface="Cambria Math" panose="02040503050406030204" pitchFamily="18" charset="0"/>
                      </a:rPr>
                      <m:t>𝑧</m:t>
                    </m:r>
                  </m:oMath>
                </a14:m>
                <a:r>
                  <a:rPr lang="en-US" dirty="0"/>
                  <a:t> is defined on a rectangular parameter space.</a:t>
                </a:r>
              </a:p>
              <a:p>
                <a:r>
                  <a:rPr lang="en-US" dirty="0"/>
                  <a:t>The inversion outputs </a:t>
                </a:r>
                <a14:m>
                  <m:oMath xmlns:m="http://schemas.openxmlformats.org/officeDocument/2006/math">
                    <m:r>
                      <a:rPr lang="en-US" b="0" i="1" smtClean="0">
                        <a:latin typeface="Cambria Math" panose="02040503050406030204" pitchFamily="18" charset="0"/>
                      </a:rPr>
                      <m:t>𝑔</m:t>
                    </m:r>
                    <m:r>
                      <a:rPr lang="en-US" b="0" i="0" smtClean="0">
                        <a:latin typeface="Cambria Math" panose="02040503050406030204" pitchFamily="18" charset="0"/>
                      </a:rPr>
                      <m:t>=</m:t>
                    </m:r>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𝑧</m:t>
                        </m:r>
                      </m:e>
                    </m:d>
                  </m:oMath>
                </a14:m>
                <a:r>
                  <a:rPr lang="en-US" dirty="0"/>
                  <a:t>. Some values on the rectangular parameter space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𝑧</m:t>
                        </m:r>
                      </m:e>
                    </m:d>
                  </m:oMath>
                </a14:m>
                <a:r>
                  <a:rPr lang="en-US" dirty="0"/>
                  <a:t> has no corresponding value. We use </a:t>
                </a:r>
                <a14:m>
                  <m:oMath xmlns:m="http://schemas.openxmlformats.org/officeDocument/2006/math">
                    <m:r>
                      <a:rPr lang="en-US" b="0" i="1" smtClean="0">
                        <a:latin typeface="Cambria Math" panose="02040503050406030204" pitchFamily="18" charset="0"/>
                      </a:rPr>
                      <m:t>𝑛𝑎𝑛</m:t>
                    </m:r>
                  </m:oMath>
                </a14:m>
                <a:r>
                  <a:rPr lang="en-US" dirty="0"/>
                  <a:t> to take the place</a:t>
                </a:r>
              </a:p>
              <a:p>
                <a:r>
                  <a:rPr lang="en-US" dirty="0"/>
                  <a:t>If we invert </a:t>
                </a:r>
                <a14:m>
                  <m:oMath xmlns:m="http://schemas.openxmlformats.org/officeDocument/2006/math">
                    <m:r>
                      <a:rPr lang="en-US" b="0" i="1" smtClean="0">
                        <a:latin typeface="Cambria Math" panose="02040503050406030204" pitchFamily="18" charset="0"/>
                      </a:rPr>
                      <m:t>𝑔</m:t>
                    </m:r>
                  </m:oMath>
                </a14:m>
                <a:r>
                  <a:rPr lang="en-US" dirty="0"/>
                  <a:t> function again to obtain </a:t>
                </a:r>
                <a14:m>
                  <m:oMath xmlns:m="http://schemas.openxmlformats.org/officeDocument/2006/math">
                    <m:r>
                      <a:rPr lang="en-US" i="1" dirty="0" smtClean="0">
                        <a:latin typeface="Cambria Math" panose="02040503050406030204" pitchFamily="18" charset="0"/>
                      </a:rPr>
                      <m:t>h</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r>
                      <a:rPr lang="en-US" b="0" i="0" smtClean="0">
                        <a:latin typeface="Cambria Math" panose="02040503050406030204" pitchFamily="18" charset="0"/>
                      </a:rPr>
                      <m:t>.</m:t>
                    </m:r>
                  </m:oMath>
                </a14:m>
                <a:r>
                  <a:rPr lang="en-US" dirty="0"/>
                  <a:t> Then compare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h</m:t>
                    </m:r>
                  </m:oMath>
                </a14:m>
                <a:r>
                  <a:rPr lang="en-US" dirty="0"/>
                  <a:t>, the difference is less then 0.05 at all times (numerical difference, not percentage). It appears that the inverting algorithm only have difficulties where on the original function the first derivative is not continuous (otherwise the difference is practically 0).</a:t>
                </a:r>
              </a:p>
            </p:txBody>
          </p:sp>
        </mc:Choice>
        <mc:Fallback xmlns="">
          <p:sp>
            <p:nvSpPr>
              <p:cNvPr id="14" name="Content Placeholder 4">
                <a:extLst>
                  <a:ext uri="{FF2B5EF4-FFF2-40B4-BE49-F238E27FC236}">
                    <a16:creationId xmlns:a16="http://schemas.microsoft.com/office/drawing/2014/main" id="{67FB8DA1-7385-4162-AD32-E7C0B19AC7CE}"/>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43" t="-2241" r="-522" b="-140"/>
                </a:stretch>
              </a:blipFill>
            </p:spPr>
            <p:txBody>
              <a:bodyPr/>
              <a:lstStyle/>
              <a:p>
                <a:r>
                  <a:rPr lang="en-US">
                    <a:noFill/>
                  </a:rPr>
                  <a:t> </a:t>
                </a:r>
              </a:p>
            </p:txBody>
          </p:sp>
        </mc:Fallback>
      </mc:AlternateContent>
    </p:spTree>
    <p:extLst>
      <p:ext uri="{BB962C8B-B14F-4D97-AF65-F5344CB8AC3E}">
        <p14:creationId xmlns:p14="http://schemas.microsoft.com/office/powerpoint/2010/main" val="2723986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A9CC9-3BE7-46BB-A97F-17864F9A6361}"/>
              </a:ext>
            </a:extLst>
          </p:cNvPr>
          <p:cNvSpPr>
            <a:spLocks noGrp="1"/>
          </p:cNvSpPr>
          <p:nvPr>
            <p:ph type="title"/>
          </p:nvPr>
        </p:nvSpPr>
        <p:spPr/>
        <p:txBody>
          <a:bodyPr/>
          <a:lstStyle/>
          <a:p>
            <a:r>
              <a:rPr lang="en-US" dirty="0"/>
              <a:t>Ideal Gas</a:t>
            </a:r>
          </a:p>
        </p:txBody>
      </p:sp>
      <p:sp>
        <p:nvSpPr>
          <p:cNvPr id="3" name="Content Placeholder 2">
            <a:extLst>
              <a:ext uri="{FF2B5EF4-FFF2-40B4-BE49-F238E27FC236}">
                <a16:creationId xmlns:a16="http://schemas.microsoft.com/office/drawing/2014/main" id="{D8EBE7F5-BFF7-4779-BBB5-5A2570827891}"/>
              </a:ext>
            </a:extLst>
          </p:cNvPr>
          <p:cNvSpPr>
            <a:spLocks noGrp="1"/>
          </p:cNvSpPr>
          <p:nvPr>
            <p:ph idx="1"/>
          </p:nvPr>
        </p:nvSpPr>
        <p:spPr/>
        <p:txBody>
          <a:bodyPr/>
          <a:lstStyle/>
          <a:p>
            <a:r>
              <a:rPr lang="en-US" dirty="0"/>
              <a:t>Particles are classical and in motion.</a:t>
            </a:r>
          </a:p>
          <a:p>
            <a:r>
              <a:rPr lang="en-US" dirty="0"/>
              <a:t>The particles have negligible volume.</a:t>
            </a:r>
          </a:p>
          <a:p>
            <a:r>
              <a:rPr lang="en-US" dirty="0"/>
              <a:t>The particles don't interact. There are no attractive or repulsive forces between them.</a:t>
            </a:r>
          </a:p>
          <a:p>
            <a:r>
              <a:rPr lang="en-US" dirty="0"/>
              <a:t>The average translational kinetic energy of the gas particles is proportional to temperature.</a:t>
            </a:r>
          </a:p>
        </p:txBody>
      </p:sp>
    </p:spTree>
    <p:extLst>
      <p:ext uri="{BB962C8B-B14F-4D97-AF65-F5344CB8AC3E}">
        <p14:creationId xmlns:p14="http://schemas.microsoft.com/office/powerpoint/2010/main" val="358530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A637-69F5-4E40-90D3-639424691B16}"/>
              </a:ext>
            </a:extLst>
          </p:cNvPr>
          <p:cNvSpPr>
            <a:spLocks noGrp="1"/>
          </p:cNvSpPr>
          <p:nvPr>
            <p:ph type="title"/>
          </p:nvPr>
        </p:nvSpPr>
        <p:spPr/>
        <p:txBody>
          <a:bodyPr/>
          <a:lstStyle/>
          <a:p>
            <a:r>
              <a:rPr lang="en-US" dirty="0"/>
              <a:t>Two ways to calculate EOS</a:t>
            </a:r>
          </a:p>
        </p:txBody>
      </p:sp>
      <p:sp>
        <p:nvSpPr>
          <p:cNvPr id="3" name="Content Placeholder 2">
            <a:extLst>
              <a:ext uri="{FF2B5EF4-FFF2-40B4-BE49-F238E27FC236}">
                <a16:creationId xmlns:a16="http://schemas.microsoft.com/office/drawing/2014/main" id="{6B883543-C722-468B-841E-728979061B76}"/>
              </a:ext>
            </a:extLst>
          </p:cNvPr>
          <p:cNvSpPr>
            <a:spLocks noGrp="1"/>
          </p:cNvSpPr>
          <p:nvPr>
            <p:ph sz="half" idx="1"/>
          </p:nvPr>
        </p:nvSpPr>
        <p:spPr/>
        <p:txBody>
          <a:bodyPr>
            <a:normAutofit/>
          </a:bodyPr>
          <a:lstStyle/>
          <a:p>
            <a:r>
              <a:rPr lang="en-US" dirty="0"/>
              <a:t>Physical Picture (OPAL)</a:t>
            </a:r>
          </a:p>
          <a:p>
            <a:pPr lvl="1"/>
            <a:r>
              <a:rPr lang="en-US" dirty="0"/>
              <a:t>Treat gas as individual particles</a:t>
            </a:r>
          </a:p>
          <a:p>
            <a:pPr lvl="1"/>
            <a:r>
              <a:rPr lang="en-US" dirty="0"/>
              <a:t>Start from Grand Canonical Ensemble: assume a system in </a:t>
            </a:r>
            <a:r>
              <a:rPr lang="en-US" dirty="0" err="1"/>
              <a:t>thermodynamical</a:t>
            </a:r>
            <a:r>
              <a:rPr lang="en-US" dirty="0"/>
              <a:t> equilibrium with a heat reservoir; but allow </a:t>
            </a:r>
            <a:r>
              <a:rPr lang="en-US" u="sng" dirty="0"/>
              <a:t>heat exchange</a:t>
            </a:r>
            <a:r>
              <a:rPr lang="en-US" dirty="0"/>
              <a:t> and </a:t>
            </a:r>
            <a:r>
              <a:rPr lang="en-US" u="sng" dirty="0"/>
              <a:t>particle exchange</a:t>
            </a:r>
          </a:p>
          <a:p>
            <a:pPr lvl="1"/>
            <a:endParaRPr lang="en-US" u="sng" dirty="0"/>
          </a:p>
          <a:p>
            <a:pPr lvl="1"/>
            <a:r>
              <a:rPr lang="en-US" dirty="0"/>
              <a:t>Physical but computationally expensive</a:t>
            </a:r>
          </a:p>
        </p:txBody>
      </p:sp>
      <p:sp>
        <p:nvSpPr>
          <p:cNvPr id="4" name="Content Placeholder 3">
            <a:extLst>
              <a:ext uri="{FF2B5EF4-FFF2-40B4-BE49-F238E27FC236}">
                <a16:creationId xmlns:a16="http://schemas.microsoft.com/office/drawing/2014/main" id="{56CF3248-7E42-4661-B695-27A92DAD71C1}"/>
              </a:ext>
            </a:extLst>
          </p:cNvPr>
          <p:cNvSpPr>
            <a:spLocks noGrp="1"/>
          </p:cNvSpPr>
          <p:nvPr>
            <p:ph sz="half" idx="2"/>
          </p:nvPr>
        </p:nvSpPr>
        <p:spPr/>
        <p:txBody>
          <a:bodyPr>
            <a:normAutofit/>
          </a:bodyPr>
          <a:lstStyle/>
          <a:p>
            <a:r>
              <a:rPr lang="en-US" dirty="0"/>
              <a:t>Chemical picture (all others)</a:t>
            </a:r>
          </a:p>
          <a:p>
            <a:pPr lvl="1"/>
            <a:r>
              <a:rPr lang="en-US" dirty="0"/>
              <a:t>Consider atoms and molecules retain a definite identity and interact through pair potentials</a:t>
            </a:r>
          </a:p>
          <a:p>
            <a:pPr lvl="1"/>
            <a:r>
              <a:rPr lang="en-US" dirty="0"/>
              <a:t>Solve the quantum problem first, then consider everything as “states’’</a:t>
            </a:r>
          </a:p>
          <a:p>
            <a:pPr lvl="1"/>
            <a:endParaRPr lang="en-US" dirty="0"/>
          </a:p>
          <a:p>
            <a:pPr lvl="1"/>
            <a:r>
              <a:rPr lang="en-US" dirty="0"/>
              <a:t>Drawback: when pressure allows pressure-ionization, pair potential becomes meaningless</a:t>
            </a:r>
          </a:p>
        </p:txBody>
      </p:sp>
    </p:spTree>
    <p:extLst>
      <p:ext uri="{BB962C8B-B14F-4D97-AF65-F5344CB8AC3E}">
        <p14:creationId xmlns:p14="http://schemas.microsoft.com/office/powerpoint/2010/main" val="4109392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471A-70C4-44B8-B378-7F33B2E46F01}"/>
              </a:ext>
            </a:extLst>
          </p:cNvPr>
          <p:cNvSpPr>
            <a:spLocks noGrp="1"/>
          </p:cNvSpPr>
          <p:nvPr>
            <p:ph type="title"/>
          </p:nvPr>
        </p:nvSpPr>
        <p:spPr/>
        <p:txBody>
          <a:bodyPr/>
          <a:lstStyle/>
          <a:p>
            <a:r>
              <a:rPr lang="en-US" dirty="0"/>
              <a:t>OPAL</a:t>
            </a:r>
          </a:p>
        </p:txBody>
      </p:sp>
      <p:sp>
        <p:nvSpPr>
          <p:cNvPr id="4" name="Content Placeholder 3">
            <a:extLst>
              <a:ext uri="{FF2B5EF4-FFF2-40B4-BE49-F238E27FC236}">
                <a16:creationId xmlns:a16="http://schemas.microsoft.com/office/drawing/2014/main" id="{9EC12EC9-9332-4FF0-A0BA-F5C7F0CB5E17}"/>
              </a:ext>
            </a:extLst>
          </p:cNvPr>
          <p:cNvSpPr>
            <a:spLocks noGrp="1"/>
          </p:cNvSpPr>
          <p:nvPr>
            <p:ph idx="1"/>
          </p:nvPr>
        </p:nvSpPr>
        <p:spPr/>
        <p:txBody>
          <a:bodyPr/>
          <a:lstStyle/>
          <a:p>
            <a:endParaRPr lang="en-US"/>
          </a:p>
        </p:txBody>
      </p:sp>
      <p:grpSp>
        <p:nvGrpSpPr>
          <p:cNvPr id="41" name="Group 40">
            <a:extLst>
              <a:ext uri="{FF2B5EF4-FFF2-40B4-BE49-F238E27FC236}">
                <a16:creationId xmlns:a16="http://schemas.microsoft.com/office/drawing/2014/main" id="{7EB888D3-1BCC-4E79-8A24-40F98E216DEF}"/>
              </a:ext>
            </a:extLst>
          </p:cNvPr>
          <p:cNvGrpSpPr/>
          <p:nvPr/>
        </p:nvGrpSpPr>
        <p:grpSpPr>
          <a:xfrm>
            <a:off x="4014531" y="365125"/>
            <a:ext cx="7895451" cy="6296985"/>
            <a:chOff x="4014531" y="365125"/>
            <a:chExt cx="7895451" cy="6296985"/>
          </a:xfrm>
        </p:grpSpPr>
        <p:pic>
          <p:nvPicPr>
            <p:cNvPr id="7" name="Picture 6">
              <a:extLst>
                <a:ext uri="{FF2B5EF4-FFF2-40B4-BE49-F238E27FC236}">
                  <a16:creationId xmlns:a16="http://schemas.microsoft.com/office/drawing/2014/main" id="{3BBF80FF-DA17-4AA5-BFE0-2BD0B5D3D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531" y="365125"/>
              <a:ext cx="7895451" cy="6296985"/>
            </a:xfrm>
            <a:prstGeom prst="rect">
              <a:avLst/>
            </a:prstGeom>
          </p:spPr>
        </p:pic>
        <p:grpSp>
          <p:nvGrpSpPr>
            <p:cNvPr id="40" name="Group 39">
              <a:extLst>
                <a:ext uri="{FF2B5EF4-FFF2-40B4-BE49-F238E27FC236}">
                  <a16:creationId xmlns:a16="http://schemas.microsoft.com/office/drawing/2014/main" id="{6F2A4857-E29D-4B01-BBE1-A5793D008736}"/>
                </a:ext>
              </a:extLst>
            </p:cNvPr>
            <p:cNvGrpSpPr/>
            <p:nvPr/>
          </p:nvGrpSpPr>
          <p:grpSpPr>
            <a:xfrm>
              <a:off x="7070103" y="2158738"/>
              <a:ext cx="3007151" cy="2607916"/>
              <a:chOff x="7070103" y="2158738"/>
              <a:chExt cx="3007151" cy="2607916"/>
            </a:xfrm>
          </p:grpSpPr>
          <p:cxnSp>
            <p:nvCxnSpPr>
              <p:cNvPr id="29" name="Straight Connector 28">
                <a:extLst>
                  <a:ext uri="{FF2B5EF4-FFF2-40B4-BE49-F238E27FC236}">
                    <a16:creationId xmlns:a16="http://schemas.microsoft.com/office/drawing/2014/main" id="{F6A09A9B-D4D5-4E8F-9FEB-EFBA097AEED7}"/>
                  </a:ext>
                </a:extLst>
              </p:cNvPr>
              <p:cNvCxnSpPr>
                <a:cxnSpLocks/>
              </p:cNvCxnSpPr>
              <p:nvPr/>
            </p:nvCxnSpPr>
            <p:spPr>
              <a:xfrm flipH="1">
                <a:off x="9671902" y="2884602"/>
                <a:ext cx="40535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38" name="Group 37">
                <a:extLst>
                  <a:ext uri="{FF2B5EF4-FFF2-40B4-BE49-F238E27FC236}">
                    <a16:creationId xmlns:a16="http://schemas.microsoft.com/office/drawing/2014/main" id="{4D02291E-3A7F-4F4B-8ADE-5507989996CC}"/>
                  </a:ext>
                </a:extLst>
              </p:cNvPr>
              <p:cNvGrpSpPr/>
              <p:nvPr/>
            </p:nvGrpSpPr>
            <p:grpSpPr>
              <a:xfrm>
                <a:off x="7070103" y="2158738"/>
                <a:ext cx="3007151" cy="2607916"/>
                <a:chOff x="7070103" y="2158738"/>
                <a:chExt cx="3007151" cy="2607916"/>
              </a:xfrm>
            </p:grpSpPr>
            <p:cxnSp>
              <p:nvCxnSpPr>
                <p:cNvPr id="9" name="Straight Connector 8">
                  <a:extLst>
                    <a:ext uri="{FF2B5EF4-FFF2-40B4-BE49-F238E27FC236}">
                      <a16:creationId xmlns:a16="http://schemas.microsoft.com/office/drawing/2014/main" id="{9D70F394-8480-4196-B239-9CEEB7131129}"/>
                    </a:ext>
                  </a:extLst>
                </p:cNvPr>
                <p:cNvCxnSpPr/>
                <p:nvPr/>
              </p:nvCxnSpPr>
              <p:spPr>
                <a:xfrm>
                  <a:off x="7070103" y="2158738"/>
                  <a:ext cx="0" cy="2441542"/>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4C266C1F-F59E-4565-94C6-66A27B188F85}"/>
                    </a:ext>
                  </a:extLst>
                </p:cNvPr>
                <p:cNvCxnSpPr>
                  <a:cxnSpLocks/>
                </p:cNvCxnSpPr>
                <p:nvPr/>
              </p:nvCxnSpPr>
              <p:spPr>
                <a:xfrm flipH="1">
                  <a:off x="7070103" y="4600280"/>
                  <a:ext cx="453774"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A444E482-84F6-4A21-8BC6-BD9E41A01076}"/>
                    </a:ext>
                  </a:extLst>
                </p:cNvPr>
                <p:cNvCxnSpPr>
                  <a:cxnSpLocks/>
                </p:cNvCxnSpPr>
                <p:nvPr/>
              </p:nvCxnSpPr>
              <p:spPr>
                <a:xfrm flipV="1">
                  <a:off x="7523877" y="4600280"/>
                  <a:ext cx="0" cy="166374"/>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45DDF816-2362-478A-817F-E19CB60545D3}"/>
                    </a:ext>
                  </a:extLst>
                </p:cNvPr>
                <p:cNvCxnSpPr>
                  <a:cxnSpLocks/>
                </p:cNvCxnSpPr>
                <p:nvPr/>
              </p:nvCxnSpPr>
              <p:spPr>
                <a:xfrm flipH="1">
                  <a:off x="7523877" y="4766654"/>
                  <a:ext cx="438379"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8DA50E5D-DC49-4B74-BC87-FEC0FA6E5D33}"/>
                    </a:ext>
                  </a:extLst>
                </p:cNvPr>
                <p:cNvCxnSpPr>
                  <a:cxnSpLocks/>
                </p:cNvCxnSpPr>
                <p:nvPr/>
              </p:nvCxnSpPr>
              <p:spPr>
                <a:xfrm flipH="1">
                  <a:off x="7962258" y="4458878"/>
                  <a:ext cx="556180" cy="307776"/>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1DD3A12D-ECB1-418D-A115-523F3C1E3C2C}"/>
                    </a:ext>
                  </a:extLst>
                </p:cNvPr>
                <p:cNvCxnSpPr>
                  <a:cxnSpLocks/>
                </p:cNvCxnSpPr>
                <p:nvPr/>
              </p:nvCxnSpPr>
              <p:spPr>
                <a:xfrm flipH="1">
                  <a:off x="8518438" y="2884602"/>
                  <a:ext cx="1153464" cy="1574276"/>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62D3292F-E656-4662-9F7F-D04E4EAA415A}"/>
                    </a:ext>
                  </a:extLst>
                </p:cNvPr>
                <p:cNvCxnSpPr>
                  <a:cxnSpLocks/>
                </p:cNvCxnSpPr>
                <p:nvPr/>
              </p:nvCxnSpPr>
              <p:spPr>
                <a:xfrm>
                  <a:off x="10077254" y="2158738"/>
                  <a:ext cx="0" cy="725864"/>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a:extLst>
                    <a:ext uri="{FF2B5EF4-FFF2-40B4-BE49-F238E27FC236}">
                      <a16:creationId xmlns:a16="http://schemas.microsoft.com/office/drawing/2014/main" id="{CE588DA0-3697-4E76-9509-32A47125E7E8}"/>
                    </a:ext>
                  </a:extLst>
                </p:cNvPr>
                <p:cNvCxnSpPr>
                  <a:cxnSpLocks/>
                </p:cNvCxnSpPr>
                <p:nvPr/>
              </p:nvCxnSpPr>
              <p:spPr>
                <a:xfrm>
                  <a:off x="7070103" y="2158738"/>
                  <a:ext cx="2982013"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grpSp>
      </p:grpSp>
      <p:pic>
        <p:nvPicPr>
          <p:cNvPr id="42" name="Content Placeholder 4">
            <a:extLst>
              <a:ext uri="{FF2B5EF4-FFF2-40B4-BE49-F238E27FC236}">
                <a16:creationId xmlns:a16="http://schemas.microsoft.com/office/drawing/2014/main" id="{CE4777F6-65D4-4081-A614-F6405980E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84" y="3539407"/>
            <a:ext cx="3275031" cy="2637556"/>
          </a:xfrm>
          <a:prstGeom prst="rect">
            <a:avLst/>
          </a:prstGeom>
        </p:spPr>
      </p:pic>
    </p:spTree>
    <p:extLst>
      <p:ext uri="{BB962C8B-B14F-4D97-AF65-F5344CB8AC3E}">
        <p14:creationId xmlns:p14="http://schemas.microsoft.com/office/powerpoint/2010/main" val="158223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2B58-64F8-4D1B-9F2D-592C8CEB8F4D}"/>
              </a:ext>
            </a:extLst>
          </p:cNvPr>
          <p:cNvSpPr>
            <a:spLocks noGrp="1"/>
          </p:cNvSpPr>
          <p:nvPr>
            <p:ph type="title"/>
          </p:nvPr>
        </p:nvSpPr>
        <p:spPr/>
        <p:txBody>
          <a:bodyPr/>
          <a:lstStyle/>
          <a:p>
            <a:r>
              <a:rPr lang="en-US" dirty="0"/>
              <a:t>OPAL EOS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956C11-6B28-4CC2-BF03-21C168CE1FB8}"/>
                  </a:ext>
                </a:extLst>
              </p:cNvPr>
              <p:cNvSpPr>
                <a:spLocks noGrp="1"/>
              </p:cNvSpPr>
              <p:nvPr>
                <p:ph idx="1"/>
              </p:nvPr>
            </p:nvSpPr>
            <p:spPr/>
            <p:txBody>
              <a:bodyPr>
                <a:normAutofit/>
              </a:bodyPr>
              <a:lstStyle/>
              <a:p>
                <a:r>
                  <a:rPr lang="en-US" dirty="0"/>
                  <a:t>Considers …</a:t>
                </a:r>
              </a:p>
              <a:p>
                <a:pPr lvl="1"/>
                <a:r>
                  <a:rPr lang="en-US" dirty="0"/>
                  <a:t>Physical picture</a:t>
                </a:r>
              </a:p>
              <a:p>
                <a:pPr lvl="1"/>
                <a:r>
                  <a:rPr lang="en-US" dirty="0"/>
                  <a:t>Expands pressure into two-body, three-body clusters</a:t>
                </a:r>
              </a:p>
              <a:p>
                <a:pPr lvl="1"/>
                <a:r>
                  <a:rPr lang="en-US" dirty="0"/>
                  <a:t>Non-relativistic Fermi-Dirac electron</a:t>
                </a:r>
              </a:p>
              <a:p>
                <a:pPr lvl="1"/>
                <a:r>
                  <a:rPr lang="en-US" dirty="0"/>
                  <a:t>All stages of ionization and excitation</a:t>
                </a:r>
              </a:p>
              <a:p>
                <a:pPr lvl="1"/>
                <a:r>
                  <a:rPr lang="en-US" dirty="0"/>
                  <a:t>Degenerate coulomb corrections</a:t>
                </a:r>
              </a:p>
              <a:p>
                <a:pPr lvl="1"/>
                <a:r>
                  <a:rPr lang="en-US" dirty="0"/>
                  <a:t>Quantum electron diffraction</a:t>
                </a:r>
              </a:p>
              <a:p>
                <a:pPr lvl="1"/>
                <a:r>
                  <a:rPr lang="en-US" dirty="0"/>
                  <a:t>Pressure ionization</a:t>
                </a:r>
              </a:p>
              <a:p>
                <a:pPr lvl="1"/>
                <a:r>
                  <a:rPr lang="en-US" dirty="0"/>
                  <a:t>Ladder diagram (consider particle size)</a:t>
                </a:r>
              </a:p>
              <a:p>
                <a:r>
                  <a:rPr lang="en-US" dirty="0"/>
                  <a:t>Accuracy to the order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𝑒</m:t>
                                </m:r>
                              </m:sub>
                              <m:sup>
                                <m:r>
                                  <a:rPr lang="en-US" b="0" i="1" smtClean="0">
                                    <a:latin typeface="Cambria Math" panose="02040503050406030204" pitchFamily="18" charset="0"/>
                                  </a:rPr>
                                  <m:t>2</m:t>
                                </m:r>
                              </m:sup>
                            </m:sSubSup>
                          </m:e>
                        </m:d>
                      </m:e>
                      <m:sup>
                        <m:r>
                          <a:rPr lang="en-US" b="0" i="1" smtClean="0">
                            <a:latin typeface="Cambria Math" panose="02040503050406030204" pitchFamily="18" charset="0"/>
                          </a:rPr>
                          <m:t>5/2</m:t>
                        </m:r>
                      </m:sup>
                    </m:sSup>
                  </m:oMath>
                </a14:m>
                <a:r>
                  <a:rPr lang="en-US" dirty="0"/>
                  <a:t> </a:t>
                </a:r>
              </a:p>
            </p:txBody>
          </p:sp>
        </mc:Choice>
        <mc:Fallback xmlns="">
          <p:sp>
            <p:nvSpPr>
              <p:cNvPr id="3" name="Content Placeholder 2">
                <a:extLst>
                  <a:ext uri="{FF2B5EF4-FFF2-40B4-BE49-F238E27FC236}">
                    <a16:creationId xmlns:a16="http://schemas.microsoft.com/office/drawing/2014/main" id="{AD956C11-6B28-4CC2-BF03-21C168CE1FB8}"/>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0CD9B649-60A8-413D-96AA-2C914A808924}"/>
              </a:ext>
            </a:extLst>
          </p:cNvPr>
          <p:cNvGrpSpPr/>
          <p:nvPr/>
        </p:nvGrpSpPr>
        <p:grpSpPr>
          <a:xfrm>
            <a:off x="8361574" y="3582186"/>
            <a:ext cx="3548407" cy="3079924"/>
            <a:chOff x="4014531" y="365125"/>
            <a:chExt cx="7895451" cy="6296985"/>
          </a:xfrm>
        </p:grpSpPr>
        <p:pic>
          <p:nvPicPr>
            <p:cNvPr id="10" name="Picture 9">
              <a:extLst>
                <a:ext uri="{FF2B5EF4-FFF2-40B4-BE49-F238E27FC236}">
                  <a16:creationId xmlns:a16="http://schemas.microsoft.com/office/drawing/2014/main" id="{74FD7A3A-7E21-4200-8C15-3A76414EA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531" y="365125"/>
              <a:ext cx="7895451" cy="6296985"/>
            </a:xfrm>
            <a:prstGeom prst="rect">
              <a:avLst/>
            </a:prstGeom>
          </p:spPr>
        </p:pic>
        <p:grpSp>
          <p:nvGrpSpPr>
            <p:cNvPr id="11" name="Group 10">
              <a:extLst>
                <a:ext uri="{FF2B5EF4-FFF2-40B4-BE49-F238E27FC236}">
                  <a16:creationId xmlns:a16="http://schemas.microsoft.com/office/drawing/2014/main" id="{21182357-9A85-4DB1-B677-90B61CF58268}"/>
                </a:ext>
              </a:extLst>
            </p:cNvPr>
            <p:cNvGrpSpPr/>
            <p:nvPr/>
          </p:nvGrpSpPr>
          <p:grpSpPr>
            <a:xfrm>
              <a:off x="7070103" y="2158738"/>
              <a:ext cx="3007151" cy="2607916"/>
              <a:chOff x="7070103" y="2158738"/>
              <a:chExt cx="3007151" cy="2607916"/>
            </a:xfrm>
          </p:grpSpPr>
          <p:cxnSp>
            <p:nvCxnSpPr>
              <p:cNvPr id="12" name="Straight Connector 11">
                <a:extLst>
                  <a:ext uri="{FF2B5EF4-FFF2-40B4-BE49-F238E27FC236}">
                    <a16:creationId xmlns:a16="http://schemas.microsoft.com/office/drawing/2014/main" id="{43358C8B-E1F2-4EE3-9194-E59C2B41BFAA}"/>
                  </a:ext>
                </a:extLst>
              </p:cNvPr>
              <p:cNvCxnSpPr>
                <a:cxnSpLocks/>
              </p:cNvCxnSpPr>
              <p:nvPr/>
            </p:nvCxnSpPr>
            <p:spPr>
              <a:xfrm flipH="1">
                <a:off x="9671902" y="2884602"/>
                <a:ext cx="40535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13" name="Group 12">
                <a:extLst>
                  <a:ext uri="{FF2B5EF4-FFF2-40B4-BE49-F238E27FC236}">
                    <a16:creationId xmlns:a16="http://schemas.microsoft.com/office/drawing/2014/main" id="{3FCE9005-BF9B-4D93-9A9B-2EBF080C0195}"/>
                  </a:ext>
                </a:extLst>
              </p:cNvPr>
              <p:cNvGrpSpPr/>
              <p:nvPr/>
            </p:nvGrpSpPr>
            <p:grpSpPr>
              <a:xfrm>
                <a:off x="7070103" y="2158738"/>
                <a:ext cx="3007151" cy="2607916"/>
                <a:chOff x="7070103" y="2158738"/>
                <a:chExt cx="3007151" cy="2607916"/>
              </a:xfrm>
            </p:grpSpPr>
            <p:cxnSp>
              <p:nvCxnSpPr>
                <p:cNvPr id="14" name="Straight Connector 13">
                  <a:extLst>
                    <a:ext uri="{FF2B5EF4-FFF2-40B4-BE49-F238E27FC236}">
                      <a16:creationId xmlns:a16="http://schemas.microsoft.com/office/drawing/2014/main" id="{319ED825-85E9-4119-97AC-3BCD02B75ADC}"/>
                    </a:ext>
                  </a:extLst>
                </p:cNvPr>
                <p:cNvCxnSpPr/>
                <p:nvPr/>
              </p:nvCxnSpPr>
              <p:spPr>
                <a:xfrm>
                  <a:off x="7070103" y="2158738"/>
                  <a:ext cx="0" cy="2441542"/>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41DAF2BB-C58F-4C20-8825-90B6CAB61C98}"/>
                    </a:ext>
                  </a:extLst>
                </p:cNvPr>
                <p:cNvCxnSpPr>
                  <a:cxnSpLocks/>
                </p:cNvCxnSpPr>
                <p:nvPr/>
              </p:nvCxnSpPr>
              <p:spPr>
                <a:xfrm flipH="1">
                  <a:off x="7070103" y="4600280"/>
                  <a:ext cx="453774"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1EDCB7A4-2E33-47EB-892D-E6B09EFBA9C0}"/>
                    </a:ext>
                  </a:extLst>
                </p:cNvPr>
                <p:cNvCxnSpPr>
                  <a:cxnSpLocks/>
                </p:cNvCxnSpPr>
                <p:nvPr/>
              </p:nvCxnSpPr>
              <p:spPr>
                <a:xfrm flipV="1">
                  <a:off x="7523877" y="4600280"/>
                  <a:ext cx="0" cy="166374"/>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27C8B9F5-1D47-4819-AC64-5E72BE35476E}"/>
                    </a:ext>
                  </a:extLst>
                </p:cNvPr>
                <p:cNvCxnSpPr>
                  <a:cxnSpLocks/>
                </p:cNvCxnSpPr>
                <p:nvPr/>
              </p:nvCxnSpPr>
              <p:spPr>
                <a:xfrm flipH="1">
                  <a:off x="7523877" y="4766654"/>
                  <a:ext cx="438379"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D85627F3-9D24-436A-AB1C-AE228A2FA5D8}"/>
                    </a:ext>
                  </a:extLst>
                </p:cNvPr>
                <p:cNvCxnSpPr>
                  <a:cxnSpLocks/>
                </p:cNvCxnSpPr>
                <p:nvPr/>
              </p:nvCxnSpPr>
              <p:spPr>
                <a:xfrm flipH="1">
                  <a:off x="7962258" y="4458878"/>
                  <a:ext cx="556180" cy="307776"/>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665BF05C-D8B5-44E4-8173-EFC82C62A15E}"/>
                    </a:ext>
                  </a:extLst>
                </p:cNvPr>
                <p:cNvCxnSpPr>
                  <a:cxnSpLocks/>
                </p:cNvCxnSpPr>
                <p:nvPr/>
              </p:nvCxnSpPr>
              <p:spPr>
                <a:xfrm flipH="1">
                  <a:off x="8518438" y="2884602"/>
                  <a:ext cx="1153464" cy="1574276"/>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D3F2B714-4D66-4FB5-A984-EDCDF2C8A029}"/>
                    </a:ext>
                  </a:extLst>
                </p:cNvPr>
                <p:cNvCxnSpPr>
                  <a:cxnSpLocks/>
                </p:cNvCxnSpPr>
                <p:nvPr/>
              </p:nvCxnSpPr>
              <p:spPr>
                <a:xfrm>
                  <a:off x="10077254" y="2158738"/>
                  <a:ext cx="0" cy="725864"/>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28630723-0BCB-45D5-88DE-5E532A4802C7}"/>
                    </a:ext>
                  </a:extLst>
                </p:cNvPr>
                <p:cNvCxnSpPr>
                  <a:cxnSpLocks/>
                </p:cNvCxnSpPr>
                <p:nvPr/>
              </p:nvCxnSpPr>
              <p:spPr>
                <a:xfrm>
                  <a:off x="7070103" y="2158738"/>
                  <a:ext cx="2982013"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grpSp>
      </p:grpSp>
    </p:spTree>
    <p:extLst>
      <p:ext uri="{BB962C8B-B14F-4D97-AF65-F5344CB8AC3E}">
        <p14:creationId xmlns:p14="http://schemas.microsoft.com/office/powerpoint/2010/main" val="345227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762EF-9728-42E7-A492-B89C7FB82189}"/>
              </a:ext>
            </a:extLst>
          </p:cNvPr>
          <p:cNvSpPr>
            <a:spLocks noGrp="1"/>
          </p:cNvSpPr>
          <p:nvPr>
            <p:ph type="title"/>
          </p:nvPr>
        </p:nvSpPr>
        <p:spPr/>
        <p:txBody>
          <a:bodyPr/>
          <a:lstStyle/>
          <a:p>
            <a:r>
              <a:rPr lang="en-US" dirty="0"/>
              <a:t>OPAL EOS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5DA5C3-CB99-46DC-8B88-FC1058674DDA}"/>
                  </a:ext>
                </a:extLst>
              </p:cNvPr>
              <p:cNvSpPr>
                <a:spLocks noGrp="1"/>
              </p:cNvSpPr>
              <p:nvPr>
                <p:ph idx="1"/>
              </p:nvPr>
            </p:nvSpPr>
            <p:spPr/>
            <p:txBody>
              <a:bodyPr/>
              <a:lstStyle/>
              <a:p>
                <a:r>
                  <a:rPr lang="en-US" dirty="0"/>
                  <a:t>Limitation…</a:t>
                </a:r>
              </a:p>
              <a:p>
                <a:pPr lvl="1"/>
                <a:r>
                  <a:rPr lang="en-US" dirty="0"/>
                  <a:t>Consider elements up to neon (anything heavier then neon is neon)</a:t>
                </a:r>
              </a:p>
              <a:p>
                <a:pPr lvl="1"/>
                <a:r>
                  <a:rPr lang="en-US" dirty="0"/>
                  <a:t>Relative abundance of heavier elements (ignore H and He)</a:t>
                </a:r>
              </a:p>
              <a:p>
                <a:pPr lvl="1"/>
                <a:endParaRPr lang="en-US" dirty="0"/>
              </a:p>
              <a:p>
                <a:pPr lvl="1"/>
                <a:endParaRPr lang="en-US" dirty="0"/>
              </a:p>
              <a:p>
                <a:pPr lvl="1"/>
                <a:endParaRPr lang="en-US" dirty="0"/>
              </a:p>
              <a:p>
                <a:pPr lvl="1"/>
                <a:r>
                  <a:rPr lang="en-US" dirty="0"/>
                  <a:t>above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 </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10</m:t>
                        </m:r>
                      </m:e>
                      <m:sup>
                        <m:r>
                          <a:rPr lang="en-US" i="1" dirty="0" smtClean="0">
                            <a:latin typeface="Cambria Math" panose="02040503050406030204" pitchFamily="18" charset="0"/>
                          </a:rPr>
                          <m:t>9</m:t>
                        </m:r>
                      </m:sup>
                    </m:sSup>
                    <m:r>
                      <a:rPr lang="en-US" i="1" dirty="0" smtClean="0">
                        <a:latin typeface="Cambria Math" panose="02040503050406030204" pitchFamily="18" charset="0"/>
                      </a:rPr>
                      <m:t> </m:t>
                    </m:r>
                    <m:r>
                      <m:rPr>
                        <m:sty m:val="p"/>
                      </m:rPr>
                      <a:rPr lang="en-US" i="0" dirty="0" smtClean="0">
                        <a:latin typeface="Cambria Math" panose="02040503050406030204" pitchFamily="18" charset="0"/>
                      </a:rPr>
                      <m:t>K</m:t>
                    </m:r>
                  </m:oMath>
                </a14:m>
                <a:r>
                  <a:rPr lang="en-US" dirty="0"/>
                  <a:t>: pair production becomes an issue </a:t>
                </a:r>
              </a:p>
              <a:p>
                <a:pPr lvl="1"/>
                <a:r>
                  <a:rPr lang="en-US" dirty="0"/>
                  <a:t>Below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 5000 </m:t>
                    </m:r>
                    <m:r>
                      <m:rPr>
                        <m:sty m:val="p"/>
                      </m:rPr>
                      <a:rPr lang="en-US" i="0" dirty="0" smtClean="0">
                        <a:latin typeface="Cambria Math" panose="02040503050406030204" pitchFamily="18" charset="0"/>
                      </a:rPr>
                      <m:t>K</m:t>
                    </m:r>
                  </m:oMath>
                </a14:m>
                <a:r>
                  <a:rPr lang="en-US" dirty="0"/>
                  <a:t>: numerical difficulty </a:t>
                </a:r>
              </a:p>
              <a:p>
                <a:pPr lvl="1"/>
                <a:r>
                  <a:rPr lang="en-US" dirty="0"/>
                  <a:t>Above </a:t>
                </a:r>
                <a14:m>
                  <m:oMath xmlns:m="http://schemas.openxmlformats.org/officeDocument/2006/math">
                    <m:r>
                      <a:rPr lang="en-US" i="1" dirty="0" smtClean="0">
                        <a:latin typeface="Cambria Math" panose="02040503050406030204" pitchFamily="18" charset="0"/>
                      </a:rPr>
                      <m:t>𝜌</m:t>
                    </m:r>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10</m:t>
                        </m:r>
                      </m:e>
                      <m:sup>
                        <m:r>
                          <a:rPr lang="en-US" i="1" dirty="0" smtClean="0">
                            <a:latin typeface="Cambria Math" panose="02040503050406030204" pitchFamily="18" charset="0"/>
                          </a:rPr>
                          <m:t>5</m:t>
                        </m:r>
                      </m:sup>
                    </m:sSup>
                    <m:r>
                      <a:rPr lang="en-US" i="1" dirty="0" smtClean="0">
                        <a:latin typeface="Cambria Math" panose="02040503050406030204" pitchFamily="18" charset="0"/>
                      </a:rPr>
                      <m:t> </m:t>
                    </m:r>
                    <m:r>
                      <m:rPr>
                        <m:sty m:val="p"/>
                      </m:rPr>
                      <a:rPr lang="en-US" i="0" dirty="0" smtClean="0">
                        <a:latin typeface="Cambria Math" panose="02040503050406030204" pitchFamily="18" charset="0"/>
                      </a:rPr>
                      <m:t>g</m:t>
                    </m:r>
                    <m:r>
                      <a:rPr lang="en-US" i="0" dirty="0" smtClean="0">
                        <a:latin typeface="Cambria Math" panose="02040503050406030204" pitchFamily="18" charset="0"/>
                      </a:rPr>
                      <m:t> </m:t>
                    </m:r>
                    <m:r>
                      <m:rPr>
                        <m:sty m:val="p"/>
                      </m:rPr>
                      <a:rPr lang="en-US" i="0" dirty="0" smtClean="0">
                        <a:latin typeface="Cambria Math" panose="02040503050406030204" pitchFamily="18" charset="0"/>
                      </a:rPr>
                      <m:t>c</m:t>
                    </m:r>
                    <m:sSup>
                      <m:sSupPr>
                        <m:ctrlPr>
                          <a:rPr lang="en-US" i="1" dirty="0" smtClean="0">
                            <a:latin typeface="Cambria Math" panose="02040503050406030204" pitchFamily="18" charset="0"/>
                          </a:rPr>
                        </m:ctrlPr>
                      </m:sSupPr>
                      <m:e>
                        <m:r>
                          <m:rPr>
                            <m:sty m:val="p"/>
                          </m:rPr>
                          <a:rPr lang="en-US" i="0" dirty="0" smtClean="0">
                            <a:latin typeface="Cambria Math" panose="02040503050406030204" pitchFamily="18" charset="0"/>
                          </a:rPr>
                          <m:t>m</m:t>
                        </m:r>
                      </m:e>
                      <m:sup>
                        <m:r>
                          <a:rPr lang="en-US" i="0" dirty="0" smtClean="0">
                            <a:latin typeface="Cambria Math" panose="02040503050406030204" pitchFamily="18" charset="0"/>
                          </a:rPr>
                          <m:t>−3</m:t>
                        </m:r>
                      </m:sup>
                    </m:sSup>
                  </m:oMath>
                </a14:m>
                <a:r>
                  <a:rPr lang="en-US" dirty="0"/>
                  <a:t>: electron are relativistic.</a:t>
                </a:r>
              </a:p>
              <a:p>
                <a:pPr lvl="1"/>
                <a:endParaRPr lang="en-US" dirty="0"/>
              </a:p>
            </p:txBody>
          </p:sp>
        </mc:Choice>
        <mc:Fallback xmlns="">
          <p:sp>
            <p:nvSpPr>
              <p:cNvPr id="3" name="Content Placeholder 2">
                <a:extLst>
                  <a:ext uri="{FF2B5EF4-FFF2-40B4-BE49-F238E27FC236}">
                    <a16:creationId xmlns:a16="http://schemas.microsoft.com/office/drawing/2014/main" id="{195DA5C3-CB99-46DC-8B88-FC1058674DDA}"/>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7CBAE683-A1AE-45E3-8A84-D6B9F6C52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8942" y="3040367"/>
            <a:ext cx="5392969" cy="1229975"/>
          </a:xfrm>
          <a:prstGeom prst="rect">
            <a:avLst/>
          </a:prstGeom>
        </p:spPr>
      </p:pic>
      <p:grpSp>
        <p:nvGrpSpPr>
          <p:cNvPr id="22" name="Group 21">
            <a:extLst>
              <a:ext uri="{FF2B5EF4-FFF2-40B4-BE49-F238E27FC236}">
                <a16:creationId xmlns:a16="http://schemas.microsoft.com/office/drawing/2014/main" id="{BD2739F7-4D7C-4430-AB60-F85023AE7937}"/>
              </a:ext>
            </a:extLst>
          </p:cNvPr>
          <p:cNvGrpSpPr/>
          <p:nvPr/>
        </p:nvGrpSpPr>
        <p:grpSpPr>
          <a:xfrm>
            <a:off x="8361574" y="3582186"/>
            <a:ext cx="3548407" cy="3079924"/>
            <a:chOff x="4014531" y="365125"/>
            <a:chExt cx="7895451" cy="6296985"/>
          </a:xfrm>
        </p:grpSpPr>
        <p:pic>
          <p:nvPicPr>
            <p:cNvPr id="23" name="Picture 22">
              <a:extLst>
                <a:ext uri="{FF2B5EF4-FFF2-40B4-BE49-F238E27FC236}">
                  <a16:creationId xmlns:a16="http://schemas.microsoft.com/office/drawing/2014/main" id="{0D844911-5832-4421-BE58-6D231B986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4531" y="365125"/>
              <a:ext cx="7895451" cy="6296985"/>
            </a:xfrm>
            <a:prstGeom prst="rect">
              <a:avLst/>
            </a:prstGeom>
          </p:spPr>
        </p:pic>
        <p:grpSp>
          <p:nvGrpSpPr>
            <p:cNvPr id="24" name="Group 23">
              <a:extLst>
                <a:ext uri="{FF2B5EF4-FFF2-40B4-BE49-F238E27FC236}">
                  <a16:creationId xmlns:a16="http://schemas.microsoft.com/office/drawing/2014/main" id="{991709BF-70C0-4E84-B47C-23F1DBD4D809}"/>
                </a:ext>
              </a:extLst>
            </p:cNvPr>
            <p:cNvGrpSpPr/>
            <p:nvPr/>
          </p:nvGrpSpPr>
          <p:grpSpPr>
            <a:xfrm>
              <a:off x="7070103" y="2158738"/>
              <a:ext cx="3007151" cy="2607916"/>
              <a:chOff x="7070103" y="2158738"/>
              <a:chExt cx="3007151" cy="2607916"/>
            </a:xfrm>
          </p:grpSpPr>
          <p:cxnSp>
            <p:nvCxnSpPr>
              <p:cNvPr id="25" name="Straight Connector 24">
                <a:extLst>
                  <a:ext uri="{FF2B5EF4-FFF2-40B4-BE49-F238E27FC236}">
                    <a16:creationId xmlns:a16="http://schemas.microsoft.com/office/drawing/2014/main" id="{A8343ED4-D665-4DF1-B2A6-42B89B82E33D}"/>
                  </a:ext>
                </a:extLst>
              </p:cNvPr>
              <p:cNvCxnSpPr>
                <a:cxnSpLocks/>
              </p:cNvCxnSpPr>
              <p:nvPr/>
            </p:nvCxnSpPr>
            <p:spPr>
              <a:xfrm flipH="1">
                <a:off x="9671902" y="2884602"/>
                <a:ext cx="40535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26" name="Group 25">
                <a:extLst>
                  <a:ext uri="{FF2B5EF4-FFF2-40B4-BE49-F238E27FC236}">
                    <a16:creationId xmlns:a16="http://schemas.microsoft.com/office/drawing/2014/main" id="{74B72818-5FE6-4831-838F-CB7512E9F0DD}"/>
                  </a:ext>
                </a:extLst>
              </p:cNvPr>
              <p:cNvGrpSpPr/>
              <p:nvPr/>
            </p:nvGrpSpPr>
            <p:grpSpPr>
              <a:xfrm>
                <a:off x="7070103" y="2158738"/>
                <a:ext cx="3007151" cy="2607916"/>
                <a:chOff x="7070103" y="2158738"/>
                <a:chExt cx="3007151" cy="2607916"/>
              </a:xfrm>
            </p:grpSpPr>
            <p:cxnSp>
              <p:nvCxnSpPr>
                <p:cNvPr id="27" name="Straight Connector 26">
                  <a:extLst>
                    <a:ext uri="{FF2B5EF4-FFF2-40B4-BE49-F238E27FC236}">
                      <a16:creationId xmlns:a16="http://schemas.microsoft.com/office/drawing/2014/main" id="{E2600A4A-3738-47BC-8760-4FFED30E01E1}"/>
                    </a:ext>
                  </a:extLst>
                </p:cNvPr>
                <p:cNvCxnSpPr/>
                <p:nvPr/>
              </p:nvCxnSpPr>
              <p:spPr>
                <a:xfrm>
                  <a:off x="7070103" y="2158738"/>
                  <a:ext cx="0" cy="2441542"/>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E3687E33-C163-4D98-ACA9-63B92A3508E5}"/>
                    </a:ext>
                  </a:extLst>
                </p:cNvPr>
                <p:cNvCxnSpPr>
                  <a:cxnSpLocks/>
                </p:cNvCxnSpPr>
                <p:nvPr/>
              </p:nvCxnSpPr>
              <p:spPr>
                <a:xfrm flipH="1">
                  <a:off x="7070103" y="4600280"/>
                  <a:ext cx="453774"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BFF5F3DC-ED8F-4A57-A0D2-90A0AE24545F}"/>
                    </a:ext>
                  </a:extLst>
                </p:cNvPr>
                <p:cNvCxnSpPr>
                  <a:cxnSpLocks/>
                </p:cNvCxnSpPr>
                <p:nvPr/>
              </p:nvCxnSpPr>
              <p:spPr>
                <a:xfrm flipV="1">
                  <a:off x="7523877" y="4600280"/>
                  <a:ext cx="0" cy="166374"/>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ED164117-C3D7-4506-B7AE-8A6C8E6C4C68}"/>
                    </a:ext>
                  </a:extLst>
                </p:cNvPr>
                <p:cNvCxnSpPr>
                  <a:cxnSpLocks/>
                </p:cNvCxnSpPr>
                <p:nvPr/>
              </p:nvCxnSpPr>
              <p:spPr>
                <a:xfrm flipH="1">
                  <a:off x="7523877" y="4766654"/>
                  <a:ext cx="438379"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A727F62A-F6D4-4FCF-A456-B51FC341BD2A}"/>
                    </a:ext>
                  </a:extLst>
                </p:cNvPr>
                <p:cNvCxnSpPr>
                  <a:cxnSpLocks/>
                </p:cNvCxnSpPr>
                <p:nvPr/>
              </p:nvCxnSpPr>
              <p:spPr>
                <a:xfrm flipH="1">
                  <a:off x="7962258" y="4458878"/>
                  <a:ext cx="556180" cy="307776"/>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47A51A55-D20F-4D2B-829E-B01948996187}"/>
                    </a:ext>
                  </a:extLst>
                </p:cNvPr>
                <p:cNvCxnSpPr>
                  <a:cxnSpLocks/>
                </p:cNvCxnSpPr>
                <p:nvPr/>
              </p:nvCxnSpPr>
              <p:spPr>
                <a:xfrm flipH="1">
                  <a:off x="8518438" y="2884602"/>
                  <a:ext cx="1153464" cy="1574276"/>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04685F4A-E1B8-4EC8-8D76-4F61DACF61CC}"/>
                    </a:ext>
                  </a:extLst>
                </p:cNvPr>
                <p:cNvCxnSpPr>
                  <a:cxnSpLocks/>
                </p:cNvCxnSpPr>
                <p:nvPr/>
              </p:nvCxnSpPr>
              <p:spPr>
                <a:xfrm>
                  <a:off x="10077254" y="2158738"/>
                  <a:ext cx="0" cy="725864"/>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a:extLst>
                    <a:ext uri="{FF2B5EF4-FFF2-40B4-BE49-F238E27FC236}">
                      <a16:creationId xmlns:a16="http://schemas.microsoft.com/office/drawing/2014/main" id="{C4B6A5D7-7E85-44D9-A54F-7BAF1B10AF3F}"/>
                    </a:ext>
                  </a:extLst>
                </p:cNvPr>
                <p:cNvCxnSpPr>
                  <a:cxnSpLocks/>
                </p:cNvCxnSpPr>
                <p:nvPr/>
              </p:nvCxnSpPr>
              <p:spPr>
                <a:xfrm>
                  <a:off x="7070103" y="2158738"/>
                  <a:ext cx="2982013"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grpSp>
      </p:grpSp>
    </p:spTree>
    <p:extLst>
      <p:ext uri="{BB962C8B-B14F-4D97-AF65-F5344CB8AC3E}">
        <p14:creationId xmlns:p14="http://schemas.microsoft.com/office/powerpoint/2010/main" val="118694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471A-70C4-44B8-B378-7F33B2E46F01}"/>
              </a:ext>
            </a:extLst>
          </p:cNvPr>
          <p:cNvSpPr>
            <a:spLocks noGrp="1"/>
          </p:cNvSpPr>
          <p:nvPr>
            <p:ph type="title"/>
          </p:nvPr>
        </p:nvSpPr>
        <p:spPr>
          <a:xfrm>
            <a:off x="436776" y="365125"/>
            <a:ext cx="10917024" cy="1325563"/>
          </a:xfrm>
        </p:spPr>
        <p:txBody>
          <a:bodyPr/>
          <a:lstStyle/>
          <a:p>
            <a:r>
              <a:rPr lang="en-US" dirty="0"/>
              <a:t>SCVH</a:t>
            </a:r>
          </a:p>
        </p:txBody>
      </p:sp>
      <p:sp>
        <p:nvSpPr>
          <p:cNvPr id="4" name="Content Placeholder 3">
            <a:extLst>
              <a:ext uri="{FF2B5EF4-FFF2-40B4-BE49-F238E27FC236}">
                <a16:creationId xmlns:a16="http://schemas.microsoft.com/office/drawing/2014/main" id="{A657D8A6-248D-4BC3-BA8F-ECEC19CBCDFE}"/>
              </a:ext>
            </a:extLst>
          </p:cNvPr>
          <p:cNvSpPr>
            <a:spLocks noGrp="1"/>
          </p:cNvSpPr>
          <p:nvPr>
            <p:ph idx="1"/>
          </p:nvPr>
        </p:nvSpPr>
        <p:spPr/>
        <p:txBody>
          <a:bodyPr/>
          <a:lstStyle/>
          <a:p>
            <a:endParaRPr lang="en-US" dirty="0"/>
          </a:p>
        </p:txBody>
      </p:sp>
      <p:grpSp>
        <p:nvGrpSpPr>
          <p:cNvPr id="75" name="Group 74">
            <a:extLst>
              <a:ext uri="{FF2B5EF4-FFF2-40B4-BE49-F238E27FC236}">
                <a16:creationId xmlns:a16="http://schemas.microsoft.com/office/drawing/2014/main" id="{77C6B03D-5C8A-48EB-91D9-413A2970722E}"/>
              </a:ext>
            </a:extLst>
          </p:cNvPr>
          <p:cNvGrpSpPr/>
          <p:nvPr/>
        </p:nvGrpSpPr>
        <p:grpSpPr>
          <a:xfrm>
            <a:off x="4014531" y="336845"/>
            <a:ext cx="7895451" cy="6296985"/>
            <a:chOff x="4014531" y="365125"/>
            <a:chExt cx="7895451" cy="6296985"/>
          </a:xfrm>
        </p:grpSpPr>
        <p:grpSp>
          <p:nvGrpSpPr>
            <p:cNvPr id="21" name="Group 20">
              <a:extLst>
                <a:ext uri="{FF2B5EF4-FFF2-40B4-BE49-F238E27FC236}">
                  <a16:creationId xmlns:a16="http://schemas.microsoft.com/office/drawing/2014/main" id="{FC238BB9-38EB-4881-BDC4-876DDB56BD31}"/>
                </a:ext>
              </a:extLst>
            </p:cNvPr>
            <p:cNvGrpSpPr/>
            <p:nvPr/>
          </p:nvGrpSpPr>
          <p:grpSpPr>
            <a:xfrm>
              <a:off x="4014531" y="365125"/>
              <a:ext cx="7895451" cy="6296985"/>
              <a:chOff x="4014531" y="365125"/>
              <a:chExt cx="7895451" cy="6296985"/>
            </a:xfrm>
          </p:grpSpPr>
          <p:pic>
            <p:nvPicPr>
              <p:cNvPr id="22" name="Picture 21">
                <a:extLst>
                  <a:ext uri="{FF2B5EF4-FFF2-40B4-BE49-F238E27FC236}">
                    <a16:creationId xmlns:a16="http://schemas.microsoft.com/office/drawing/2014/main" id="{98D4B6C8-41B3-4D55-AFFA-146E23FFF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531" y="365125"/>
                <a:ext cx="7895451" cy="6296985"/>
              </a:xfrm>
              <a:prstGeom prst="rect">
                <a:avLst/>
              </a:prstGeom>
            </p:spPr>
          </p:pic>
          <p:grpSp>
            <p:nvGrpSpPr>
              <p:cNvPr id="23" name="Group 22">
                <a:extLst>
                  <a:ext uri="{FF2B5EF4-FFF2-40B4-BE49-F238E27FC236}">
                    <a16:creationId xmlns:a16="http://schemas.microsoft.com/office/drawing/2014/main" id="{F115896D-7C89-4829-A213-5F8E2B691D2D}"/>
                  </a:ext>
                </a:extLst>
              </p:cNvPr>
              <p:cNvGrpSpPr/>
              <p:nvPr/>
            </p:nvGrpSpPr>
            <p:grpSpPr>
              <a:xfrm>
                <a:off x="6956981" y="2856321"/>
                <a:ext cx="3120273" cy="2655300"/>
                <a:chOff x="6956981" y="2856321"/>
                <a:chExt cx="3120273" cy="2655300"/>
              </a:xfrm>
            </p:grpSpPr>
            <p:cxnSp>
              <p:nvCxnSpPr>
                <p:cNvPr id="24" name="Straight Connector 23">
                  <a:extLst>
                    <a:ext uri="{FF2B5EF4-FFF2-40B4-BE49-F238E27FC236}">
                      <a16:creationId xmlns:a16="http://schemas.microsoft.com/office/drawing/2014/main" id="{08415228-A283-48C1-98DD-69D6A17E57B6}"/>
                    </a:ext>
                  </a:extLst>
                </p:cNvPr>
                <p:cNvCxnSpPr>
                  <a:cxnSpLocks/>
                </p:cNvCxnSpPr>
                <p:nvPr/>
              </p:nvCxnSpPr>
              <p:spPr>
                <a:xfrm>
                  <a:off x="10077254" y="2856321"/>
                  <a:ext cx="0" cy="1116692"/>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25" name="Group 24">
                  <a:extLst>
                    <a:ext uri="{FF2B5EF4-FFF2-40B4-BE49-F238E27FC236}">
                      <a16:creationId xmlns:a16="http://schemas.microsoft.com/office/drawing/2014/main" id="{9315A947-BD52-49A9-AEEA-999B601B361D}"/>
                    </a:ext>
                  </a:extLst>
                </p:cNvPr>
                <p:cNvGrpSpPr/>
                <p:nvPr/>
              </p:nvGrpSpPr>
              <p:grpSpPr>
                <a:xfrm>
                  <a:off x="6956981" y="3943580"/>
                  <a:ext cx="3095135" cy="1568041"/>
                  <a:chOff x="6956981" y="3943580"/>
                  <a:chExt cx="3095135" cy="1568041"/>
                </a:xfrm>
              </p:grpSpPr>
              <p:cxnSp>
                <p:nvCxnSpPr>
                  <p:cNvPr id="26" name="Straight Connector 25">
                    <a:extLst>
                      <a:ext uri="{FF2B5EF4-FFF2-40B4-BE49-F238E27FC236}">
                        <a16:creationId xmlns:a16="http://schemas.microsoft.com/office/drawing/2014/main" id="{3E824835-BEF3-47B2-8E9B-01D7D6543759}"/>
                      </a:ext>
                    </a:extLst>
                  </p:cNvPr>
                  <p:cNvCxnSpPr>
                    <a:cxnSpLocks/>
                  </p:cNvCxnSpPr>
                  <p:nvPr/>
                </p:nvCxnSpPr>
                <p:spPr>
                  <a:xfrm>
                    <a:off x="6966408" y="5015060"/>
                    <a:ext cx="557469"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7754A0D4-CA04-4699-B9D8-90D4E70698DB}"/>
                      </a:ext>
                    </a:extLst>
                  </p:cNvPr>
                  <p:cNvCxnSpPr>
                    <a:cxnSpLocks/>
                  </p:cNvCxnSpPr>
                  <p:nvPr/>
                </p:nvCxnSpPr>
                <p:spPr>
                  <a:xfrm flipH="1">
                    <a:off x="7508482" y="4798243"/>
                    <a:ext cx="453774"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2AA29569-AEBE-4DCB-BBDA-CEA42DA0537F}"/>
                      </a:ext>
                    </a:extLst>
                  </p:cNvPr>
                  <p:cNvCxnSpPr>
                    <a:cxnSpLocks/>
                  </p:cNvCxnSpPr>
                  <p:nvPr/>
                </p:nvCxnSpPr>
                <p:spPr>
                  <a:xfrm flipV="1">
                    <a:off x="7523877" y="4798243"/>
                    <a:ext cx="0" cy="216817"/>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3E89B614-37FC-4FCC-8F24-89737D67E951}"/>
                      </a:ext>
                    </a:extLst>
                  </p:cNvPr>
                  <p:cNvCxnSpPr>
                    <a:cxnSpLocks/>
                  </p:cNvCxnSpPr>
                  <p:nvPr/>
                </p:nvCxnSpPr>
                <p:spPr>
                  <a:xfrm flipV="1">
                    <a:off x="6966408" y="5015061"/>
                    <a:ext cx="0" cy="480766"/>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D1828515-C341-44A7-A312-E22E00246FF1}"/>
                      </a:ext>
                    </a:extLst>
                  </p:cNvPr>
                  <p:cNvCxnSpPr>
                    <a:cxnSpLocks/>
                  </p:cNvCxnSpPr>
                  <p:nvPr/>
                </p:nvCxnSpPr>
                <p:spPr>
                  <a:xfrm flipH="1">
                    <a:off x="6956981" y="5511621"/>
                    <a:ext cx="1857081"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71B852F0-2784-4455-9D71-7CEA645D359C}"/>
                      </a:ext>
                    </a:extLst>
                  </p:cNvPr>
                  <p:cNvCxnSpPr>
                    <a:cxnSpLocks/>
                  </p:cNvCxnSpPr>
                  <p:nvPr/>
                </p:nvCxnSpPr>
                <p:spPr>
                  <a:xfrm flipH="1">
                    <a:off x="8800710" y="3943580"/>
                    <a:ext cx="1251406" cy="1568041"/>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BA4C51F7-C1FE-4606-948F-147CDFBBA48F}"/>
                      </a:ext>
                    </a:extLst>
                  </p:cNvPr>
                  <p:cNvCxnSpPr>
                    <a:cxnSpLocks/>
                  </p:cNvCxnSpPr>
                  <p:nvPr/>
                </p:nvCxnSpPr>
                <p:spPr>
                  <a:xfrm flipH="1">
                    <a:off x="7962258" y="4449559"/>
                    <a:ext cx="568465" cy="364479"/>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grpSp>
        </p:grpSp>
        <p:cxnSp>
          <p:nvCxnSpPr>
            <p:cNvPr id="65" name="Straight Connector 64">
              <a:extLst>
                <a:ext uri="{FF2B5EF4-FFF2-40B4-BE49-F238E27FC236}">
                  <a16:creationId xmlns:a16="http://schemas.microsoft.com/office/drawing/2014/main" id="{C968742C-B56E-4DDE-845F-11E45B843E40}"/>
                </a:ext>
              </a:extLst>
            </p:cNvPr>
            <p:cNvCxnSpPr>
              <a:cxnSpLocks/>
            </p:cNvCxnSpPr>
            <p:nvPr/>
          </p:nvCxnSpPr>
          <p:spPr>
            <a:xfrm flipH="1">
              <a:off x="8530724" y="2884600"/>
              <a:ext cx="1057920" cy="1564959"/>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0" name="Straight Connector 69">
              <a:extLst>
                <a:ext uri="{FF2B5EF4-FFF2-40B4-BE49-F238E27FC236}">
                  <a16:creationId xmlns:a16="http://schemas.microsoft.com/office/drawing/2014/main" id="{BBE20691-CD2A-4E58-AF9D-C3D6EC3DD0E8}"/>
                </a:ext>
              </a:extLst>
            </p:cNvPr>
            <p:cNvCxnSpPr>
              <a:cxnSpLocks/>
            </p:cNvCxnSpPr>
            <p:nvPr/>
          </p:nvCxnSpPr>
          <p:spPr>
            <a:xfrm flipH="1">
              <a:off x="9564495" y="2884601"/>
              <a:ext cx="480346"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pic>
        <p:nvPicPr>
          <p:cNvPr id="76" name="Content Placeholder 4">
            <a:extLst>
              <a:ext uri="{FF2B5EF4-FFF2-40B4-BE49-F238E27FC236}">
                <a16:creationId xmlns:a16="http://schemas.microsoft.com/office/drawing/2014/main" id="{69FFEE96-40A5-441D-897A-F3237C8C9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84" y="3539407"/>
            <a:ext cx="3275031" cy="2637556"/>
          </a:xfrm>
          <a:prstGeom prst="rect">
            <a:avLst/>
          </a:prstGeom>
        </p:spPr>
      </p:pic>
    </p:spTree>
    <p:extLst>
      <p:ext uri="{BB962C8B-B14F-4D97-AF65-F5344CB8AC3E}">
        <p14:creationId xmlns:p14="http://schemas.microsoft.com/office/powerpoint/2010/main" val="3903424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15D0-7D9E-488C-A52B-33830F187674}"/>
              </a:ext>
            </a:extLst>
          </p:cNvPr>
          <p:cNvSpPr>
            <a:spLocks noGrp="1"/>
          </p:cNvSpPr>
          <p:nvPr>
            <p:ph type="title"/>
          </p:nvPr>
        </p:nvSpPr>
        <p:spPr>
          <a:xfrm>
            <a:off x="838200" y="365125"/>
            <a:ext cx="10515600" cy="1325563"/>
          </a:xfrm>
        </p:spPr>
        <p:txBody>
          <a:bodyPr/>
          <a:lstStyle/>
          <a:p>
            <a:r>
              <a:rPr lang="en-US" dirty="0"/>
              <a:t>SCVH EOS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6BA31E-065D-4AAF-BEAC-DF4418814557}"/>
                  </a:ext>
                </a:extLst>
              </p:cNvPr>
              <p:cNvSpPr>
                <a:spLocks noGrp="1"/>
              </p:cNvSpPr>
              <p:nvPr>
                <p:ph idx="1"/>
              </p:nvPr>
            </p:nvSpPr>
            <p:spPr>
              <a:xfrm>
                <a:off x="838200" y="1825625"/>
                <a:ext cx="10515600" cy="4351338"/>
              </a:xfrm>
            </p:spPr>
            <p:txBody>
              <a:bodyPr/>
              <a:lstStyle/>
              <a:p>
                <a:r>
                  <a:rPr lang="en-US" dirty="0"/>
                  <a:t>Considers …</a:t>
                </a:r>
              </a:p>
              <a:p>
                <a:pPr lvl="1"/>
                <a:r>
                  <a:rPr lang="en-US" dirty="0"/>
                  <a:t>“chemical picture”</a:t>
                </a:r>
              </a:p>
              <a:p>
                <a:pPr lvl="1"/>
                <a:r>
                  <a:rPr lang="en-US" dirty="0"/>
                  <a:t>Uses “ (Helmholtz) free energy minimization method”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𝑇𝑆</m:t>
                    </m:r>
                  </m:oMath>
                </a14:m>
                <a:endParaRPr lang="en-US" dirty="0"/>
              </a:p>
              <a:p>
                <a:pPr lvl="1"/>
                <a:r>
                  <a:rPr lang="en-US" dirty="0"/>
                  <a:t>Obtained a EOS for pure hydrogen; a EOS for pure helium</a:t>
                </a:r>
              </a:p>
              <a:p>
                <a:pPr lvl="1"/>
                <a:r>
                  <a:rPr lang="en-US" dirty="0"/>
                  <a:t>Interpolate to get values in between</a:t>
                </a:r>
              </a:p>
              <a:p>
                <a:pPr lvl="1"/>
                <a:endParaRPr lang="en-US" dirty="0"/>
              </a:p>
              <a:p>
                <a:r>
                  <a:rPr lang="en-US" dirty="0"/>
                  <a:t>Excludes all heavier elements (Z=0)</a:t>
                </a:r>
              </a:p>
              <a:p>
                <a:pPr lvl="1"/>
                <a:endParaRPr lang="en-US" dirty="0"/>
              </a:p>
            </p:txBody>
          </p:sp>
        </mc:Choice>
        <mc:Fallback xmlns="">
          <p:sp>
            <p:nvSpPr>
              <p:cNvPr id="3" name="Content Placeholder 2">
                <a:extLst>
                  <a:ext uri="{FF2B5EF4-FFF2-40B4-BE49-F238E27FC236}">
                    <a16:creationId xmlns:a16="http://schemas.microsoft.com/office/drawing/2014/main" id="{3B6BA31E-065D-4AAF-BEAC-DF4418814557}"/>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43" t="-2241"/>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1970631-61BF-431D-AB53-6B3E7637D184}"/>
              </a:ext>
            </a:extLst>
          </p:cNvPr>
          <p:cNvGrpSpPr/>
          <p:nvPr/>
        </p:nvGrpSpPr>
        <p:grpSpPr>
          <a:xfrm>
            <a:off x="8295587" y="3494989"/>
            <a:ext cx="3661529" cy="3233110"/>
            <a:chOff x="4014531" y="365125"/>
            <a:chExt cx="7895451" cy="6296985"/>
          </a:xfrm>
        </p:grpSpPr>
        <p:grpSp>
          <p:nvGrpSpPr>
            <p:cNvPr id="7" name="Group 6">
              <a:extLst>
                <a:ext uri="{FF2B5EF4-FFF2-40B4-BE49-F238E27FC236}">
                  <a16:creationId xmlns:a16="http://schemas.microsoft.com/office/drawing/2014/main" id="{CB2B2405-E8AE-4CE2-B7D5-A9F1C21711EE}"/>
                </a:ext>
              </a:extLst>
            </p:cNvPr>
            <p:cNvGrpSpPr/>
            <p:nvPr/>
          </p:nvGrpSpPr>
          <p:grpSpPr>
            <a:xfrm>
              <a:off x="4014531" y="365125"/>
              <a:ext cx="7895451" cy="6296985"/>
              <a:chOff x="4014531" y="365125"/>
              <a:chExt cx="7895451" cy="6296985"/>
            </a:xfrm>
          </p:grpSpPr>
          <p:pic>
            <p:nvPicPr>
              <p:cNvPr id="10" name="Picture 9">
                <a:extLst>
                  <a:ext uri="{FF2B5EF4-FFF2-40B4-BE49-F238E27FC236}">
                    <a16:creationId xmlns:a16="http://schemas.microsoft.com/office/drawing/2014/main" id="{2F3F6E32-64D4-4964-8BF1-BEE62413A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531" y="365125"/>
                <a:ext cx="7895451" cy="6296985"/>
              </a:xfrm>
              <a:prstGeom prst="rect">
                <a:avLst/>
              </a:prstGeom>
            </p:spPr>
          </p:pic>
          <p:grpSp>
            <p:nvGrpSpPr>
              <p:cNvPr id="11" name="Group 10">
                <a:extLst>
                  <a:ext uri="{FF2B5EF4-FFF2-40B4-BE49-F238E27FC236}">
                    <a16:creationId xmlns:a16="http://schemas.microsoft.com/office/drawing/2014/main" id="{20C71D19-97ED-4B8A-BBCB-83074448CBC4}"/>
                  </a:ext>
                </a:extLst>
              </p:cNvPr>
              <p:cNvGrpSpPr/>
              <p:nvPr/>
            </p:nvGrpSpPr>
            <p:grpSpPr>
              <a:xfrm>
                <a:off x="6956981" y="2884602"/>
                <a:ext cx="3120273" cy="2627019"/>
                <a:chOff x="6956981" y="2884602"/>
                <a:chExt cx="3120273" cy="2627019"/>
              </a:xfrm>
            </p:grpSpPr>
            <p:cxnSp>
              <p:nvCxnSpPr>
                <p:cNvPr id="12" name="Straight Connector 11">
                  <a:extLst>
                    <a:ext uri="{FF2B5EF4-FFF2-40B4-BE49-F238E27FC236}">
                      <a16:creationId xmlns:a16="http://schemas.microsoft.com/office/drawing/2014/main" id="{1E349074-EA62-4DAF-B6B6-FA3365A622C2}"/>
                    </a:ext>
                  </a:extLst>
                </p:cNvPr>
                <p:cNvCxnSpPr>
                  <a:cxnSpLocks/>
                </p:cNvCxnSpPr>
                <p:nvPr/>
              </p:nvCxnSpPr>
              <p:spPr>
                <a:xfrm>
                  <a:off x="10077254" y="2884602"/>
                  <a:ext cx="0" cy="1116692"/>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13" name="Group 12">
                  <a:extLst>
                    <a:ext uri="{FF2B5EF4-FFF2-40B4-BE49-F238E27FC236}">
                      <a16:creationId xmlns:a16="http://schemas.microsoft.com/office/drawing/2014/main" id="{F0F480F8-958A-4FE4-BAEA-C37A7B70FCD1}"/>
                    </a:ext>
                  </a:extLst>
                </p:cNvPr>
                <p:cNvGrpSpPr/>
                <p:nvPr/>
              </p:nvGrpSpPr>
              <p:grpSpPr>
                <a:xfrm>
                  <a:off x="6956981" y="3943580"/>
                  <a:ext cx="3095135" cy="1568041"/>
                  <a:chOff x="6956981" y="3943580"/>
                  <a:chExt cx="3095135" cy="1568041"/>
                </a:xfrm>
              </p:grpSpPr>
              <p:cxnSp>
                <p:nvCxnSpPr>
                  <p:cNvPr id="14" name="Straight Connector 13">
                    <a:extLst>
                      <a:ext uri="{FF2B5EF4-FFF2-40B4-BE49-F238E27FC236}">
                        <a16:creationId xmlns:a16="http://schemas.microsoft.com/office/drawing/2014/main" id="{2BDA248C-58B1-46BA-B1DA-2A8A64B39676}"/>
                      </a:ext>
                    </a:extLst>
                  </p:cNvPr>
                  <p:cNvCxnSpPr>
                    <a:cxnSpLocks/>
                  </p:cNvCxnSpPr>
                  <p:nvPr/>
                </p:nvCxnSpPr>
                <p:spPr>
                  <a:xfrm>
                    <a:off x="6966408" y="5015060"/>
                    <a:ext cx="557469"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3E042E43-2EAF-4BA8-B117-53D5E8E70C2B}"/>
                      </a:ext>
                    </a:extLst>
                  </p:cNvPr>
                  <p:cNvCxnSpPr>
                    <a:cxnSpLocks/>
                  </p:cNvCxnSpPr>
                  <p:nvPr/>
                </p:nvCxnSpPr>
                <p:spPr>
                  <a:xfrm flipH="1">
                    <a:off x="7508482" y="4798243"/>
                    <a:ext cx="453774"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8C7EF1E8-954A-404D-90DA-C11112F827AC}"/>
                      </a:ext>
                    </a:extLst>
                  </p:cNvPr>
                  <p:cNvCxnSpPr>
                    <a:cxnSpLocks/>
                  </p:cNvCxnSpPr>
                  <p:nvPr/>
                </p:nvCxnSpPr>
                <p:spPr>
                  <a:xfrm flipV="1">
                    <a:off x="7523877" y="4798243"/>
                    <a:ext cx="0" cy="216817"/>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D9E78A04-1B59-423E-9815-33DD5F0A500C}"/>
                      </a:ext>
                    </a:extLst>
                  </p:cNvPr>
                  <p:cNvCxnSpPr>
                    <a:cxnSpLocks/>
                  </p:cNvCxnSpPr>
                  <p:nvPr/>
                </p:nvCxnSpPr>
                <p:spPr>
                  <a:xfrm flipV="1">
                    <a:off x="6966408" y="5015061"/>
                    <a:ext cx="0" cy="480766"/>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74329F27-6958-47D5-8816-956220B87FBC}"/>
                      </a:ext>
                    </a:extLst>
                  </p:cNvPr>
                  <p:cNvCxnSpPr>
                    <a:cxnSpLocks/>
                  </p:cNvCxnSpPr>
                  <p:nvPr/>
                </p:nvCxnSpPr>
                <p:spPr>
                  <a:xfrm flipH="1">
                    <a:off x="6956981" y="5511621"/>
                    <a:ext cx="1857081"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04B7ADC8-B1BE-4A9E-8711-11FBE21E046C}"/>
                      </a:ext>
                    </a:extLst>
                  </p:cNvPr>
                  <p:cNvCxnSpPr>
                    <a:cxnSpLocks/>
                  </p:cNvCxnSpPr>
                  <p:nvPr/>
                </p:nvCxnSpPr>
                <p:spPr>
                  <a:xfrm flipH="1">
                    <a:off x="8800710" y="3943580"/>
                    <a:ext cx="1251406" cy="1568041"/>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43FB401C-986A-4608-996C-C8EC41BDA1D0}"/>
                      </a:ext>
                    </a:extLst>
                  </p:cNvPr>
                  <p:cNvCxnSpPr>
                    <a:cxnSpLocks/>
                  </p:cNvCxnSpPr>
                  <p:nvPr/>
                </p:nvCxnSpPr>
                <p:spPr>
                  <a:xfrm flipH="1">
                    <a:off x="7962258" y="4449559"/>
                    <a:ext cx="568465" cy="364479"/>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grpSp>
        </p:grpSp>
        <p:cxnSp>
          <p:nvCxnSpPr>
            <p:cNvPr id="8" name="Straight Connector 7">
              <a:extLst>
                <a:ext uri="{FF2B5EF4-FFF2-40B4-BE49-F238E27FC236}">
                  <a16:creationId xmlns:a16="http://schemas.microsoft.com/office/drawing/2014/main" id="{B1A324E9-5B43-4958-8BB0-E5EE204F716E}"/>
                </a:ext>
              </a:extLst>
            </p:cNvPr>
            <p:cNvCxnSpPr>
              <a:cxnSpLocks/>
            </p:cNvCxnSpPr>
            <p:nvPr/>
          </p:nvCxnSpPr>
          <p:spPr>
            <a:xfrm flipH="1">
              <a:off x="8530724" y="2884600"/>
              <a:ext cx="1057920" cy="1564959"/>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7A836C15-173D-4CD2-AA68-B6BA474D733C}"/>
                </a:ext>
              </a:extLst>
            </p:cNvPr>
            <p:cNvCxnSpPr>
              <a:cxnSpLocks/>
            </p:cNvCxnSpPr>
            <p:nvPr/>
          </p:nvCxnSpPr>
          <p:spPr>
            <a:xfrm flipH="1">
              <a:off x="9592776" y="2884601"/>
              <a:ext cx="480346"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4207668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4742</TotalTime>
  <Words>1208</Words>
  <Application>Microsoft Office PowerPoint</Application>
  <PresentationFormat>Widescreen</PresentationFormat>
  <Paragraphs>155</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Cambria Math</vt:lpstr>
      <vt:lpstr>Office Theme</vt:lpstr>
      <vt:lpstr>EOS</vt:lpstr>
      <vt:lpstr>Parameters</vt:lpstr>
      <vt:lpstr>Ideal Gas</vt:lpstr>
      <vt:lpstr>Two ways to calculate EOS</vt:lpstr>
      <vt:lpstr>OPAL</vt:lpstr>
      <vt:lpstr>OPAL EOS</vt:lpstr>
      <vt:lpstr>OPAL EOS</vt:lpstr>
      <vt:lpstr>SCVH</vt:lpstr>
      <vt:lpstr>SCVH EOS</vt:lpstr>
      <vt:lpstr>SCVH EOS</vt:lpstr>
      <vt:lpstr>PTEH</vt:lpstr>
      <vt:lpstr>PTEH EOS</vt:lpstr>
      <vt:lpstr>HELM</vt:lpstr>
      <vt:lpstr>HELM EOS</vt:lpstr>
      <vt:lpstr>Dragons</vt:lpstr>
      <vt:lpstr>Proposed range</vt:lpstr>
      <vt:lpstr>One last thing … Metallicity</vt:lpstr>
      <vt:lpstr>-18≤log⁡ρ≤-1         0≤log⁡T≤8 (Z=0.02) </vt:lpstr>
      <vt:lpstr>-18≤log⁡ρ≤-1         0≤log⁡T≤8 EOS is monotone ∀X≥0.5, 0≤Z≤0.1</vt:lpstr>
      <vt:lpstr>Currently available EOS tables</vt:lpstr>
      <vt:lpstr>Next step</vt:lpstr>
      <vt:lpstr>Additional info</vt:lpstr>
      <vt:lpstr>Inversion algorithm</vt:lpstr>
      <vt:lpstr>Inversion algorithm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EOS</dc:title>
  <dc:creator>Tu Yisheng</dc:creator>
  <cp:lastModifiedBy>Tu Yisheng</cp:lastModifiedBy>
  <cp:revision>48</cp:revision>
  <dcterms:created xsi:type="dcterms:W3CDTF">2020-01-13T23:30:06Z</dcterms:created>
  <dcterms:modified xsi:type="dcterms:W3CDTF">2020-01-27T02:46:28Z</dcterms:modified>
</cp:coreProperties>
</file>